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49" r:id="rId2"/>
    <p:sldId id="550" r:id="rId3"/>
    <p:sldId id="329" r:id="rId4"/>
    <p:sldId id="451" r:id="rId5"/>
    <p:sldId id="537" r:id="rId6"/>
    <p:sldId id="539" r:id="rId7"/>
    <p:sldId id="541" r:id="rId8"/>
    <p:sldId id="543" r:id="rId9"/>
    <p:sldId id="545" r:id="rId10"/>
    <p:sldId id="547" r:id="rId11"/>
    <p:sldId id="549" r:id="rId12"/>
    <p:sldId id="327" r:id="rId13"/>
  </p:sldIdLst>
  <p:sldSz cx="9144000" cy="6858000" type="screen4x3"/>
  <p:notesSz cx="6797675" cy="9928225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 Clark" initials="CSC" lastIdx="15" clrIdx="0"/>
  <p:cmAuthor id="1" name="Elina.Helenius" initials="W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207" autoAdjust="0"/>
  </p:normalViewPr>
  <p:slideViewPr>
    <p:cSldViewPr snapToGrid="0" snapToObjects="1">
      <p:cViewPr varScale="1">
        <p:scale>
          <a:sx n="97" d="100"/>
          <a:sy n="97" d="100"/>
        </p:scale>
        <p:origin x="80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39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C9C46-485F-48D4-884A-6935935B50DF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DB65-C790-47C5-A04B-8FE3FF093A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4BEF9-010B-4CF3-9EDE-DFD4CEB0BC04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495942-4EED-43F3-BE5D-D2DBA6DECC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721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602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282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2442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495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520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1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3642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71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2987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51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84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495942-4EED-43F3-BE5D-D2DBA6DECCC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404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825" y="1043797"/>
            <a:ext cx="8195095" cy="255665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825" y="3886200"/>
            <a:ext cx="8195095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4340525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23359"/>
            <a:ext cx="4272861" cy="4702804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5275" y="1442072"/>
            <a:ext cx="4342113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275" y="2028230"/>
            <a:ext cx="4342113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442072"/>
            <a:ext cx="4276036" cy="586158"/>
          </a:xfrm>
        </p:spPr>
        <p:txBody>
          <a:bodyPr anchor="t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28230"/>
            <a:ext cx="4276036" cy="4097933"/>
          </a:xfrm>
        </p:spPr>
        <p:txBody>
          <a:bodyPr>
            <a:noAutofit/>
          </a:bodyPr>
          <a:lstStyle>
            <a:lvl1pPr marL="361950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Char char="•"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6163"/>
            <a:ext cx="8258141" cy="7318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72167" y="6440068"/>
            <a:ext cx="3617502" cy="358950"/>
          </a:xfrm>
          <a:prstGeom prst="rect">
            <a:avLst/>
          </a:prstGeom>
        </p:spPr>
        <p:txBody>
          <a:bodyPr anchor="b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/>
                </a:solidFill>
                <a:latin typeface="+mj-lt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  <a:t>Edexcel GCSE (9-1) Business</a:t>
            </a:r>
            <a:br>
              <a:rPr lang="en-GB" sz="9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/>
              </a:rPr>
            </a:br>
            <a:r>
              <a:rPr lang="en-US" dirty="0"/>
              <a:t>Dynamic Learning © Hodder &amp; Stoughton 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73183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275" y="738665"/>
            <a:ext cx="8765786" cy="684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275" y="1430187"/>
            <a:ext cx="8765785" cy="4695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5275" y="29393"/>
            <a:ext cx="706898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l" defTabSz="457200" rtl="0" eaLnBrk="1" latinLnBrk="0" hangingPunct="1"/>
            <a:r>
              <a:rPr lang="en-GB" sz="2000" b="1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Topic 2.4 Making financial decisions</a:t>
            </a:r>
          </a:p>
          <a:p>
            <a:pPr marL="0" algn="l" defTabSz="457200" rtl="0" eaLnBrk="1" latinLnBrk="0" hangingPunct="1"/>
            <a:r>
              <a:rPr lang="en-GB" sz="1800" b="0" kern="1200" dirty="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Arial"/>
              </a:rPr>
              <a:t>2.4.1 Business calculations</a:t>
            </a:r>
          </a:p>
        </p:txBody>
      </p:sp>
      <p:pic>
        <p:nvPicPr>
          <p:cNvPr id="4" name="Picture 3" descr="EDU_RGB_Land.jpg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79107" y="6267545"/>
            <a:ext cx="1041953" cy="449071"/>
          </a:xfrm>
          <a:prstGeom prst="rect">
            <a:avLst/>
          </a:prstGeom>
        </p:spPr>
      </p:pic>
      <p:pic>
        <p:nvPicPr>
          <p:cNvPr id="9" name="Picture 8" descr="Dynamic_Learning_v2.jpg"/>
          <p:cNvPicPr>
            <a:picLocks noChangeAspect="1"/>
          </p:cNvPicPr>
          <p:nvPr userDrawn="1"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15700" y="6481251"/>
            <a:ext cx="1000975" cy="244094"/>
          </a:xfrm>
          <a:prstGeom prst="rect">
            <a:avLst/>
          </a:prstGeom>
        </p:spPr>
      </p:pic>
      <p:sp>
        <p:nvSpPr>
          <p:cNvPr id="16" name="Rounded Rectangle 15"/>
          <p:cNvSpPr/>
          <p:nvPr userDrawn="1"/>
        </p:nvSpPr>
        <p:spPr>
          <a:xfrm>
            <a:off x="6966209" y="145510"/>
            <a:ext cx="1954851" cy="460500"/>
          </a:xfrm>
          <a:prstGeom prst="roundRect">
            <a:avLst>
              <a:gd name="adj" fmla="val 28648"/>
            </a:avLst>
          </a:prstGeom>
          <a:noFill/>
          <a:ln w="22225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latin typeface="+mj-lt"/>
                <a:cs typeface="Helvetica"/>
              </a:rPr>
              <a:t>PRESENTATION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457200" rtl="0" eaLnBrk="1" latinLnBrk="0" hangingPunct="1">
        <a:spcBef>
          <a:spcPct val="20000"/>
        </a:spcBef>
        <a:buFont typeface="Arial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1077913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431925" indent="-354013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GB" sz="2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793875" indent="-36195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tabLst/>
        <a:defRPr lang="en-US" sz="2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Business Calculations</a:t>
            </a:r>
          </a:p>
        </p:txBody>
      </p:sp>
    </p:spTree>
    <p:extLst>
      <p:ext uri="{BB962C8B-B14F-4D97-AF65-F5344CB8AC3E}">
        <p14:creationId xmlns:p14="http://schemas.microsoft.com/office/powerpoint/2010/main" val="964043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ARR – exams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843870" cy="4823532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In the exam you may see a table with some data in it – like this example.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The table shows the initial outlay for a Krispy Kreme franchise.</a:t>
            </a:r>
          </a:p>
          <a:p>
            <a:pPr lvl="0"/>
            <a:r>
              <a:rPr lang="en-GB" sz="2000" dirty="0"/>
              <a:t>It also shows the estimate of the net yearly cash inflows and outflows generated by the investment.</a:t>
            </a:r>
          </a:p>
          <a:p>
            <a:pPr lvl="0"/>
            <a:r>
              <a:rPr lang="en-GB" sz="2000" dirty="0"/>
              <a:t>Finally it shows a column for accumulated cash flow totals per year.</a:t>
            </a:r>
          </a:p>
          <a:p>
            <a:pPr lvl="0"/>
            <a:r>
              <a:rPr lang="en-GB" sz="2000" dirty="0"/>
              <a:t>The bottom right hand corner is the important figure as it is the total amount the investment will make during its lifetime. </a:t>
            </a:r>
          </a:p>
          <a:p>
            <a:r>
              <a:rPr lang="en-GB" sz="2000" dirty="0"/>
              <a:t>What is the average profit per year based on the 4th year total of £48,000?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769720012"/>
              </p:ext>
            </p:extLst>
          </p:nvPr>
        </p:nvGraphicFramePr>
        <p:xfrm>
          <a:off x="613863" y="1824933"/>
          <a:ext cx="4339972" cy="1734820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765618">
                  <a:extLst>
                    <a:ext uri="{9D8B030D-6E8A-4147-A177-3AD203B41FA5}">
                      <a16:colId xmlns:a16="http://schemas.microsoft.com/office/drawing/2014/main" val="3516381170"/>
                    </a:ext>
                  </a:extLst>
                </a:gridCol>
                <a:gridCol w="1007872">
                  <a:extLst>
                    <a:ext uri="{9D8B030D-6E8A-4147-A177-3AD203B41FA5}">
                      <a16:colId xmlns:a16="http://schemas.microsoft.com/office/drawing/2014/main" val="1970956035"/>
                    </a:ext>
                  </a:extLst>
                </a:gridCol>
                <a:gridCol w="1566482">
                  <a:extLst>
                    <a:ext uri="{9D8B030D-6E8A-4147-A177-3AD203B41FA5}">
                      <a16:colId xmlns:a16="http://schemas.microsoft.com/office/drawing/2014/main" val="3033322737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68580" marR="36322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Time period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Yearly profit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73660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Accumulated profit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25001237"/>
                  </a:ext>
                </a:extLst>
              </a:tr>
              <a:tr h="162428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NOW: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the initial investment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–£80,000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–£80,000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381209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Year 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146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+£10,000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–£70,000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0489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Year 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11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+£35,000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–£35,000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44769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Year 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11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+£45,000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+£10,000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36238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Year 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+£38,000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+£48,000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8958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146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ARR – exams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843870" cy="4823532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The average profit per year is £48,000</a:t>
            </a:r>
            <a:br>
              <a:rPr lang="en-GB" sz="2000" dirty="0"/>
            </a:br>
            <a:r>
              <a:rPr lang="en-GB" sz="2000" dirty="0"/>
              <a:t>divided by 4 = £12,000.</a:t>
            </a:r>
          </a:p>
          <a:p>
            <a:pPr lvl="0"/>
            <a:r>
              <a:rPr lang="en-GB" sz="2000" dirty="0"/>
              <a:t>The ARR formula is:</a:t>
            </a:r>
          </a:p>
          <a:p>
            <a:pPr lvl="0"/>
            <a:endParaRPr lang="en-GB" sz="2400" dirty="0"/>
          </a:p>
          <a:p>
            <a:pPr lvl="0"/>
            <a:endParaRPr lang="en-GB" sz="2400" dirty="0"/>
          </a:p>
          <a:p>
            <a:pPr lvl="0"/>
            <a:r>
              <a:rPr lang="en-GB" sz="2000" dirty="0"/>
              <a:t>The ARR for the Krispy Kreme franchise is calculated as follows:</a:t>
            </a:r>
          </a:p>
          <a:p>
            <a:pPr lvl="0"/>
            <a:endParaRPr lang="en-GB" sz="2400" dirty="0"/>
          </a:p>
          <a:p>
            <a:pPr lvl="0"/>
            <a:endParaRPr lang="en-GB" sz="2400" dirty="0"/>
          </a:p>
          <a:p>
            <a:pPr lvl="0"/>
            <a:r>
              <a:rPr lang="en-GB" sz="2000" dirty="0"/>
              <a:t>The business would compare this with other investment or the interest on a bank account to help decide if it is a worthwhile investment</a:t>
            </a:r>
          </a:p>
          <a:p>
            <a:pPr lvl="0"/>
            <a:r>
              <a:rPr lang="en-GB" sz="2000" dirty="0"/>
              <a:t>The higher the percentage the better the profitability.</a:t>
            </a:r>
          </a:p>
          <a:p>
            <a:r>
              <a:rPr lang="en-GB" sz="2000" dirty="0"/>
              <a:t>However, the risks of investment also need to be considered, i.e., predictions are not very accurate.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11576346"/>
              </p:ext>
            </p:extLst>
          </p:nvPr>
        </p:nvGraphicFramePr>
        <p:xfrm>
          <a:off x="4581089" y="874319"/>
          <a:ext cx="4339972" cy="1734820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765618">
                  <a:extLst>
                    <a:ext uri="{9D8B030D-6E8A-4147-A177-3AD203B41FA5}">
                      <a16:colId xmlns:a16="http://schemas.microsoft.com/office/drawing/2014/main" val="3516381170"/>
                    </a:ext>
                  </a:extLst>
                </a:gridCol>
                <a:gridCol w="1007872">
                  <a:extLst>
                    <a:ext uri="{9D8B030D-6E8A-4147-A177-3AD203B41FA5}">
                      <a16:colId xmlns:a16="http://schemas.microsoft.com/office/drawing/2014/main" val="1970956035"/>
                    </a:ext>
                  </a:extLst>
                </a:gridCol>
                <a:gridCol w="1566482">
                  <a:extLst>
                    <a:ext uri="{9D8B030D-6E8A-4147-A177-3AD203B41FA5}">
                      <a16:colId xmlns:a16="http://schemas.microsoft.com/office/drawing/2014/main" val="3033322737"/>
                    </a:ext>
                  </a:extLst>
                </a:gridCol>
              </a:tblGrid>
              <a:tr h="393700">
                <a:tc>
                  <a:txBody>
                    <a:bodyPr/>
                    <a:lstStyle/>
                    <a:p>
                      <a:pPr marL="68580" marR="36322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Time period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Yearly profit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73660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Accumulated profit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25001237"/>
                  </a:ext>
                </a:extLst>
              </a:tr>
              <a:tr h="162428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NOW: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the initial investment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–£80,000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–£80,000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3812096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Year 1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146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+£10,000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–£70,000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4048915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Year 2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11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+£35,000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–£35,000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44769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Year 3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511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+£45,000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+£10,000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362384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Year 4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4475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>
                          <a:effectLst/>
                        </a:rPr>
                        <a:t>+£38,000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60325" algn="ctr" ea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400" dirty="0">
                          <a:effectLst/>
                        </a:rPr>
                        <a:t>+£48,000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28958229"/>
                  </a:ext>
                </a:extLst>
              </a:tr>
            </a:tbl>
          </a:graphicData>
        </a:graphic>
      </p:graphicFrame>
      <p:sp>
        <p:nvSpPr>
          <p:cNvPr id="6" name="Content Placeholder 1"/>
          <p:cNvSpPr txBox="1">
            <a:spLocks/>
          </p:cNvSpPr>
          <p:nvPr/>
        </p:nvSpPr>
        <p:spPr>
          <a:xfrm>
            <a:off x="631089" y="2479047"/>
            <a:ext cx="3723628" cy="691408"/>
          </a:xfrm>
          <a:prstGeom prst="rect">
            <a:avLst/>
          </a:prstGeom>
          <a:ln>
            <a:solidFill>
              <a:srgbClr val="C0504D"/>
            </a:solidFill>
          </a:ln>
        </p:spPr>
        <p:txBody>
          <a:bodyPr/>
          <a:lstStyle>
            <a:lvl1pPr marL="361950" indent="-3619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ARR = </a:t>
            </a:r>
            <a:r>
              <a:rPr lang="en-GB" sz="2000" u="sng" dirty="0"/>
              <a:t> average yearly profit </a:t>
            </a:r>
            <a:r>
              <a:rPr lang="en-GB" sz="2000" dirty="0"/>
              <a:t> × 100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	       initial investment</a:t>
            </a:r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2865722" y="3801653"/>
            <a:ext cx="3344891" cy="691408"/>
          </a:xfrm>
          <a:prstGeom prst="rect">
            <a:avLst/>
          </a:prstGeom>
          <a:ln>
            <a:solidFill>
              <a:srgbClr val="C0504D"/>
            </a:solidFill>
          </a:ln>
        </p:spPr>
        <p:txBody>
          <a:bodyPr/>
          <a:lstStyle>
            <a:lvl1pPr marL="361950" indent="-3619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ARR = </a:t>
            </a:r>
            <a:r>
              <a:rPr lang="en-GB" sz="2000" u="sng" dirty="0"/>
              <a:t> £12,000 </a:t>
            </a:r>
            <a:r>
              <a:rPr lang="en-GB" sz="2000" dirty="0"/>
              <a:t> × 100     = 15%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	     £80,000</a:t>
            </a:r>
          </a:p>
        </p:txBody>
      </p:sp>
    </p:spTree>
    <p:extLst>
      <p:ext uri="{BB962C8B-B14F-4D97-AF65-F5344CB8AC3E}">
        <p14:creationId xmlns:p14="http://schemas.microsoft.com/office/powerpoint/2010/main" val="1932841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questions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53335" cy="49796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Write down or discuss the answers to these questions.</a:t>
            </a:r>
          </a:p>
          <a:p>
            <a:pPr lvl="0"/>
            <a:r>
              <a:rPr lang="en-GB" dirty="0"/>
              <a:t>What is gross profit margin?</a:t>
            </a:r>
          </a:p>
          <a:p>
            <a:pPr lvl="0"/>
            <a:r>
              <a:rPr lang="en-GB" dirty="0"/>
              <a:t>What is the formula for gross profit margin? </a:t>
            </a:r>
          </a:p>
          <a:p>
            <a:pPr lvl="0"/>
            <a:r>
              <a:rPr lang="en-GB" dirty="0"/>
              <a:t>What is net profit margin?</a:t>
            </a:r>
          </a:p>
          <a:p>
            <a:pPr lvl="0"/>
            <a:r>
              <a:rPr lang="en-GB" dirty="0"/>
              <a:t>What is the formula for net profit margin?</a:t>
            </a:r>
          </a:p>
          <a:p>
            <a:pPr lvl="0"/>
            <a:r>
              <a:rPr lang="en-GB" dirty="0"/>
              <a:t>What is average rate of return?</a:t>
            </a:r>
          </a:p>
          <a:p>
            <a:r>
              <a:rPr lang="en-GB" dirty="0"/>
              <a:t>What is the formula for ARR?</a:t>
            </a:r>
          </a:p>
        </p:txBody>
      </p:sp>
    </p:spTree>
    <p:extLst>
      <p:ext uri="{BB962C8B-B14F-4D97-AF65-F5344CB8AC3E}">
        <p14:creationId xmlns:p14="http://schemas.microsoft.com/office/powerpoint/2010/main" val="90883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155274" y="738665"/>
            <a:ext cx="8988725" cy="684694"/>
          </a:xfrm>
        </p:spPr>
        <p:txBody>
          <a:bodyPr/>
          <a:lstStyle/>
          <a:p>
            <a:r>
              <a:rPr lang="en-GB" sz="3800" dirty="0"/>
              <a:t>Business Calculations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dirty="0"/>
              <a:t>This section covers the following: </a:t>
            </a:r>
          </a:p>
          <a:p>
            <a:pPr lvl="0"/>
            <a:r>
              <a:rPr lang="en-GB" dirty="0"/>
              <a:t>Why business calculations are important</a:t>
            </a:r>
          </a:p>
          <a:p>
            <a:pPr lvl="0"/>
            <a:r>
              <a:rPr lang="en-GB" dirty="0"/>
              <a:t>Gross profit margin</a:t>
            </a:r>
          </a:p>
          <a:p>
            <a:pPr lvl="0"/>
            <a:r>
              <a:rPr lang="en-GB" dirty="0"/>
              <a:t>Net profit margin</a:t>
            </a:r>
          </a:p>
          <a:p>
            <a:pPr lvl="0"/>
            <a:r>
              <a:rPr lang="en-GB" dirty="0"/>
              <a:t>Average rate of return</a:t>
            </a:r>
          </a:p>
          <a:p>
            <a:r>
              <a:rPr lang="en-GB" dirty="0"/>
              <a:t>Speed and efficiency of service</a:t>
            </a:r>
          </a:p>
        </p:txBody>
      </p:sp>
    </p:spTree>
    <p:extLst>
      <p:ext uri="{BB962C8B-B14F-4D97-AF65-F5344CB8AC3E}">
        <p14:creationId xmlns:p14="http://schemas.microsoft.com/office/powerpoint/2010/main" val="2074546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words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765785" cy="46959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Average rate of return (ARR)</a:t>
            </a:r>
          </a:p>
          <a:p>
            <a:r>
              <a:rPr lang="en-GB" sz="2200" dirty="0"/>
              <a:t>Average yearly profit as a percentage of the sum invested. This shows profitability and can be compared with the interest rates available on bank deposit accounts.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Gross profit margin</a:t>
            </a:r>
          </a:p>
          <a:p>
            <a:r>
              <a:rPr lang="en-GB" sz="2200" dirty="0"/>
              <a:t>Gross profit as a percentage of sales revenue (or, for an individual item, gross profit as a percentage of the selling price)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Net profit margin</a:t>
            </a:r>
          </a:p>
          <a:p>
            <a:r>
              <a:rPr lang="en-GB" sz="2200" dirty="0"/>
              <a:t>Net profit as a percentage of sales revenue (or, for an individual item, net profit as a percentage of the selling price)</a:t>
            </a:r>
          </a:p>
          <a:p>
            <a:pPr marL="0" indent="0">
              <a:buNone/>
            </a:pPr>
            <a:r>
              <a:rPr lang="en-GB" sz="2200" b="1" dirty="0">
                <a:solidFill>
                  <a:srgbClr val="C0504D"/>
                </a:solidFill>
              </a:rPr>
              <a:t>Sum invested</a:t>
            </a:r>
          </a:p>
          <a:p>
            <a:r>
              <a:rPr lang="en-GB" sz="2200" dirty="0"/>
              <a:t>The cash put at risk when investing in new equipment or a new product</a:t>
            </a:r>
          </a:p>
        </p:txBody>
      </p:sp>
    </p:spTree>
    <p:extLst>
      <p:ext uri="{BB962C8B-B14F-4D97-AF65-F5344CB8AC3E}">
        <p14:creationId xmlns:p14="http://schemas.microsoft.com/office/powerpoint/2010/main" val="857211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711079" y="2408223"/>
            <a:ext cx="5432920" cy="3621946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Why are business calculations important?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3366523" cy="4702804"/>
          </a:xfrm>
        </p:spPr>
        <p:txBody>
          <a:bodyPr>
            <a:noAutofit/>
          </a:bodyPr>
          <a:lstStyle/>
          <a:p>
            <a:pPr lvl="0"/>
            <a:r>
              <a:rPr lang="en-GB" sz="2300" dirty="0"/>
              <a:t>Business calculations are important to allow financial risks to be considered in a methodical and objective way.</a:t>
            </a:r>
          </a:p>
          <a:p>
            <a:r>
              <a:rPr lang="en-GB" sz="2300" dirty="0"/>
              <a:t>The calculations are used across business and financial institutions to help assess the financial health of the business and any risks.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2602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gross profit margin?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173913" cy="4695976"/>
          </a:xfrm>
        </p:spPr>
        <p:txBody>
          <a:bodyPr>
            <a:noAutofit/>
          </a:bodyPr>
          <a:lstStyle/>
          <a:p>
            <a:r>
              <a:rPr lang="en-GB" sz="2000" dirty="0"/>
              <a:t>Gross profit margin is gross profit as a percentage of sales revenue.</a:t>
            </a:r>
          </a:p>
          <a:p>
            <a:r>
              <a:rPr lang="en-GB" sz="2000" dirty="0"/>
              <a:t>Or, for an individual item, gross profit as a percentage of the selling price.</a:t>
            </a:r>
          </a:p>
          <a:p>
            <a:r>
              <a:rPr lang="en-GB" sz="2000" dirty="0"/>
              <a:t>It is the difference between the selling price and how much it cost.</a:t>
            </a:r>
          </a:p>
          <a:p>
            <a:r>
              <a:rPr lang="en-GB" sz="2000" dirty="0"/>
              <a:t>The gross profit margin formula is: 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b="1" dirty="0">
                <a:solidFill>
                  <a:srgbClr val="C0504D"/>
                </a:solidFill>
              </a:rPr>
              <a:t>Example: </a:t>
            </a:r>
            <a:r>
              <a:rPr lang="en-GB" sz="2000" dirty="0"/>
              <a:t>If a Superdry jacket’s gross profit is £65 with £100 selling price, what is the gross profit?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401549" y="2998659"/>
            <a:ext cx="4273235" cy="731366"/>
          </a:xfrm>
          <a:prstGeom prst="rect">
            <a:avLst/>
          </a:prstGeom>
          <a:ln>
            <a:solidFill>
              <a:srgbClr val="C0504D"/>
            </a:solidFill>
          </a:ln>
        </p:spPr>
        <p:txBody>
          <a:bodyPr/>
          <a:lstStyle>
            <a:lvl1pPr marL="361950" indent="-3619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gross profit margin = </a:t>
            </a:r>
            <a:r>
              <a:rPr lang="en-GB" sz="2000" u="sng" dirty="0"/>
              <a:t>gross profit</a:t>
            </a:r>
            <a:r>
              <a:rPr lang="en-GB" sz="2000" dirty="0"/>
              <a:t> × 100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					  revenue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401548" y="4754761"/>
            <a:ext cx="4273235" cy="1123683"/>
          </a:xfrm>
          <a:prstGeom prst="rect">
            <a:avLst/>
          </a:prstGeom>
          <a:ln>
            <a:solidFill>
              <a:srgbClr val="C0504D"/>
            </a:solidFill>
          </a:ln>
        </p:spPr>
        <p:txBody>
          <a:bodyPr/>
          <a:lstStyle>
            <a:lvl1pPr marL="361950" indent="-3619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gross profit margin = </a:t>
            </a:r>
            <a:r>
              <a:rPr lang="en-GB" sz="2000" u="sng" dirty="0"/>
              <a:t> £65 </a:t>
            </a:r>
            <a:r>
              <a:rPr lang="en-GB" sz="2000" dirty="0"/>
              <a:t> × 100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				      £100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en-GB" sz="2000" dirty="0"/>
              <a:t>gross profit margin = 65%</a:t>
            </a:r>
          </a:p>
        </p:txBody>
      </p:sp>
    </p:spTree>
    <p:extLst>
      <p:ext uri="{BB962C8B-B14F-4D97-AF65-F5344CB8AC3E}">
        <p14:creationId xmlns:p14="http://schemas.microsoft.com/office/powerpoint/2010/main" val="104959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Gross profit margin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765786" cy="3157694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At what time(s) of the year might Superdry’s selling price be lower for a jacket?</a:t>
            </a:r>
          </a:p>
          <a:p>
            <a:pPr lvl="0"/>
            <a:r>
              <a:rPr lang="en-GB" sz="2000" dirty="0"/>
              <a:t>One time is the January sales, so that the gross profit margin for all Superdry’s products will be a different percentage.</a:t>
            </a:r>
          </a:p>
          <a:p>
            <a:pPr lvl="0"/>
            <a:r>
              <a:rPr lang="en-GB" sz="2000" dirty="0"/>
              <a:t>Look at the table comparing Superdry, Ted Baker and French Connection.</a:t>
            </a:r>
          </a:p>
          <a:p>
            <a:pPr lvl="0"/>
            <a:r>
              <a:rPr lang="en-GB" sz="2000" dirty="0"/>
              <a:t>Who has the best and the worst gross profit margin?</a:t>
            </a:r>
          </a:p>
          <a:p>
            <a:pPr lvl="0"/>
            <a:r>
              <a:rPr lang="en-GB" sz="2000" dirty="0"/>
              <a:t>Increasing the selling price can improve gross profit margin as long as customers will pay.</a:t>
            </a:r>
          </a:p>
          <a:p>
            <a:r>
              <a:rPr lang="en-GB" sz="2000" dirty="0"/>
              <a:t>Cutting the price paid to suppliers can have the same effect, e.g. buying in bulk so supplier costs lower or getting a cheaper supplier.</a:t>
            </a:r>
          </a:p>
        </p:txBody>
      </p:sp>
      <p:sp>
        <p:nvSpPr>
          <p:cNvPr id="3" name="Rectangle 2"/>
          <p:cNvSpPr/>
          <p:nvPr/>
        </p:nvSpPr>
        <p:spPr>
          <a:xfrm>
            <a:off x="6120142" y="5006568"/>
            <a:ext cx="30238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i="1" dirty="0">
                <a:latin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39151163"/>
              </p:ext>
            </p:extLst>
          </p:nvPr>
        </p:nvGraphicFramePr>
        <p:xfrm>
          <a:off x="-1" y="4668045"/>
          <a:ext cx="9143999" cy="1523683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573021">
                  <a:extLst>
                    <a:ext uri="{9D8B030D-6E8A-4147-A177-3AD203B41FA5}">
                      <a16:colId xmlns:a16="http://schemas.microsoft.com/office/drawing/2014/main" val="1931066779"/>
                    </a:ext>
                  </a:extLst>
                </a:gridCol>
                <a:gridCol w="2192727">
                  <a:extLst>
                    <a:ext uri="{9D8B030D-6E8A-4147-A177-3AD203B41FA5}">
                      <a16:colId xmlns:a16="http://schemas.microsoft.com/office/drawing/2014/main" val="2459844186"/>
                    </a:ext>
                  </a:extLst>
                </a:gridCol>
                <a:gridCol w="2652286">
                  <a:extLst>
                    <a:ext uri="{9D8B030D-6E8A-4147-A177-3AD203B41FA5}">
                      <a16:colId xmlns:a16="http://schemas.microsoft.com/office/drawing/2014/main" val="122118495"/>
                    </a:ext>
                  </a:extLst>
                </a:gridCol>
                <a:gridCol w="2725965">
                  <a:extLst>
                    <a:ext uri="{9D8B030D-6E8A-4147-A177-3AD203B41FA5}">
                      <a16:colId xmlns:a16="http://schemas.microsoft.com/office/drawing/2014/main" val="2123865426"/>
                    </a:ext>
                  </a:extLst>
                </a:gridCol>
              </a:tblGrid>
              <a:tr h="41943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9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err="1">
                          <a:effectLst/>
                        </a:rPr>
                        <a:t>SuperGroup</a:t>
                      </a:r>
                      <a:r>
                        <a:rPr lang="en-GB" sz="1400" dirty="0">
                          <a:effectLst/>
                        </a:rPr>
                        <a:t> plc (</a:t>
                      </a:r>
                      <a:r>
                        <a:rPr lang="en-GB" sz="1400" dirty="0" err="1">
                          <a:effectLst/>
                        </a:rPr>
                        <a:t>Superdry</a:t>
                      </a:r>
                      <a:r>
                        <a:rPr lang="en-GB" sz="1400" dirty="0">
                          <a:effectLst/>
                        </a:rPr>
                        <a:t>)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Year end 30/04/16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9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Ted Baker plc (Ted Baker clothing)</a:t>
                      </a:r>
                    </a:p>
                    <a:p>
                      <a:pPr marL="68580" eaLnBrk="0" hangingPunct="0">
                        <a:lnSpc>
                          <a:spcPts val="12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Year end 30/01/16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37490" eaLnBrk="0" hangingPunct="0">
                        <a:lnSpc>
                          <a:spcPct val="9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French Connection plc (French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Connection) Year end 31/01/16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7261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Sales revenue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£598 million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£470 million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£164 million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9747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i="1" dirty="0">
                          <a:effectLst/>
                        </a:rPr>
                        <a:t>Minus</a:t>
                      </a:r>
                      <a:r>
                        <a:rPr lang="en-GB" sz="1400" dirty="0">
                          <a:effectLst/>
                        </a:rPr>
                        <a:t> cost of sales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£230 million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£183 million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£88 million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5311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i="1" dirty="0">
                          <a:effectLst/>
                        </a:rPr>
                        <a:t>Equals</a:t>
                      </a:r>
                      <a:r>
                        <a:rPr lang="en-GB" sz="1400" dirty="0">
                          <a:effectLst/>
                        </a:rPr>
                        <a:t> gross profit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£368 million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£287 million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£76 million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1747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Gross profit margin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indent="0" eaLnBrk="0" hangingPunct="0">
                        <a:lnSpc>
                          <a:spcPts val="1745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dirty="0">
                          <a:effectLst/>
                        </a:rPr>
                        <a:t>£368 million</a:t>
                      </a:r>
                      <a:r>
                        <a:rPr lang="en-GB" sz="1400" dirty="0">
                          <a:effectLst/>
                        </a:rPr>
                        <a:t> × 100 = 61.5%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£598 million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indent="0" eaLnBrk="0" hangingPunct="0">
                        <a:lnSpc>
                          <a:spcPts val="1745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dirty="0">
                          <a:effectLst/>
                        </a:rPr>
                        <a:t>£287 million</a:t>
                      </a:r>
                      <a:r>
                        <a:rPr lang="en-GB" sz="1400" u="none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× 100 = 61.1% </a:t>
                      </a:r>
                      <a:br>
                        <a:rPr lang="en-GB" sz="1400" dirty="0">
                          <a:effectLst/>
                          <a:sym typeface="Wingdings" panose="05000000000000000000" pitchFamily="2" charset="2"/>
                        </a:rPr>
                      </a:br>
                      <a:r>
                        <a:rPr lang="en-GB" sz="1400" dirty="0">
                          <a:effectLst/>
                        </a:rPr>
                        <a:t>£470 million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indent="0" eaLnBrk="0" hangingPunct="0">
                        <a:lnSpc>
                          <a:spcPts val="1745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dirty="0">
                          <a:effectLst/>
                        </a:rPr>
                        <a:t> £76 million </a:t>
                      </a:r>
                      <a:r>
                        <a:rPr lang="en-GB" sz="1400" dirty="0">
                          <a:effectLst/>
                        </a:rPr>
                        <a:t> × 100 = 46.3% </a:t>
                      </a:r>
                      <a:br>
                        <a:rPr lang="en-GB" sz="1400" dirty="0">
                          <a:effectLst/>
                          <a:sym typeface="Wingdings" panose="05000000000000000000" pitchFamily="2" charset="2"/>
                        </a:rPr>
                      </a:br>
                      <a:r>
                        <a:rPr lang="en-GB" sz="1400" dirty="0">
                          <a:effectLst/>
                        </a:rPr>
                        <a:t>£164 million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677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02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What is net profit margin?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255394" cy="469597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Net profit is what is left after taking all fixed costs away, e.g. rent</a:t>
            </a:r>
          </a:p>
          <a:p>
            <a:pPr lvl="0"/>
            <a:r>
              <a:rPr lang="en-GB" sz="2000" dirty="0"/>
              <a:t>Net profit margin is net profit as a percentage of sales revenue </a:t>
            </a:r>
          </a:p>
          <a:p>
            <a:pPr lvl="0"/>
            <a:r>
              <a:rPr lang="en-GB" sz="2000" dirty="0"/>
              <a:t>Or, for an individual item, net profit as a percentage of the selling price.</a:t>
            </a:r>
          </a:p>
          <a:p>
            <a:pPr lvl="0"/>
            <a:r>
              <a:rPr lang="en-GB" sz="2000" dirty="0"/>
              <a:t>The formula is: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r>
              <a:rPr lang="en-GB" sz="2000" dirty="0"/>
              <a:t>For example the fixed costs for the </a:t>
            </a:r>
            <a:r>
              <a:rPr lang="en-GB" sz="2000" dirty="0" err="1"/>
              <a:t>Superdry</a:t>
            </a:r>
            <a:r>
              <a:rPr lang="en-GB" sz="2000" dirty="0"/>
              <a:t> jacket such as renting the store may be £50 when the gross profit is £65 and the selling price £100. Net profit is £65 – £50 = £15.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2638127" y="2632976"/>
            <a:ext cx="3800075" cy="731366"/>
          </a:xfrm>
          <a:prstGeom prst="rect">
            <a:avLst/>
          </a:prstGeom>
          <a:ln>
            <a:solidFill>
              <a:srgbClr val="C0504D"/>
            </a:solidFill>
          </a:ln>
        </p:spPr>
        <p:txBody>
          <a:bodyPr/>
          <a:lstStyle>
            <a:lvl1pPr marL="361950" indent="-3619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net profit margin = </a:t>
            </a:r>
            <a:r>
              <a:rPr lang="en-GB" sz="2000" u="sng" dirty="0"/>
              <a:t>net profit</a:t>
            </a:r>
            <a:r>
              <a:rPr lang="en-GB" sz="2000" dirty="0"/>
              <a:t> × 100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				    revenue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2401548" y="4872454"/>
            <a:ext cx="4273235" cy="1123683"/>
          </a:xfrm>
          <a:prstGeom prst="rect">
            <a:avLst/>
          </a:prstGeom>
          <a:ln>
            <a:solidFill>
              <a:srgbClr val="C0504D"/>
            </a:solidFill>
          </a:ln>
        </p:spPr>
        <p:txBody>
          <a:bodyPr/>
          <a:lstStyle>
            <a:lvl1pPr marL="361950" indent="-3619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net profit margin = </a:t>
            </a:r>
            <a:r>
              <a:rPr lang="en-GB" sz="2000" u="sng" dirty="0"/>
              <a:t> £15 </a:t>
            </a:r>
            <a:r>
              <a:rPr lang="en-GB" sz="2000" dirty="0"/>
              <a:t> × 100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				   £100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en-GB" sz="2000" dirty="0"/>
              <a:t>net profit margin = 15%</a:t>
            </a:r>
          </a:p>
        </p:txBody>
      </p:sp>
    </p:spTree>
    <p:extLst>
      <p:ext uri="{BB962C8B-B14F-4D97-AF65-F5344CB8AC3E}">
        <p14:creationId xmlns:p14="http://schemas.microsoft.com/office/powerpoint/2010/main" val="4032003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Net profit margin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5275" y="1423359"/>
            <a:ext cx="8843870" cy="3157694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The net profit margin will be different for the business depending on factors such as sales.</a:t>
            </a:r>
          </a:p>
          <a:p>
            <a:pPr lvl="0"/>
            <a:r>
              <a:rPr lang="en-GB" sz="2000" dirty="0"/>
              <a:t>Look at the table with net profit margin. Who has the highest percentage? Why?</a:t>
            </a:r>
          </a:p>
          <a:p>
            <a:pPr lvl="0"/>
            <a:r>
              <a:rPr lang="en-GB" sz="2000" dirty="0"/>
              <a:t>To improve net profit margin, it is raise gross profit or cut fixed running costs, e.g. smaller retail stores.</a:t>
            </a:r>
          </a:p>
          <a:p>
            <a:pPr lvl="0"/>
            <a:r>
              <a:rPr lang="en-GB" sz="2000" dirty="0"/>
              <a:t>Fixed costs could also be cut by having fewer layers of managers, so there are less staff costs</a:t>
            </a:r>
          </a:p>
          <a:p>
            <a:r>
              <a:rPr lang="en-GB" sz="2000" dirty="0"/>
              <a:t>Or cutting back on expensive sponsorship deals such stopping Suderdry sponsoring the Rugby team Leeds Rhinos.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88549988"/>
              </p:ext>
            </p:extLst>
          </p:nvPr>
        </p:nvGraphicFramePr>
        <p:xfrm>
          <a:off x="-1" y="4668045"/>
          <a:ext cx="8921371" cy="1493203"/>
        </p:xfrm>
        <a:graphic>
          <a:graphicData uri="http://schemas.openxmlformats.org/drawingml/2006/table">
            <a:tbl>
              <a:tblPr firstRow="1" firstCol="1">
                <a:tableStyleId>{21E4AEA4-8DFA-4A89-87EB-49C32662AFE0}</a:tableStyleId>
              </a:tblPr>
              <a:tblGrid>
                <a:gridCol w="1990281">
                  <a:extLst>
                    <a:ext uri="{9D8B030D-6E8A-4147-A177-3AD203B41FA5}">
                      <a16:colId xmlns:a16="http://schemas.microsoft.com/office/drawing/2014/main" val="1931066779"/>
                    </a:ext>
                  </a:extLst>
                </a:gridCol>
                <a:gridCol w="2108137">
                  <a:extLst>
                    <a:ext uri="{9D8B030D-6E8A-4147-A177-3AD203B41FA5}">
                      <a16:colId xmlns:a16="http://schemas.microsoft.com/office/drawing/2014/main" val="2459844186"/>
                    </a:ext>
                  </a:extLst>
                </a:gridCol>
                <a:gridCol w="2170494">
                  <a:extLst>
                    <a:ext uri="{9D8B030D-6E8A-4147-A177-3AD203B41FA5}">
                      <a16:colId xmlns:a16="http://schemas.microsoft.com/office/drawing/2014/main" val="122118495"/>
                    </a:ext>
                  </a:extLst>
                </a:gridCol>
                <a:gridCol w="2652459">
                  <a:extLst>
                    <a:ext uri="{9D8B030D-6E8A-4147-A177-3AD203B41FA5}">
                      <a16:colId xmlns:a16="http://schemas.microsoft.com/office/drawing/2014/main" val="2123865426"/>
                    </a:ext>
                  </a:extLst>
                </a:gridCol>
              </a:tblGrid>
              <a:tr h="41943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>
                          <a:effectLst/>
                        </a:rPr>
                        <a:t> </a:t>
                      </a:r>
                      <a:endParaRPr lang="en-GB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9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 err="1">
                          <a:effectLst/>
                        </a:rPr>
                        <a:t>SuperGroup</a:t>
                      </a:r>
                      <a:r>
                        <a:rPr lang="en-GB" sz="1400" dirty="0">
                          <a:effectLst/>
                        </a:rPr>
                        <a:t> plc (</a:t>
                      </a:r>
                      <a:r>
                        <a:rPr lang="en-GB" sz="1400" dirty="0" err="1">
                          <a:effectLst/>
                        </a:rPr>
                        <a:t>Superdry</a:t>
                      </a:r>
                      <a:r>
                        <a:rPr lang="en-GB" sz="1400" dirty="0">
                          <a:effectLst/>
                        </a:rPr>
                        <a:t>)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Year end 30/04/16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9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Ted Baker plc (Ted Baker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clothing) Year end 30/01/16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marR="237490" eaLnBrk="0" hangingPunct="0">
                        <a:lnSpc>
                          <a:spcPct val="9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</a:rPr>
                        <a:t>French Connection plc (French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Connection) Year end 31/01/16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672612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Gross profit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£368 million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£287 million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£76 million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9747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Minus</a:t>
                      </a:r>
                      <a:r>
                        <a:rPr lang="en-GB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fixed running costs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£296 million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£228 million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£81 million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53113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Equals</a:t>
                      </a:r>
                      <a:r>
                        <a:rPr lang="en-GB" sz="14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net profit</a:t>
                      </a:r>
                      <a:endParaRPr lang="en-GB" sz="14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£72 million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£59 million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8580" algn="l" defTabSz="457200" rtl="0" eaLnBrk="0" latin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–£5 million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17478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8580" eaLnBrk="0" hangingPunct="0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profit margin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indent="0" eaLnBrk="0" hangingPunct="0">
                        <a:lnSpc>
                          <a:spcPts val="1745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dirty="0">
                          <a:effectLst/>
                        </a:rPr>
                        <a:t> £72 million </a:t>
                      </a:r>
                      <a:r>
                        <a:rPr lang="en-GB" sz="1400" dirty="0">
                          <a:effectLst/>
                        </a:rPr>
                        <a:t>× 100 = 61.5% </a:t>
                      </a:r>
                      <a:br>
                        <a:rPr lang="en-GB" sz="1400" dirty="0">
                          <a:effectLst/>
                        </a:rPr>
                      </a:br>
                      <a:r>
                        <a:rPr lang="en-GB" sz="1400" dirty="0">
                          <a:effectLst/>
                        </a:rPr>
                        <a:t>£598 million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indent="0" eaLnBrk="0" hangingPunct="0">
                        <a:lnSpc>
                          <a:spcPts val="1745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dirty="0">
                          <a:effectLst/>
                        </a:rPr>
                        <a:t> £59 million </a:t>
                      </a:r>
                      <a:r>
                        <a:rPr lang="en-GB" sz="1400" u="none" dirty="0">
                          <a:effectLst/>
                        </a:rPr>
                        <a:t> </a:t>
                      </a:r>
                      <a:r>
                        <a:rPr lang="en-GB" sz="1400" dirty="0">
                          <a:effectLst/>
                        </a:rPr>
                        <a:t>× 100 = 61.1% </a:t>
                      </a:r>
                      <a:br>
                        <a:rPr lang="en-GB" sz="1400" dirty="0">
                          <a:effectLst/>
                          <a:sym typeface="Wingdings" panose="05000000000000000000" pitchFamily="2" charset="2"/>
                        </a:rPr>
                      </a:br>
                      <a:r>
                        <a:rPr lang="en-GB" sz="1400" dirty="0">
                          <a:effectLst/>
                        </a:rPr>
                        <a:t>£470 million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 indent="0" eaLnBrk="0" hangingPunct="0">
                        <a:lnSpc>
                          <a:spcPts val="1745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400" u="sng" dirty="0">
                          <a:effectLst/>
                        </a:rPr>
                        <a:t>  £5 million  </a:t>
                      </a:r>
                      <a:r>
                        <a:rPr lang="en-GB" sz="1400" u="none" dirty="0">
                          <a:effectLst/>
                        </a:rPr>
                        <a:t>  </a:t>
                      </a:r>
                      <a:r>
                        <a:rPr lang="en-GB" sz="1400" dirty="0">
                          <a:effectLst/>
                        </a:rPr>
                        <a:t>× 100 = 46.3% </a:t>
                      </a:r>
                      <a:br>
                        <a:rPr lang="en-GB" sz="1400" dirty="0">
                          <a:effectLst/>
                          <a:sym typeface="Wingdings" panose="05000000000000000000" pitchFamily="2" charset="2"/>
                        </a:rPr>
                      </a:br>
                      <a:r>
                        <a:rPr lang="en-GB" sz="1400" dirty="0">
                          <a:effectLst/>
                        </a:rPr>
                        <a:t>£164 million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56777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2791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800" dirty="0"/>
              <a:t>Average rate of return (ARR)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5275" y="1430187"/>
            <a:ext cx="8255394" cy="4695976"/>
          </a:xfrm>
        </p:spPr>
        <p:txBody>
          <a:bodyPr>
            <a:noAutofit/>
          </a:bodyPr>
          <a:lstStyle/>
          <a:p>
            <a:pPr lvl="0"/>
            <a:r>
              <a:rPr lang="en-GB" sz="2000" dirty="0"/>
              <a:t>Average rate of return (ARR) is the average yearly profit as a percentage of the sum invested. </a:t>
            </a:r>
          </a:p>
          <a:p>
            <a:pPr lvl="0"/>
            <a:r>
              <a:rPr lang="en-GB" sz="2000" dirty="0"/>
              <a:t>This shows the profitability of a business and can be compared with the interest rates available on bank deposit accounts.</a:t>
            </a:r>
          </a:p>
          <a:p>
            <a:pPr lvl="0"/>
            <a:r>
              <a:rPr lang="en-GB" sz="2000" dirty="0"/>
              <a:t>For example, if a business wants to know the ARR of an investment of £50,000 in a for lift truck which results an extra £5,000 per year.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The 10% ARR can then be compared to other investments, or even just leaving the money in the bank </a:t>
            </a:r>
          </a:p>
          <a:p>
            <a:r>
              <a:rPr lang="en-GB" sz="2000" dirty="0"/>
              <a:t>The higher the percentage the better the profitability.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093631" y="3606660"/>
            <a:ext cx="2378682" cy="1123683"/>
          </a:xfrm>
          <a:prstGeom prst="rect">
            <a:avLst/>
          </a:prstGeom>
          <a:ln>
            <a:solidFill>
              <a:srgbClr val="C0504D"/>
            </a:solidFill>
          </a:ln>
        </p:spPr>
        <p:txBody>
          <a:bodyPr/>
          <a:lstStyle>
            <a:lvl1pPr marL="361950" indent="-361950" algn="l" defTabSz="457200" rtl="0" eaLnBrk="1" latinLnBrk="0" hangingPunct="1">
              <a:spcBef>
                <a:spcPct val="20000"/>
              </a:spcBef>
              <a:buFont typeface="Arial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5963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7913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1925" indent="-354013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lang="en-GB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93875" indent="-361950" algn="l" defTabSz="4572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tabLst/>
              <a:defRPr lang="en-US" sz="2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ARR = </a:t>
            </a:r>
            <a:r>
              <a:rPr lang="en-GB" sz="2000" u="sng" dirty="0"/>
              <a:t> £5,000 </a:t>
            </a:r>
            <a:r>
              <a:rPr lang="en-GB" sz="2000" dirty="0"/>
              <a:t> × 100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GB" sz="2000" dirty="0"/>
              <a:t>	   £50,000</a:t>
            </a:r>
          </a:p>
          <a:p>
            <a:pPr marL="0" indent="0">
              <a:spcBef>
                <a:spcPts val="600"/>
              </a:spcBef>
              <a:buFont typeface="Arial"/>
              <a:buNone/>
            </a:pPr>
            <a:r>
              <a:rPr lang="en-GB" sz="2000" dirty="0"/>
              <a:t>ARR = 10% per year</a:t>
            </a:r>
          </a:p>
        </p:txBody>
      </p:sp>
    </p:spTree>
    <p:extLst>
      <p:ext uri="{BB962C8B-B14F-4D97-AF65-F5344CB8AC3E}">
        <p14:creationId xmlns:p14="http://schemas.microsoft.com/office/powerpoint/2010/main" val="323512517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ED82D75F-ABBE-45DD-BF1B-8E84A3A92A23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Hx0M0haf7mZOgQAAOEOAAAdAAAAdW5pdmVyc2FsL2NvbW1vbl9tZXNzYWdlcy5sbmetV/9u2zYQ/r9A34EQUGADtrQd0KIYEge0xNhCZMmV6DjZDwiMxNhEKDGTKLfZX32aPtieZEfKbuymg6R0gG2YtO+7091335HHpx8LiTa8qoUqT5zXR68cxMtM5aJcnTgLevbzOwfVmpU5k6rkJ06pHHQ6ev7sWLJy1bAVh+/PnyF0XPC6hmU9MquHNRL5iTMfp240m+PwKg2iSZSO/YkzclVxx8p7FKiV+qP64Ze37z6+fvP2x+OXW8s+QMkMB8EhFLJIb171AAppHAUpoJEgDckldUbmc5hdtKCBHxJntP0yzHoekwtnZD477RZxTEKaJoHvkdRP0jCiNhcBocRzRleqQWu24UgrtBH8A9JrDpXUouKoliK3P2QKNsqGdznzohn2wzQmCY19l/pR6IwSVVX3P1lY1ui1qsBdjXJRs2vJc+sTOGN/v6t4Da6ZBk4heOm1gH+qgonyqNN1jJd+OElpFAVJSkJvt+OMSJkjr2LGzUCUGCckBoCK1bx6gm1qWWbNEZZyGMLUn0wDeFMTwlSs1hLeemgccwI1mPOyywo4QmJgV5Iso9gzSQNXiKE7VtcfVJUf8GO/UF3AfuhGQEGX7oFTg7EDhhoLUI6q4pnuApuRJMETko6jSyAy9F00xCI6h3Y7H2JxRRJoEZJ02YT4wp9gQ3jTYjv+7/orY4bO8h6xLAM7k76NUE0NOyal0AW20+phXhLyfgFV83HwjS5uASGxtl4rseEQQpV3swc0xSWe4c/7hf9beob9gHgpEMqLlim1YmecMZCHUmnEpFTmAcAvyzeszDi65hlrgPD38Ldc5PZvptg2kr8a8TdieistL7aqFHrk8sXRwNAOhOxxhEVTQ3ha8+JOd7neC/8pURhi/2cIfR59oP+kbdaxDx0wFqq/BQF5NoIEiir7W/nhGTiatz0PouCXNwN8htEWIFToqRgXkKqDEC4ghQPsl2Sc+BSG7ZJf10J3zjFb2bZA3y5qBgcHyTV/KOw1v1HQE5KzTTvOQNZspTsLujctD7SH+jSAkEMAXLUjESClKCD+vAfmYkZ2GWgl4+BJlqqRuW1RKW6tbEBum4I/nsM3lSrsrmT1jrytap1+TxTtw8Wt0/mAeZIQHLvT1MWhS8wRzjSN7GkEXDQxBTRJAzw25kDKgulsDVp5o5oy7wnUnsI8coYBbJvShLMqW//z6XNPjK8iaXfRdvfXQSDQYUaIyBew30Olef1nFwjF40M7u+hjtT217ux6HmKpD3T4X06HrNX0QhWwddTtF9i2LRqmFLvTGRAysfxTTZV1j959hBmOz0FU7PnKGc1YdQuKRJWSg1Bsqg0B9TDvDxeHRktR8iG236fp5oGpP0+x59lbFDSfFNltO7xyOCtm2+uUhOtUXzB3ikMQvK/weC70QEA7I3byAo3erh/afPN4ZHxZ1fYyevxy7276L1BLAwQUAAIACAB8dDNIw6oVif4CAABlCgAAJwAAAHVuaXZlcnNhbC9mbGFzaF9wdWJsaXNoaW5nX3NldHRpbmdzLnhtbNVW3U7bMBS+71NYnrikAQYbq9IiRFutAtqKdtq4Qm582lg4dhY7LeVqT7MH25PsOKYlFQwFGNKmXjQ5Puc73/nJJ4dHN4kkc8iM0KpJd+s7lICKNBdq1qRfxt3tQ0qMZYozqRU0qdKUHLVqYZpPpDDxCKxFV0MQRplGaps0tjZtBMFisagLk2buVMvcIr6pRzoJ0gwMKAtZkEq2xD+7TMHQVq1GSOhN55rnEojgSEEJx47JrmQmpoF3m7DoepbpXPETLXVGstmkSd8dHrvfysdDtUUCyhVnWmh0ZttgnAvHh8mRuAUSg5jFSHxvn5KF4DYuHgPnHwYPUQpsXwNzKCcai1H2Dj4ByzizzL/6fBZurFkZvIkvFUtENMYT4upv0vb46vPlsHNx1uufXo0Hg7Nxb+hJFDHBJk4YbCYKkZDOswjWeUJmLYti5I0xUyYNhEHZtHKbarVBzr2TiZbY+yIK9yGZAO+zBErTGF0L1UXPXUqmWIhcNulxJpikRFgmRbQONvnEWGGL+XfLngSxcM+AnI/ofXrfnShmmYEyrdWJcT2PWl91LjlZ6pxIcQ3EaoL15wk+xUDKwyHTTCeFFdfHEiMFZpwLWAA/Knp6B/inRJeYIskxEjc3lWB9hu+5uCUTmOoMcYHNccfRLozHrz8LOGXG3IOyFcet0Vmv3bnq9dudb1uuQMbnTEXPBMeBQ5Lat8BnWLvSmEJKjd0sQWBnIpYbKObDBS/cqpRZOXfM5sXQ3SALUBy3QD4eEw8iXE2hcqgKGDFFtJJLwiL8hIxbobnQuUGLXxYPbV5E0IcSoQqqM/yCMFnGIauCtrO7937/4MPHw0+NevDrx8/tJ4PuZGUomcvmdeXkSWFZi8vDby4MnBY8Lg02y/9NZbjsjKq0tT+o4jU4reJ14aVnWJKdShRQN2ZepFA5pEiEBf43V+IFY32V4vudeJuxvmHNr1nl/6Zk/7a+PGzcFsLg0euMO0mEEgk2winY+g7UOtjfwfvHo0e1GqJtXg1btd9QSwMEFAACAAgAfHQzSE9Ble2qAgAAXgoAACEAAAB1bml2ZXJzYWwvZmxhc2hfc2tpbl9zZXR0aW5ncy54bWyVVttu2zAMfd9XBNl73V3TAUqANM2AAt1arEXfZZuxhciSIcnp8vcTZTmWE7v2QhSIyHMkijxiSvSeidWH2Ywkkkv1DMYwkWn0NL4ZS5fzuDJGiqtECgPCXAmpCsrnq48/3YdEDjnGkgdQUzk7mkB7zMJ9plD8Gd8WaEOERBYlFccHmcmrmCb7TMlKpKOp5ccSFGdib5HXPxab7eABnGlzb6Do5LS9QZtGKRVoDZjS9y3aKIvTGHhz0rX7TOS0R71/+zPagWlmHG39CW2IVtIMukW+WaMN44XdvduVBdr7BAN/jYV++Yw2COX0CKq7+d1XtEGGLKvyfzRSKplhQbuc95t44nBJU/v8MKtrtFECXggPGu2CL4+7610A8l/Dd0/wuSrJn7CuZwMBmx5zWO0o10CiZlkHdS7fHitjH8gJELpa0JPN+olWugNrnS3wD7wxkYYo72khr5JXBWzqlENkN9ASNptbNy5C7MkX5KjgcAkMvC30t63tJTTwttBnzlJ4FPx4iT8P1aSm07fU93SkCTYMgtplujKqstFm1UTxqAd8wNoDAkeDKWQKK435vLACsHkkcr46p+giKSLogWXUMCl+IS4+uttoEp0FvOL69UUMMxz6ZOdytMM6rJdbT1Bl/ePQXq5ez4yd5cs5NYYmeWF/nPR85nnLudtnHvVTcFxaPKh7sZNTSQVVe1AvUvLJ5whpYDJY1m9sCE6ioAok6q8z8Zv0NUBURQxqa/vGoBFO11fjcpbl3P6ZVwZvkHYJA8GaaXK7naDspMvA4UUAVCV5o9p6UUeKihvG4QDcRwOHu/DQzYi2Kh0S3No8wM6EkvOeSZr006KVytkYCQI9hFebVz+jjkzQvaGxdlfrPP2x+dyMNBRfZ5o5hxdTZ2sbvyyideL/lf8AUEsDBBQAAgAIAHx0M0grL9OQ0wIAAHYJAAAmAAAAdW5pdmVyc2FsL2h0bWxfcHVibGlzaGluZ19zZXR0aW5ncy54bWzNVsFOGzEQvecrLFccyQKlLY02QYgEEUFJRFK1nJCznmQtvPbW9iaEU7+mH9Yv6XhNQiJotCCoqhyyHs+8eW/Gnt348DaTZArGCq2adLe+QwmoRHOhJk36dXiyfUCJdUxxJrWCJlWaksNWLc6LkRQ2HYBz6GoJwijbyF2Tps7ljSiazWZ1YXPjd7UsHOLbeqKzKDdgQTkwUS7ZHP/cPAdLW7UaIXEwfdG8kEAERwpKeHZMnrpM0ih4jVhyMzG6UPxYS22ImYya9N3Bkf8tfAJSW2SgvDbbQqM3uwbjXHg6TA7EHZAUxCRF3nv7lMwEd2n5GHn/OHqMUmIHCcyjHGvUotw9fAaOceZYWIZ8Dm6dXRiCic8Vy0QyxB3i5Tdpe3h9etXvXJ53L86uh73e+bDbDyTKmGgdJ47WE8VISBcmgWWemDnHkhR5Y8yYSQtxtGpauI21WiPn12SkJZa+jKJkjEzlvEmPjGCSEuGYFMly1zEzAXciJGrwsbv1sXL0ATDoTVJmLKwmWuxYX8Wk9U0XkpO5LogUN0CcJqioyPApBbJabjI2OiutkllHrBQcyFTADPhhWaV7wL8lusIUWYGReBRzCS5k+FGIOzKCsTaIC2yKhxbtwgb8+rOAc2btAyhbcNwanHfbnevuRbvzfcsLZHzKVPJMcGwhZLl7C3yG2pXGFFJqrOYKBFYmYYWFsj9c8NKtiszKuVM2LZvuG1mCYrsF8gmYuJHg0RKqgKqACVNEKzknLMFLYf0RmgpdWLSEwxKg7YsIhlAiVEl1ggMKkxkOpgrazu7e+/0PHz8dfG7Uo98/f21vDLofFH3JfLYwKY43jorluHh85+LI39CnL7szxb+661edQZVCXfSqePXOqnhdhmHSXxkklSjgJJiEsYOzQIpMOOCv2eQXNGrzVA5tfKVGvaGKjcft/xURVsuX8NpbN46e/CyooX39W6lV+wNQSwMEFAACAAgAfHQzSEflG4WDAQAACQYAAB8AAAB1bml2ZXJzYWwvaHRtbF9za2luX3NldHRpbmdzLmpzjZTLbsIwEEX3fEWUbitEn6HdoUKlSiwqtbuqCxOGEOHYlu2kpIh/L+PwiB8peDbxzdEdz1ieTS/arTiNo+doY77N/t3eGw1Q07KEa1unHXqBeqxoPofPvACaM4gdpEJkQaiCo749IY2z+d0SmbGd1R9orFqOMQ/hIiTKkKhCYhUSf0LiOiT+2gXui2sKa7V7VmrNWT/lTAPTfcZlQQwTX72a1S7TgXkF8gy6IClYpolZXeTJ8SHBaHMpLwRh9ZRnvD8j6SqTvGTzrvzLWoDcXfyqAQZPycvEsqO50m8aCjfxZIjRTQoJSsE+7+MEIwhTMgPa8h2Y9Q9qGfsFOXSVq1wf6NENRpsWJAOvS8MRho2xnZfXzQTD5zSsdUPc3WJYBCU1SM9qfI9hgVyU4oILFJJn2BEP9Xt+RCkn85xl+9QDjCCHh0Xbru6dCjXHH8fWE+LOE1r6U6iZQI7GApoKaPqgWVmVk3UaevTdY8sVL59YVXiQaHeQ4P4r+j53Gteut/0DUEsDBBQAAgAIAHx0M0iWUXBaugAAAKMBAAAaAAAAdW5pdmVyc2FsL2kxOG5fcHJlc2V0cy54bWydkLEKwjAQhvc+Rbjdxm6lJHET3Bx0lpqmGmkvJZdYH9+UinSRgkMg//F9P8mJ3avv2NN4sg4lFPkWmEHtGos3CefTflMCo1BjU3cOjQR0wHYqE7Yo8egNmUAsVSBJuIcwVJyP45hbGnxqINfFkIop167n6fQO+WTyYVZhdiv7l/2ZgcoyxsQ12i4cUKV7SjPCyGsJk3PRmFtsHfBfgFkDWr8CPIYVwMcFIPj3xVPSkUL6ZgqCL5arsjdQSwMEFAACAAgAfHQzSGAwPB5rAAAAdQAAABwAAAB1bml2ZXJzYWwvbG9jYWxfc2V0dGluZ3MueG1sNYwxDoMwDAB3XmF5p9CtA4GNDYZCH2ARt4rk2CiJqvb3zdLtpDvdMH2iwJtTDqYOr5cegfUwH/Tl8LHP7Q0hF1JPYsoO1RCmsRnEDpKNS6lhhlPoy2nnWKHwSrGW2x3y37ew1OUzsMdubH5QSwMEFAACAAgA6AIhR4ok4qj6AgAAsAgAABQAAAB1bml2ZXJzYWwvcGxheWVyLnhtbK1VTW/bMAw9p8D+g6F7paRd1zawW3QFgh3WoUDWbbdAtRlbi78myXXTXz/K8vecbgV2SGBTfI8U+Ui7189J7DyBVCJLPbKgc+JA6meBSEOPPHxdHV+Q66t3R24e8z1IRwQeKVJhADwmTgDKlyLXCL7nOvJIz0CRmTi5FJkUeo/cZ8jdRbok745m6JIqj0Ra50vGyrKkQiEiDVUWF4ZEUT9LWC5BQapBMpsGcRrsUv8djb8kS5ne56B6yFy/PXBN0nI8KzEgKU9pJkN2Mp8v2I+7z2s/goQfi1RpnvpAHKzkrCrlI/d3d1lQxKCMbebaJNegtUmiss1cvRSLi9RR0veIddgkoBQPQdE4DQmzWDYBdrcxV1HNowa0hlftRM1b+W3M+6ZxqzrHOue8eIyFivCoD+msk0CXDaO6SXXdSkEPjYJWhok4En4VQkJQvX5rJTJfEBuwVVyVJ1Wljwf4tOK+zuT+FmGoorqDtG0atU2jFajloG30dUdBmttugetCQlOqmfskAsi+cCm5kcWVlgW4bGSssWwIdpm9ct2kriFupJP47B96Y/xGrfmpXutMBfgfjfmERG1NRBrA80qgj4YEa6oBi21sVOcxNTG7nFTxmPR0PTDZHOum4EUczWUIOIYB15x1dnYICpIrdPELOcL2Dg6CIxFGMf70JMP49CBNwuVukqF3cBAcZ/5uAtqa2zKycR1HYmoV5LKJdeL6hdJZIl4qeQ72jF5WOnxt5Jqjm1y0B+fzP0ZxEKMZzC2ZWF3mqbevmsN7M6dadT6b3FoGasV5AF3k1quZhSIf+QSw5UWsb/s5NfuwBx3lPDUd01zfUe9ZuRYv4JQiMF+6xampSQRGMx75cHHaY8B+4nYZhK9MhyJus7SpA6WserP/VUWbLV+3znb9UIddrOGTgNJi7Ex9RHWEMivSYNRDmncfERXjTruRwJ0YtnijxQmKNMs98h4f6jtfnl12Vz7HTzjrfWvubWCbyxtWep1wpyBW67q9iFvvBnz8DVBLAwQUAAIACAB8dDNIaLyeISEJAADUOgAAKQAAAHVuaXZlcnNhbC9za2luX2N1c3RvbWl6YXRpb25fc2V0dGluZ3MueG1s7VvrbtvKEf5/nmKh4gAtUFiUqGuhqOBlZRORKR2RtpMWhUCJa4swxVXJpR0f6Eef5jzYeZLOLkmLlGWZzKVNWplJEM7ONzM7OzO73EkG0b0XaHHE6Nr71WEeDSzCmBfcRcOfEBosqU/DaUgiwqL6jnLjBS59NIJbymlAjZgTuE7oanw0GkpoJH5Qr6v09B68tdRWE3VbuIl7SMdtDcb6st6XNRjTmw1tUN8TkcgNyZIE7LDUQb0w+hJgBBEJmRG45NNQLnLnh4ozOA8d1wO+aNhp8Webad3qLf6gVqPdbeNtU5FluYO0tt7QpW232+8qDYSlVluSt2qvKTdl1Gi3G/3OttFttmV4G/U7IKWF+x3U6rZaTX3bxE1AI0VR9aa27cr9RkMBbbjX17ajkdqVJNRoNOSWvm135JEqIeCWQYYi97gDZV1W5c5WUZVGT0YjbaSOWlus447WRr0m7kjStqWqsiTtnLubXd5dO2rp6WTufEPgwSU4OMpjq34guAbLOAyB2Sbrje8wghZORExnTd7VrBmK0mCtpcEpAjljzWwqUhMikAMQMry0Jhfo0WMrGjPkxK5HF044qIuxjFFYlU+LPB157rvaImaMBmdLGjAw9Syg4drxa8M/JJGTzqsMkj6QsAru1lmSnbqu+CkLS3VBNMNzDLSk640TPI3pHT1bOMv7u5DGgVvKzNXThoS+F9wDt9TvavioIt+LmMHIumAf7vGnPGwD1Soi3LwO5k8ppO8siJ9plMRPBdxO5dse2YM+eJHHBFRp8OcYdOPckeIC9BT+HMcEoKW4al3+vA1i5BMDdpknf/Mou+88kbCoJCmWR1F0E2+qxtMmpHfc2UXc2wv9jPMp1J7gjlso8acUiE+QKyy1SqnbxPz1Pcb0db+WDNagBRY3X1xSkhA5Vefa5HKqmB/n48n5ZK4a57WhlmQl4mn5x2an96nR7vxpUE9xJSVZl8p4XJSFhLC2VE6Wac8m4zkIxOO5iT/YtSH/szJ0cmWPDRPXhulfKguYzvB1bcj/LAO9ms2wac+tsaHjuWHNzYkt/DLGNtZrw480RivngSBG0YNHHhFbEQTl2QsJinzPFQO8ZHtBTEro0yeXimHOZ9iyZ4ZmGxOzNrRoGD79WUh2Yth+QtAYIdeLnIVPXKEWQkSM8/IC2sXpDMEvtvKAk64dLzgro32m3Bjm+dyeTMbWHJt6RqkNceAiPXS4puqCZoqFZyAjhA05/Dz4XESfkIAU368s5MI4vxjDb5sbcuHdrXz4zT7DmimGJZmSoAQQAgfPIOos62Yy07kPQSFy0MaJokcauoWgyS9dCdmGqU0gNDU7J9/mYjLZsPBesITQIUtWQt4ltizlHM/VyQeIccjNSUXQ5D2k5PuKoI/YghzCVgmYqVwb5wrPCJ6GWYJkObh0eLz7T8hZLgHHvfng0TgCCvcwpInIxqiyIgv/cgXraCjjA8meyAQ/ixW88x4IWBG6paIKCpCGdR5Xv1wZf5uPFGOM9TkEmj65mduiPnJ9DhSSgMKB0/cpnwaodtwHJ1jC8ZYsnRjS4QnYXM8VbHz5hTH/jL1fkcPSIvRzWr9MHX/4+ay6dYWq99LINRybQRmcVTbsLe25GXymITzgX7WijAOqm2AlqawakBmqRyuBMFR0XrqgCPuVgIY5AnXTpC5A4eDfOZUEmJNUhknRF4i5Bs8VDLkGj1YTcYNVy7Bh074hC36KLQEWy52s2uGV5t8aPoHPvOfVXpBbCuniE+ch2RChBorlL7PKuS23UKJswx6D4SbIvEv2VZDqe2t+Fi8n9uoSZ65IykphPjc09l2Rw753L0oL+Dlek5f7+W1I14LqO1EW10lx++sXGpJMcZbonVbbiCyszLSLuaaYGubnQ55VfnkcxCi3bGxb87GicgkQrGuHLVdQWG/5qb28rOR8p+ORAvJS91rECZer3//1W3kxe/YkVJRS/1JVDqQgr1r4Wd7fTcpI9I8ScmxFLULFS0lgejzOoOVPy7YBYfJVDqBOshms6ZpfWJRSDYGYLqNi24p2cQmxaonQpHG4LLV/54VcKrP3UH7Eya02vHTCeyhfNqV+VUHC8zw2WWUbdh8sMfO9gFSEf/F+wCdvG9O5ouviSw5y1PeW98km6MJxNL20QT580lWQp10oJtTIPZHE9Vh1mWKLycoRlITkfVcQHg7uOM+E3ecxfH7TmBW+tgMWUn/K7yleXswBA79WgTAe3jp+BGuTveZZohV9TBcvY8uT9lmnYMSUn8yGLIxT3h1tn3vGk8fNy00p+4zX1IfyrCXzyYku0vdRmqaKi7y8gmfaC8vh1PySPUfdB5jkE3sJyFH3ARbftSZwUH+J2h/KQ7P7FdUJ8/Tc8iX+OLB6wEMCUahSnuytyMMtGPN7tijn2pRQ5FxTlwzF7mt7a5JmNKflDa6/YvEgeD5HXHLM4slKv0v2BnYRXD8ewgPmMZ+8Ht9iHpCFeVeL95+qeHGQXAfv+yKhIva0Ie9q8AHgLFe81kc1lMp4VxNqk0v314CbrKTxilYNuhYlXVT0HJBP4zgu4IW8miqapPtRNYP6Cz8N6scWaJBKfX39gni9ICGGEPBIFptFWp57ld1sXIuDYRH2ymAez1YgOoAvlQyTIxSiShyrslRJXvLj69hnnk8eSFapcoSca47PfhBBahyPbIWNyS3Lx3ZKqZwCaaXbBeJeCcwNvAoTH0b5ql8cqLjtMGcRidkfKFXltqOsSvNgz5mVvBfC9oAu4H3N/YN6fp+FCnWgbXa0l5brx/2oHbSm1FfldsUOWrOtdmX8H+igKSP+VO6gqfpopLQ+p4Mm93vtVr96B+1g8+Obd9B6DbXX61TroEmSKrWlqh20t/tU+Q5at8mfqh003MQqbn7PHbS34+pQB62p6FJDOXXQTh20Uwft1EE7ddBOHbQft4O2Z11y437jhEG5cvA99+NeGvIVZvdfaPK9YcJnTOrUNvyfbxse0Fc1UE6dx1Pn8dR5PHUeT53H/8/O4+tNl/y17u769qv2HXespdqOufvmb9N3LFyel2g75m61y3cdd6BT0/HUdPyxmo4HQKeu46nreBD3PbQd8/8u5Nv3HfdpAAV5r/7H1X8DUEsDBBQAAgAIAH10M0hk2ucKoAEAAN4XAAAXAAAAdW5pdmVyc2FsL3VuaXZlcnNhbC5wbmfrDPBz5+WS4mJgYOD19HAJYmBgmcDAwFzEwQYUsf1tqAekGIuD3J0Y1p2TeQnksKQ7+joyMGzs5/6TyArkcxZ4RBYzMPAdBmHG4/krUhgYxIs9XRxDKuLe3jbseuwg4hr4tr7Wb4qGEJM6mzqT+yzN5morjXdMx54f7KzLZBbfErO/bN7zre9/b829ffttGTPQ0AfcNVUXMpwXC/695+9g1Zf8yxAoyHA/fcui8/cYX36s8JFnAvI/7HUzrmJfcv21aS1ImmGxrO7j/dtuCoLYbtZR10rnyjECmQlbFqeWgcQa+Bk5QZSKAkh4AosKSHBSAwuQdBCaAOJ4MAmBKE8HkPEKnB4gjsqoplFNo5pGNY1qGtU0qmlU06imUU2jmkY1jWoa1TSqaVTTqKZRTaOaRjWNahrVhE/T6V3rLoMGtxl6yra8+W1nC9J8IMP9dOW8y8pQ4Zj6cpnjXxjBg93ZJos3ljtI7b7//nI7SKBm/sUuu9+cHsnnn3++tS33F3iY+//+i21uyr+2v/7FrKwkX/ZGq4kN7DJXP5d1TglNAFBLAwQUAAIACAB9dDNI2KHfu0oAAABrAAAAGwAAAHVuaXZlcnNhbC91bml2ZXJzYWwucG5nLnhtbLOxr8jNUShLLSrOzM+zVTLUM1Cyt+PlsikoSi3LTC1XqACKAQUhQEmhEsg1QnDLM1NKMkAqTEwQghmpmekZJbZKFqYWcEF9oJkAUEsBAgAAFAACAAgAfHQzSFp/uZk6BAAA4Q4AAB0AAAAAAAAAAQAAAAAAAAAAAHVuaXZlcnNhbC9jb21tb25fbWVzc2FnZXMubG5nUEsBAgAAFAACAAgAfHQzSMOqFYn+AgAAZQoAACcAAAAAAAAAAQAAAAAAdQQAAHVuaXZlcnNhbC9mbGFzaF9wdWJsaXNoaW5nX3NldHRpbmdzLnhtbFBLAQIAABQAAgAIAHx0M0hPQZXtqgIAAF4KAAAhAAAAAAAAAAEAAAAAALgHAAB1bml2ZXJzYWwvZmxhc2hfc2tpbl9zZXR0aW5ncy54bWxQSwECAAAUAAIACAB8dDNIKy/TkNMCAAB2CQAAJgAAAAAAAAABAAAAAAChCgAAdW5pdmVyc2FsL2h0bWxfcHVibGlzaGluZ19zZXR0aW5ncy54bWxQSwECAAAUAAIACAB8dDNIR+UbhYMBAAAJBgAAHwAAAAAAAAABAAAAAAC4DQAAdW5pdmVyc2FsL2h0bWxfc2tpbl9zZXR0aW5ncy5qc1BLAQIAABQAAgAIAHx0M0iWUXBaugAAAKMBAAAaAAAAAAAAAAEAAAAAAHgPAAB1bml2ZXJzYWwvaTE4bl9wcmVzZXRzLnhtbFBLAQIAABQAAgAIAHx0M0hgMDweawAAAHUAAAAcAAAAAAAAAAEAAAAAAGoQAAB1bml2ZXJzYWwvbG9jYWxfc2V0dGluZ3MueG1sUEsBAgAAFAACAAgA6AIhR4ok4qj6AgAAsAgAABQAAAAAAAAAAQAAAAAADxEAAHVuaXZlcnNhbC9wbGF5ZXIueG1sUEsBAgAAFAACAAgAfHQzSGi8niEhCQAA1DoAACkAAAAAAAAAAQAAAAAAOxQAAHVuaXZlcnNhbC9za2luX2N1c3RvbWl6YXRpb25fc2V0dGluZ3MueG1sUEsBAgAAFAACAAgAfXQzSGTa5wqgAQAA3hcAABcAAAAAAAAAAAAAAAAAox0AAHVuaXZlcnNhbC91bml2ZXJzYWwucG5nUEsBAgAAFAACAAgAfXQzSNih37tKAAAAawAAABsAAAAAAAAAAQAAAAAAeB8AAHVuaXZlcnNhbC91bml2ZXJzYWwucG5nLnhtbFBLBQYAAAAACwALAEkDAAD7HwAAAAA="/>
  <p:tag name="ISPRING_PRESENTATION_TITLE" val="PPT01_Nature_of_God"/>
  <p:tag name="ISPRING_RESOURCE_PATHS_HASH_PRESENTER" val="bcae6a3e3aecdee6b725ca2ddaf91781060489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0</TotalTime>
  <Words>1167</Words>
  <Application>Microsoft Office PowerPoint</Application>
  <PresentationFormat>On-screen Show (4:3)</PresentationFormat>
  <Paragraphs>199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Office Theme</vt:lpstr>
      <vt:lpstr>Business Calculations</vt:lpstr>
      <vt:lpstr>Business Calculations</vt:lpstr>
      <vt:lpstr>Key words</vt:lpstr>
      <vt:lpstr>Why are business calculations important?</vt:lpstr>
      <vt:lpstr>What is gross profit margin?</vt:lpstr>
      <vt:lpstr>Gross profit margin</vt:lpstr>
      <vt:lpstr>What is net profit margin?</vt:lpstr>
      <vt:lpstr>Net profit margin</vt:lpstr>
      <vt:lpstr>Average rate of return (ARR)</vt:lpstr>
      <vt:lpstr>ARR – exams</vt:lpstr>
      <vt:lpstr>ARR – exams</vt:lpstr>
      <vt:lpstr>Summary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PPT01_Nature_of_God</dc:title>
  <dc:creator>Liz Matthews</dc:creator>
  <cp:lastModifiedBy>Morgan Crump</cp:lastModifiedBy>
  <cp:revision>757</cp:revision>
  <dcterms:created xsi:type="dcterms:W3CDTF">2012-02-07T12:53:50Z</dcterms:created>
  <dcterms:modified xsi:type="dcterms:W3CDTF">2020-02-18T00:02:45Z</dcterms:modified>
</cp:coreProperties>
</file>