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1" r:id="rId2"/>
    <p:sldId id="292" r:id="rId3"/>
    <p:sldId id="293" r:id="rId4"/>
    <p:sldId id="310" r:id="rId5"/>
    <p:sldId id="315" r:id="rId6"/>
    <p:sldId id="294" r:id="rId7"/>
    <p:sldId id="295" r:id="rId8"/>
    <p:sldId id="311" r:id="rId9"/>
    <p:sldId id="312" r:id="rId10"/>
    <p:sldId id="297" r:id="rId11"/>
    <p:sldId id="313" r:id="rId12"/>
    <p:sldId id="314" r:id="rId13"/>
    <p:sldId id="316" r:id="rId14"/>
    <p:sldId id="317" r:id="rId15"/>
    <p:sldId id="318" r:id="rId16"/>
    <p:sldId id="319" r:id="rId17"/>
    <p:sldId id="298" r:id="rId18"/>
    <p:sldId id="299" r:id="rId19"/>
    <p:sldId id="300" r:id="rId20"/>
    <p:sldId id="301" r:id="rId21"/>
    <p:sldId id="320" r:id="rId22"/>
    <p:sldId id="306" r:id="rId23"/>
    <p:sldId id="307" r:id="rId24"/>
    <p:sldId id="308" r:id="rId25"/>
    <p:sldId id="309" r:id="rId26"/>
    <p:sldId id="304" r:id="rId27"/>
    <p:sldId id="305" r:id="rId28"/>
    <p:sldId id="322" r:id="rId29"/>
    <p:sldId id="302" r:id="rId30"/>
    <p:sldId id="303" r:id="rId31"/>
    <p:sldId id="321"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Cleall" initials="B" lastIdx="7" clrIdx="0"/>
  <p:cmAuthor id="1" name="I.T. Support" initials="I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E574FE-35CD-4747-80A1-846A7D598C14}" type="datetimeFigureOut">
              <a:rPr lang="en-US" smtClean="0"/>
              <a:pPr/>
              <a:t>3/15/2016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DF4C18-61E4-CD48-9AB9-F97B03CCB371}" type="slidenum">
              <a:rPr lang="en-US" smtClean="0"/>
              <a:pPr/>
              <a:t>‹#›</a:t>
            </a:fld>
            <a:endParaRPr lang="en-US"/>
          </a:p>
        </p:txBody>
      </p:sp>
    </p:spTree>
    <p:extLst>
      <p:ext uri="{BB962C8B-B14F-4D97-AF65-F5344CB8AC3E}">
        <p14:creationId xmlns:p14="http://schemas.microsoft.com/office/powerpoint/2010/main" xmlns="" val="1555668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15/03/2016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xmlns=""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7</a:t>
            </a:fld>
            <a:endParaRPr lang="en-GB"/>
          </a:p>
        </p:txBody>
      </p:sp>
    </p:spTree>
    <p:extLst>
      <p:ext uri="{BB962C8B-B14F-4D97-AF65-F5344CB8AC3E}">
        <p14:creationId xmlns:p14="http://schemas.microsoft.com/office/powerpoint/2010/main" xmlns="" val="159134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10</a:t>
            </a:fld>
            <a:endParaRPr lang="en-GB"/>
          </a:p>
        </p:txBody>
      </p:sp>
    </p:spTree>
    <p:extLst>
      <p:ext uri="{BB962C8B-B14F-4D97-AF65-F5344CB8AC3E}">
        <p14:creationId xmlns:p14="http://schemas.microsoft.com/office/powerpoint/2010/main" xmlns="" val="767775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488832" cy="430887"/>
          </a:xfrm>
          <a:prstGeom prst="rect">
            <a:avLst/>
          </a:prstGeom>
          <a:noFill/>
        </p:spPr>
        <p:txBody>
          <a:bodyPr wrap="square" rtlCol="0">
            <a:spAutoFit/>
          </a:bodyPr>
          <a:lstStyle/>
          <a:p>
            <a:r>
              <a:rPr lang="en-US" sz="2200" b="1" dirty="0" smtClean="0">
                <a:solidFill>
                  <a:schemeClr val="bg1"/>
                </a:solidFill>
              </a:rPr>
              <a:t>Unit 4 – Decision</a:t>
            </a:r>
            <a:r>
              <a:rPr lang="en-US" sz="2200" b="1" baseline="0" dirty="0" smtClean="0">
                <a:solidFill>
                  <a:schemeClr val="bg1"/>
                </a:solidFill>
              </a:rPr>
              <a:t> </a:t>
            </a:r>
            <a:r>
              <a:rPr lang="en-US" sz="2200" b="1" dirty="0" smtClean="0">
                <a:solidFill>
                  <a:schemeClr val="bg1"/>
                </a:solidFill>
              </a:rPr>
              <a:t>making to improve operational performance</a:t>
            </a:r>
            <a:endParaRPr lang="en-US" sz="2200" b="1" dirty="0">
              <a:solidFill>
                <a:schemeClr val="bg1"/>
              </a:solidFill>
            </a:endParaRPr>
          </a:p>
        </p:txBody>
      </p:sp>
    </p:spTree>
    <p:extLst>
      <p:ext uri="{BB962C8B-B14F-4D97-AF65-F5344CB8AC3E}">
        <p14:creationId xmlns:p14="http://schemas.microsoft.com/office/powerpoint/2010/main" xmlns=""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rivago.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androver.co.uk/vehicles/range-rover-evoqu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FIuHMOLq7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90663"/>
          </a:xfrm>
        </p:spPr>
        <p:txBody>
          <a:bodyPr>
            <a:noAutofit/>
          </a:bodyPr>
          <a:lstStyle/>
          <a:p>
            <a:r>
              <a:rPr lang="en-GB" sz="5400" dirty="0"/>
              <a:t>4.5  Managing inventory and supply chains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161948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Schools Editorial\Humanities and Social Sciences\Business\Commissioned projects\A Level\Dynamic Learning\For desk editor\Beta stage\DL photos\Watermarked photos\PP04_05_alamy_BH0MJ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940152" y="1671286"/>
            <a:ext cx="2880320" cy="216024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GB" dirty="0" smtClean="0"/>
              <a:t>Nike personalised </a:t>
            </a:r>
            <a:r>
              <a:rPr lang="en-GB" dirty="0"/>
              <a:t>t</a:t>
            </a:r>
            <a:r>
              <a:rPr lang="en-GB" dirty="0" smtClean="0"/>
              <a:t>rainers</a:t>
            </a:r>
            <a:endParaRPr lang="en-GB" dirty="0"/>
          </a:p>
        </p:txBody>
      </p:sp>
      <p:sp>
        <p:nvSpPr>
          <p:cNvPr id="3" name="Content Placeholder 2"/>
          <p:cNvSpPr>
            <a:spLocks noGrp="1"/>
          </p:cNvSpPr>
          <p:nvPr>
            <p:ph idx="1"/>
          </p:nvPr>
        </p:nvSpPr>
        <p:spPr>
          <a:xfrm>
            <a:off x="467544" y="3429000"/>
            <a:ext cx="8229600" cy="2952328"/>
          </a:xfrm>
        </p:spPr>
        <p:txBody>
          <a:bodyPr>
            <a:normAutofit fontScale="92500"/>
          </a:bodyPr>
          <a:lstStyle/>
          <a:p>
            <a:pPr marL="0" indent="0">
              <a:buNone/>
            </a:pPr>
            <a:r>
              <a:rPr lang="en-GB" b="1" dirty="0" smtClean="0">
                <a:solidFill>
                  <a:srgbClr val="C00000"/>
                </a:solidFill>
              </a:rPr>
              <a:t>Discussion point:</a:t>
            </a:r>
            <a:endParaRPr lang="en-GB" dirty="0">
              <a:solidFill>
                <a:srgbClr val="C00000"/>
              </a:solidFill>
            </a:endParaRPr>
          </a:p>
          <a:p>
            <a:r>
              <a:rPr lang="en-GB" dirty="0" smtClean="0"/>
              <a:t>Why does Nike offer customers the opportunity of having their trainers personalised?</a:t>
            </a:r>
          </a:p>
          <a:p>
            <a:r>
              <a:rPr lang="en-GB" dirty="0" smtClean="0"/>
              <a:t>What are the advantages/disadvantages to Nike?</a:t>
            </a:r>
          </a:p>
          <a:p>
            <a:r>
              <a:rPr lang="en-GB" dirty="0" smtClean="0"/>
              <a:t>Which is the most important and why?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871133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mass customisation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Cost reductions – less waste</a:t>
            </a:r>
          </a:p>
          <a:p>
            <a:r>
              <a:rPr lang="en-GB" dirty="0" smtClean="0"/>
              <a:t>Higher revenue</a:t>
            </a:r>
          </a:p>
          <a:p>
            <a:r>
              <a:rPr lang="en-GB" dirty="0" smtClean="0"/>
              <a:t>Greater customer loyalty</a:t>
            </a:r>
          </a:p>
          <a:p>
            <a:r>
              <a:rPr lang="en-GB" dirty="0" smtClean="0"/>
              <a:t>Competitive advantage</a:t>
            </a:r>
          </a:p>
          <a:p>
            <a:r>
              <a:rPr lang="en-GB" dirty="0" smtClean="0"/>
              <a:t>Improved understanding of customers’ wants</a:t>
            </a:r>
          </a:p>
          <a:p>
            <a:r>
              <a:rPr lang="en-GB" dirty="0" smtClean="0"/>
              <a:t>Greater protection from market changes</a:t>
            </a:r>
          </a:p>
          <a:p>
            <a:r>
              <a:rPr lang="en-GB" dirty="0" smtClean="0"/>
              <a:t>Improved workforce motivation</a:t>
            </a:r>
          </a:p>
          <a:p>
            <a:r>
              <a:rPr lang="en-GB" dirty="0" smtClean="0"/>
              <a:t>Higher profits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Difficulties of mass customisation</a:t>
            </a:r>
            <a:endParaRPr lang="en-GB" dirty="0"/>
          </a:p>
        </p:txBody>
      </p:sp>
      <p:sp>
        <p:nvSpPr>
          <p:cNvPr id="3" name="Content Placeholder 2"/>
          <p:cNvSpPr>
            <a:spLocks noGrp="1"/>
          </p:cNvSpPr>
          <p:nvPr>
            <p:ph idx="1"/>
          </p:nvPr>
        </p:nvSpPr>
        <p:spPr/>
        <p:txBody>
          <a:bodyPr/>
          <a:lstStyle/>
          <a:p>
            <a:r>
              <a:rPr lang="en-GB" dirty="0" smtClean="0"/>
              <a:t>Requirement for sophisticated and expensive management information systems</a:t>
            </a:r>
          </a:p>
          <a:p>
            <a:r>
              <a:rPr lang="en-GB" dirty="0" smtClean="0"/>
              <a:t>Greater expense in terms of IT, capital equipment and staff training</a:t>
            </a:r>
          </a:p>
          <a:p>
            <a:r>
              <a:rPr lang="en-GB" dirty="0" smtClean="0"/>
              <a:t>Problems with rejected products</a:t>
            </a:r>
          </a:p>
          <a:p>
            <a:r>
              <a:rPr lang="en-GB" dirty="0" smtClean="0"/>
              <a:t>Unsuitable supply chains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 of improving flexibility</a:t>
            </a:r>
            <a:endParaRPr lang="en-GB" dirty="0"/>
          </a:p>
        </p:txBody>
      </p:sp>
      <p:sp>
        <p:nvSpPr>
          <p:cNvPr id="3" name="Content Placeholder 2"/>
          <p:cNvSpPr>
            <a:spLocks noGrp="1"/>
          </p:cNvSpPr>
          <p:nvPr>
            <p:ph idx="1"/>
          </p:nvPr>
        </p:nvSpPr>
        <p:spPr/>
        <p:txBody>
          <a:bodyPr/>
          <a:lstStyle/>
          <a:p>
            <a:r>
              <a:rPr lang="en-GB" dirty="0" smtClean="0"/>
              <a:t>Flexibility is most advantageous for products that:</a:t>
            </a:r>
          </a:p>
          <a:p>
            <a:pPr lvl="1"/>
            <a:r>
              <a:rPr lang="en-GB" dirty="0" smtClean="0"/>
              <a:t>Production can be modified cost effectively so that customised products are more expensive, but not significantly more so than mass-produced alternatives</a:t>
            </a:r>
          </a:p>
          <a:p>
            <a:pPr lvl="1"/>
            <a:r>
              <a:rPr lang="en-GB" dirty="0" smtClean="0"/>
              <a:t>Customers are prepared to pay a higher price for the flexibility offered</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Improving speed of response and dependability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These can be achieved by:</a:t>
            </a:r>
          </a:p>
          <a:p>
            <a:pPr lvl="1"/>
            <a:r>
              <a:rPr lang="en-GB" dirty="0" smtClean="0"/>
              <a:t>An effective and up-to-date technology system</a:t>
            </a:r>
          </a:p>
          <a:p>
            <a:pPr lvl="1"/>
            <a:r>
              <a:rPr lang="en-GB" dirty="0" smtClean="0"/>
              <a:t>A flexible workforce</a:t>
            </a:r>
          </a:p>
          <a:p>
            <a:pPr lvl="1"/>
            <a:r>
              <a:rPr lang="en-GB" dirty="0" smtClean="0"/>
              <a:t>Targets for meeting customer requirements are challenging but achievable</a:t>
            </a:r>
          </a:p>
          <a:p>
            <a:pPr lvl="1"/>
            <a:r>
              <a:rPr lang="en-GB" dirty="0" smtClean="0"/>
              <a:t>Integrated systems that enable staff involved in a customer order to draw on information from all areas of the business</a:t>
            </a:r>
          </a:p>
          <a:p>
            <a:pPr lvl="1"/>
            <a:r>
              <a:rPr lang="en-GB" dirty="0" smtClean="0"/>
              <a:t>Close relationships with suppliers, distributors and other organisations involved in the provision and delivery of the product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Value of improving </a:t>
            </a:r>
            <a:r>
              <a:rPr lang="en-GB" dirty="0" smtClean="0"/>
              <a:t>speed of response and dependability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Competitive advantage  if provided at a higher level than rivals</a:t>
            </a:r>
          </a:p>
          <a:p>
            <a:r>
              <a:rPr lang="en-GB" dirty="0" smtClean="0"/>
              <a:t>Customers who are cash rich and time poor will be attracted</a:t>
            </a:r>
          </a:p>
          <a:p>
            <a:r>
              <a:rPr lang="en-GB" dirty="0" smtClean="0"/>
              <a:t>Increased customer satisfaction – higher levels of loyalty and repeat business</a:t>
            </a:r>
          </a:p>
          <a:p>
            <a:r>
              <a:rPr lang="en-GB" dirty="0" smtClean="0"/>
              <a:t>Higher prices</a:t>
            </a:r>
          </a:p>
          <a:p>
            <a:r>
              <a:rPr lang="en-GB" dirty="0" smtClean="0"/>
              <a:t>Reduced costs – more efficient delivery means fewer labour hours for delivery staff</a:t>
            </a:r>
          </a:p>
          <a:p>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Complete the following sentences:</a:t>
            </a:r>
          </a:p>
          <a:p>
            <a:endParaRPr lang="en-GB" dirty="0" smtClean="0"/>
          </a:p>
          <a:p>
            <a:r>
              <a:rPr lang="en-GB" dirty="0" smtClean="0"/>
              <a:t>An example of mass customisation is:</a:t>
            </a:r>
          </a:p>
          <a:p>
            <a:pPr lvl="1"/>
            <a:r>
              <a:rPr lang="en-GB" dirty="0" smtClean="0"/>
              <a:t>This gives an advantage to the business because:</a:t>
            </a:r>
          </a:p>
          <a:p>
            <a:pPr lvl="2"/>
            <a:r>
              <a:rPr lang="en-GB" dirty="0" smtClean="0"/>
              <a:t>This leads to:</a:t>
            </a:r>
          </a:p>
          <a:p>
            <a:pPr lvl="3"/>
            <a:r>
              <a:rPr lang="en-GB" dirty="0" smtClean="0"/>
              <a:t>Meaning:</a:t>
            </a:r>
            <a:endParaRPr lang="en-GB" dirty="0" smtClean="0"/>
          </a:p>
          <a:p>
            <a:pPr lvl="3"/>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16</a:t>
            </a:fld>
            <a:endParaRPr lang="en-GB"/>
          </a:p>
        </p:txBody>
      </p:sp>
      <p:sp>
        <p:nvSpPr>
          <p:cNvPr id="6" name="TextBox 5"/>
          <p:cNvSpPr txBox="1"/>
          <p:nvPr/>
        </p:nvSpPr>
        <p:spPr>
          <a:xfrm>
            <a:off x="714348" y="5357826"/>
            <a:ext cx="7643866" cy="646331"/>
          </a:xfrm>
          <a:prstGeom prst="rect">
            <a:avLst/>
          </a:prstGeom>
          <a:noFill/>
        </p:spPr>
        <p:txBody>
          <a:bodyPr wrap="square" rtlCol="0">
            <a:spAutoFit/>
          </a:bodyPr>
          <a:lstStyle/>
          <a:p>
            <a:r>
              <a:rPr lang="en-GB" dirty="0" smtClean="0"/>
              <a:t>Repeat the same for: A method of improving speed of response is AND a method of improving dependability is: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Matching supply with demand</a:t>
            </a:r>
            <a:endParaRPr lang="en-GB" dirty="0"/>
          </a:p>
        </p:txBody>
      </p:sp>
      <p:sp>
        <p:nvSpPr>
          <p:cNvPr id="4" name="Text Placeholder 3"/>
          <p:cNvSpPr>
            <a:spLocks noGrp="1"/>
          </p:cNvSpPr>
          <p:nvPr>
            <p:ph type="body" idx="1"/>
          </p:nvPr>
        </p:nvSpPr>
        <p:spPr>
          <a:xfrm>
            <a:off x="467544" y="1916832"/>
            <a:ext cx="7931224" cy="2376264"/>
          </a:xfrm>
        </p:spPr>
        <p:txBody>
          <a:bodyPr>
            <a:normAutofit fontScale="85000" lnSpcReduction="20000"/>
          </a:bodyPr>
          <a:lstStyle/>
          <a:p>
            <a:r>
              <a:rPr lang="en-GB" b="0" dirty="0" smtClean="0"/>
              <a:t>In some scenarios a business might find its supply doesn’t match the demand for its products and services. </a:t>
            </a:r>
          </a:p>
          <a:p>
            <a:r>
              <a:rPr lang="en-GB" b="0" dirty="0" smtClean="0"/>
              <a:t>In some instances the business may be producing too much and no one is buying it. In this case it has spare capacity and needs to either reduce it or increase demand.</a:t>
            </a:r>
          </a:p>
          <a:p>
            <a:r>
              <a:rPr lang="en-GB" b="0" dirty="0" smtClean="0"/>
              <a:t>Or the business may not be able to produce enough to meet customer demand, in which case it needs to increase capacity.</a:t>
            </a:r>
          </a:p>
          <a:p>
            <a:r>
              <a:rPr lang="en-GB" b="0" dirty="0" smtClean="0"/>
              <a:t>Ways of reducing or increasing capacity include:</a:t>
            </a:r>
            <a:endParaRPr lang="en-GB" b="0" dirty="0"/>
          </a:p>
        </p:txBody>
      </p:sp>
      <p:sp>
        <p:nvSpPr>
          <p:cNvPr id="3" name="Content Placeholder 2"/>
          <p:cNvSpPr>
            <a:spLocks noGrp="1"/>
          </p:cNvSpPr>
          <p:nvPr>
            <p:ph sz="half" idx="2"/>
          </p:nvPr>
        </p:nvSpPr>
        <p:spPr>
          <a:xfrm>
            <a:off x="611560" y="4193704"/>
            <a:ext cx="4040188" cy="2664296"/>
          </a:xfrm>
        </p:spPr>
        <p:txBody>
          <a:bodyPr>
            <a:normAutofit/>
          </a:bodyPr>
          <a:lstStyle/>
          <a:p>
            <a:pPr marL="0" indent="0">
              <a:spcBef>
                <a:spcPts val="0"/>
              </a:spcBef>
              <a:buNone/>
            </a:pPr>
            <a:r>
              <a:rPr lang="en-GB" sz="2000" b="1" dirty="0">
                <a:solidFill>
                  <a:srgbClr val="000000"/>
                </a:solidFill>
              </a:rPr>
              <a:t>Reducing </a:t>
            </a:r>
            <a:r>
              <a:rPr lang="en-GB" sz="2000" b="1" dirty="0" smtClean="0">
                <a:solidFill>
                  <a:srgbClr val="000000"/>
                </a:solidFill>
              </a:rPr>
              <a:t>capacity</a:t>
            </a:r>
            <a:endParaRPr lang="en-GB" sz="2000" b="1" dirty="0">
              <a:solidFill>
                <a:srgbClr val="000000"/>
              </a:solidFill>
            </a:endParaRPr>
          </a:p>
          <a:p>
            <a:pPr>
              <a:spcBef>
                <a:spcPts val="0"/>
              </a:spcBef>
            </a:pPr>
            <a:r>
              <a:rPr lang="en-GB" sz="2000" dirty="0" smtClean="0"/>
              <a:t>Sell off fixed assets</a:t>
            </a:r>
          </a:p>
          <a:p>
            <a:pPr>
              <a:spcBef>
                <a:spcPts val="0"/>
              </a:spcBef>
            </a:pPr>
            <a:r>
              <a:rPr lang="en-GB" sz="2000" dirty="0" smtClean="0"/>
              <a:t>Changing to shorter working weeks or days</a:t>
            </a:r>
          </a:p>
          <a:p>
            <a:pPr>
              <a:spcBef>
                <a:spcPts val="0"/>
              </a:spcBef>
            </a:pPr>
            <a:r>
              <a:rPr lang="en-GB" sz="2000" dirty="0" smtClean="0"/>
              <a:t>Laying off workers</a:t>
            </a:r>
          </a:p>
          <a:p>
            <a:pPr>
              <a:spcBef>
                <a:spcPts val="0"/>
              </a:spcBef>
            </a:pPr>
            <a:r>
              <a:rPr lang="en-GB" sz="2000" dirty="0" smtClean="0"/>
              <a:t>Transferring resources to</a:t>
            </a:r>
            <a:r>
              <a:rPr lang="en-GB" sz="2000" b="1" dirty="0" smtClean="0"/>
              <a:t> </a:t>
            </a:r>
            <a:r>
              <a:rPr lang="en-GB" sz="2000" dirty="0" smtClean="0"/>
              <a:t>another area</a:t>
            </a:r>
            <a:endParaRPr lang="en-GB" sz="2000" dirty="0"/>
          </a:p>
        </p:txBody>
      </p:sp>
      <p:sp>
        <p:nvSpPr>
          <p:cNvPr id="6" name="Content Placeholder 5"/>
          <p:cNvSpPr>
            <a:spLocks noGrp="1"/>
          </p:cNvSpPr>
          <p:nvPr>
            <p:ph sz="quarter" idx="4"/>
          </p:nvPr>
        </p:nvSpPr>
        <p:spPr>
          <a:xfrm>
            <a:off x="4644008" y="4221088"/>
            <a:ext cx="4041775" cy="2448272"/>
          </a:xfrm>
        </p:spPr>
        <p:txBody>
          <a:bodyPr>
            <a:normAutofit/>
          </a:bodyPr>
          <a:lstStyle/>
          <a:p>
            <a:pPr marL="0" indent="0">
              <a:spcBef>
                <a:spcPts val="0"/>
              </a:spcBef>
              <a:buNone/>
            </a:pPr>
            <a:r>
              <a:rPr lang="en-GB" sz="2000" b="1" dirty="0"/>
              <a:t>Increasing </a:t>
            </a:r>
            <a:r>
              <a:rPr lang="en-GB" sz="2000" b="1" dirty="0" smtClean="0"/>
              <a:t>capacity</a:t>
            </a:r>
            <a:endParaRPr lang="en-GB" sz="2000" b="1" dirty="0"/>
          </a:p>
          <a:p>
            <a:pPr>
              <a:spcBef>
                <a:spcPts val="0"/>
              </a:spcBef>
            </a:pPr>
            <a:r>
              <a:rPr lang="en-GB" sz="2000" dirty="0" smtClean="0"/>
              <a:t>Extending factories</a:t>
            </a:r>
          </a:p>
          <a:p>
            <a:pPr>
              <a:spcBef>
                <a:spcPts val="0"/>
              </a:spcBef>
            </a:pPr>
            <a:r>
              <a:rPr lang="en-GB" sz="2000" dirty="0" smtClean="0"/>
              <a:t>Overtime or longer hours</a:t>
            </a:r>
          </a:p>
          <a:p>
            <a:pPr>
              <a:spcBef>
                <a:spcPts val="0"/>
              </a:spcBef>
            </a:pPr>
            <a:r>
              <a:rPr lang="en-GB" sz="2000" dirty="0" smtClean="0"/>
              <a:t>Hiring new staff</a:t>
            </a:r>
          </a:p>
          <a:p>
            <a:pPr>
              <a:spcBef>
                <a:spcPts val="0"/>
              </a:spcBef>
            </a:pPr>
            <a:r>
              <a:rPr lang="en-GB" sz="2000" dirty="0" smtClean="0"/>
              <a:t>Flexible workforce</a:t>
            </a:r>
          </a:p>
          <a:p>
            <a:pPr>
              <a:spcBef>
                <a:spcPts val="0"/>
              </a:spcBef>
            </a:pPr>
            <a:r>
              <a:rPr lang="en-GB" sz="2000" dirty="0" smtClean="0"/>
              <a:t>Sub-contracting</a:t>
            </a:r>
            <a:endParaRPr lang="en-GB" sz="2000"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17</a:t>
            </a:fld>
            <a:endParaRPr lang="en-GB" dirty="0"/>
          </a:p>
        </p:txBody>
      </p:sp>
      <p:sp>
        <p:nvSpPr>
          <p:cNvPr id="8" name="TextBox 7"/>
          <p:cNvSpPr txBox="1"/>
          <p:nvPr/>
        </p:nvSpPr>
        <p:spPr>
          <a:xfrm>
            <a:off x="4355976" y="6237312"/>
            <a:ext cx="184731" cy="369332"/>
          </a:xfrm>
          <a:prstGeom prst="rect">
            <a:avLst/>
          </a:prstGeom>
          <a:noFill/>
        </p:spPr>
        <p:txBody>
          <a:bodyPr wrap="none" rtlCol="0">
            <a:spAutoFit/>
          </a:bodyPr>
          <a:lstStyle/>
          <a:p>
            <a:endParaRPr lang="en-US" b="1" dirty="0">
              <a:solidFill>
                <a:srgbClr val="008000"/>
              </a:solidFill>
            </a:endParaRPr>
          </a:p>
        </p:txBody>
      </p:sp>
    </p:spTree>
    <p:extLst>
      <p:ext uri="{BB962C8B-B14F-4D97-AF65-F5344CB8AC3E}">
        <p14:creationId xmlns:p14="http://schemas.microsoft.com/office/powerpoint/2010/main" xmlns="" val="970919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Spare capacity</a:t>
            </a:r>
            <a:endParaRPr lang="en-GB" dirty="0"/>
          </a:p>
        </p:txBody>
      </p:sp>
      <p:sp>
        <p:nvSpPr>
          <p:cNvPr id="8" name="Content Placeholder 7"/>
          <p:cNvSpPr>
            <a:spLocks noGrp="1"/>
          </p:cNvSpPr>
          <p:nvPr>
            <p:ph idx="1"/>
          </p:nvPr>
        </p:nvSpPr>
        <p:spPr/>
        <p:txBody>
          <a:bodyPr>
            <a:normAutofit fontScale="92500" lnSpcReduction="20000"/>
          </a:bodyPr>
          <a:lstStyle/>
          <a:p>
            <a:pPr marL="0" indent="0">
              <a:buNone/>
            </a:pPr>
            <a:r>
              <a:rPr lang="en-GB" dirty="0" smtClean="0"/>
              <a:t>If a business has spare capacity it may need to change things.</a:t>
            </a:r>
          </a:p>
          <a:p>
            <a:pPr marL="0" indent="0">
              <a:buNone/>
            </a:pPr>
            <a:r>
              <a:rPr lang="en-GB" dirty="0" smtClean="0"/>
              <a:t>Think through these scenarios and decide what each firm could do:</a:t>
            </a:r>
          </a:p>
          <a:p>
            <a:pPr marL="514350" indent="-514350">
              <a:buFont typeface="+mj-lt"/>
              <a:buAutoNum type="arabicPeriod"/>
            </a:pPr>
            <a:r>
              <a:rPr lang="en-GB" dirty="0" smtClean="0"/>
              <a:t>McDonalds in response to healthier meals being demanded by customers</a:t>
            </a:r>
          </a:p>
          <a:p>
            <a:pPr marL="514350" indent="-514350">
              <a:buFont typeface="+mj-lt"/>
              <a:buAutoNum type="arabicPeriod"/>
            </a:pPr>
            <a:r>
              <a:rPr lang="en-GB" dirty="0" smtClean="0"/>
              <a:t>Hotel in an off-peak time</a:t>
            </a:r>
          </a:p>
          <a:p>
            <a:pPr marL="514350" indent="-514350">
              <a:buFont typeface="+mj-lt"/>
              <a:buAutoNum type="arabicPeriod"/>
            </a:pPr>
            <a:r>
              <a:rPr lang="en-GB" dirty="0" smtClean="0"/>
              <a:t>A nightclub in a town centre during off-peak time</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xmlns="" val="1066151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Spare capacity</a:t>
            </a:r>
            <a:endParaRPr lang="en-GB" dirty="0"/>
          </a:p>
        </p:txBody>
      </p:sp>
      <p:sp>
        <p:nvSpPr>
          <p:cNvPr id="8" name="Content Placeholder 7"/>
          <p:cNvSpPr>
            <a:spLocks noGrp="1"/>
          </p:cNvSpPr>
          <p:nvPr>
            <p:ph idx="1"/>
          </p:nvPr>
        </p:nvSpPr>
        <p:spPr/>
        <p:txBody>
          <a:bodyPr>
            <a:noAutofit/>
          </a:bodyPr>
          <a:lstStyle/>
          <a:p>
            <a:pPr marL="514350" indent="-514350">
              <a:buFont typeface="+mj-lt"/>
              <a:buAutoNum type="arabicPeriod"/>
            </a:pPr>
            <a:r>
              <a:rPr lang="en-GB" sz="2400" dirty="0" smtClean="0"/>
              <a:t>McDonalds in response to healthier meals being demanded by customers </a:t>
            </a:r>
            <a:r>
              <a:rPr lang="en-GB" sz="2400" dirty="0" smtClean="0">
                <a:solidFill>
                  <a:srgbClr val="FF0000"/>
                </a:solidFill>
              </a:rPr>
              <a:t>– reduce capacity for fried food and introduce healthy options </a:t>
            </a:r>
            <a:endParaRPr lang="en-GB" sz="2400" dirty="0" smtClean="0"/>
          </a:p>
          <a:p>
            <a:pPr marL="514350" indent="-514350">
              <a:buFont typeface="+mj-lt"/>
              <a:buAutoNum type="arabicPeriod"/>
            </a:pPr>
            <a:r>
              <a:rPr lang="en-GB" sz="2400" dirty="0" smtClean="0"/>
              <a:t>Hotel in an off-peak time </a:t>
            </a:r>
            <a:r>
              <a:rPr lang="en-GB" sz="2400" dirty="0" smtClean="0">
                <a:solidFill>
                  <a:srgbClr val="FF0000"/>
                </a:solidFill>
              </a:rPr>
              <a:t>– Special offers using </a:t>
            </a:r>
            <a:r>
              <a:rPr lang="en-GB" sz="2400" dirty="0" smtClean="0">
                <a:solidFill>
                  <a:srgbClr val="FF0000"/>
                </a:solidFill>
                <a:hlinkClick r:id="rId2"/>
              </a:rPr>
              <a:t>www.trivago.co.uk</a:t>
            </a:r>
            <a:r>
              <a:rPr lang="en-GB" sz="2400" dirty="0" smtClean="0">
                <a:solidFill>
                  <a:srgbClr val="FF0000"/>
                </a:solidFill>
              </a:rPr>
              <a:t>, etc.; create an event to draw in crowds, e.g. a food festival</a:t>
            </a:r>
            <a:endParaRPr lang="en-GB" sz="2400" dirty="0"/>
          </a:p>
          <a:p>
            <a:pPr marL="514350" indent="-514350">
              <a:buFont typeface="+mj-lt"/>
              <a:buAutoNum type="arabicPeriod"/>
            </a:pPr>
            <a:r>
              <a:rPr lang="en-GB" sz="2400" dirty="0" smtClean="0"/>
              <a:t>A nightclub in a town centre during off-peak time </a:t>
            </a:r>
            <a:r>
              <a:rPr lang="en-GB" sz="2400" dirty="0" smtClean="0">
                <a:solidFill>
                  <a:srgbClr val="FF0000"/>
                </a:solidFill>
              </a:rPr>
              <a:t>– Have a student night on Wednesday or Thursday night when the nightclub is empty</a:t>
            </a:r>
            <a:endParaRPr lang="en-GB" sz="2400"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p14="http://schemas.microsoft.com/office/powerpoint/2010/main" xmlns="" val="3866697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What you need to know:</a:t>
            </a:r>
          </a:p>
          <a:p>
            <a:r>
              <a:rPr lang="en-GB" dirty="0" smtClean="0"/>
              <a:t>The ways and value of improving flexibility, speed of response and dependability</a:t>
            </a:r>
          </a:p>
          <a:p>
            <a:r>
              <a:rPr lang="en-GB" dirty="0" smtClean="0"/>
              <a:t>How to manage supply to match demand and why it is important to do so</a:t>
            </a:r>
          </a:p>
          <a:p>
            <a:r>
              <a:rPr lang="en-GB" dirty="0" smtClean="0"/>
              <a:t>The value of outsourcing.</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193107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Reducing supply</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Rationalisation is defined as:</a:t>
            </a:r>
            <a:endParaRPr lang="en-GB" dirty="0"/>
          </a:p>
          <a:p>
            <a:pPr marL="0" indent="0">
              <a:buNone/>
            </a:pPr>
            <a:r>
              <a:rPr lang="en-GB" dirty="0" smtClean="0"/>
              <a:t>‘a process by which a firm improves its efficiency by cutting the </a:t>
            </a:r>
            <a:r>
              <a:rPr lang="en-GB" i="1" dirty="0" smtClean="0"/>
              <a:t>scale</a:t>
            </a:r>
            <a:r>
              <a:rPr lang="en-GB" dirty="0" smtClean="0">
                <a:solidFill>
                  <a:srgbClr val="FF0000"/>
                </a:solidFill>
              </a:rPr>
              <a:t> </a:t>
            </a:r>
            <a:r>
              <a:rPr lang="en-GB" dirty="0" smtClean="0"/>
              <a:t>of its operations’</a:t>
            </a:r>
          </a:p>
          <a:p>
            <a:endParaRPr lang="en-GB" dirty="0"/>
          </a:p>
          <a:p>
            <a:r>
              <a:rPr lang="en-GB" dirty="0" smtClean="0"/>
              <a:t>This reduces capacity  by making the output smaller.</a:t>
            </a:r>
          </a:p>
          <a:p>
            <a:r>
              <a:rPr lang="en-GB" dirty="0" smtClean="0"/>
              <a:t>This saves unnecessary expenditure.</a:t>
            </a:r>
            <a:endParaRPr lang="en-GB" dirty="0"/>
          </a:p>
          <a:p>
            <a:r>
              <a:rPr lang="en-GB" dirty="0" smtClean="0"/>
              <a:t>But it can lead to a cut in capacity and this then affects maximum output.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p14="http://schemas.microsoft.com/office/powerpoint/2010/main" xmlns="" val="31337639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Increasing capacity can be expensive so a lot of businesses will look to manage supply instead:</a:t>
            </a:r>
          </a:p>
          <a:p>
            <a:pPr lvl="1"/>
            <a:r>
              <a:rPr lang="en-GB" dirty="0" smtClean="0"/>
              <a:t>Producing to order</a:t>
            </a:r>
          </a:p>
          <a:p>
            <a:pPr lvl="1"/>
            <a:r>
              <a:rPr lang="en-GB" dirty="0" smtClean="0"/>
              <a:t>Temporary or part-time employees</a:t>
            </a:r>
          </a:p>
          <a:p>
            <a:pPr lvl="1"/>
            <a:r>
              <a:rPr lang="en-GB" dirty="0" smtClean="0"/>
              <a:t>outsourcing</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08912" cy="969873"/>
          </a:xfrm>
        </p:spPr>
        <p:txBody>
          <a:bodyPr>
            <a:normAutofit fontScale="90000"/>
          </a:bodyPr>
          <a:lstStyle/>
          <a:p>
            <a:r>
              <a:rPr lang="en-GB" dirty="0" smtClean="0"/>
              <a:t>Producing to order: Dealing with non-standard orders</a:t>
            </a:r>
            <a:endParaRPr lang="en-GB" dirty="0"/>
          </a:p>
        </p:txBody>
      </p:sp>
      <p:sp>
        <p:nvSpPr>
          <p:cNvPr id="3" name="Content Placeholder 2"/>
          <p:cNvSpPr>
            <a:spLocks noGrp="1"/>
          </p:cNvSpPr>
          <p:nvPr>
            <p:ph idx="1"/>
          </p:nvPr>
        </p:nvSpPr>
        <p:spPr>
          <a:xfrm>
            <a:off x="395536" y="2204864"/>
            <a:ext cx="8229600" cy="3556992"/>
          </a:xfrm>
        </p:spPr>
        <p:txBody>
          <a:bodyPr>
            <a:normAutofit fontScale="85000" lnSpcReduction="20000"/>
          </a:bodyPr>
          <a:lstStyle/>
          <a:p>
            <a:r>
              <a:rPr lang="en-GB" dirty="0" smtClean="0"/>
              <a:t>Sometimes businesses have to decide whether to take on non-standard orders.</a:t>
            </a:r>
            <a:endParaRPr lang="en-GB" dirty="0"/>
          </a:p>
          <a:p>
            <a:r>
              <a:rPr lang="en-GB" dirty="0" smtClean="0"/>
              <a:t>Land Rover taking on the manufacture of non-standard cars like Katie Price’s pink Land Rover or Prince Charles’s bullet proof one!</a:t>
            </a:r>
          </a:p>
          <a:p>
            <a:pPr marL="0" indent="0">
              <a:buNone/>
            </a:pPr>
            <a:endParaRPr lang="en-GB" b="1" dirty="0" smtClean="0">
              <a:solidFill>
                <a:srgbClr val="660066"/>
              </a:solidFill>
            </a:endParaRPr>
          </a:p>
          <a:p>
            <a:pPr marL="0" indent="0">
              <a:buNone/>
            </a:pPr>
            <a:r>
              <a:rPr lang="en-GB" b="1" dirty="0" smtClean="0">
                <a:solidFill>
                  <a:srgbClr val="C00000"/>
                </a:solidFill>
              </a:rPr>
              <a:t>Discussion</a:t>
            </a:r>
            <a:r>
              <a:rPr lang="en-GB" b="1" dirty="0">
                <a:solidFill>
                  <a:srgbClr val="C00000"/>
                </a:solidFill>
              </a:rPr>
              <a:t>:</a:t>
            </a:r>
          </a:p>
          <a:p>
            <a:r>
              <a:rPr lang="en-GB" dirty="0"/>
              <a:t>What would a business have to consider before they decided whether to do the work?</a:t>
            </a:r>
          </a:p>
          <a:p>
            <a:endParaRPr lang="en-GB" dirty="0" smtClean="0"/>
          </a:p>
          <a:p>
            <a:pPr marL="0" indent="0">
              <a:buNone/>
            </a:pPr>
            <a:endParaRPr lang="en-GB"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22</a:t>
            </a:fld>
            <a:endParaRPr lang="en-GB"/>
          </a:p>
        </p:txBody>
      </p:sp>
    </p:spTree>
    <p:extLst>
      <p:ext uri="{BB962C8B-B14F-4D97-AF65-F5344CB8AC3E}">
        <p14:creationId xmlns:p14="http://schemas.microsoft.com/office/powerpoint/2010/main" xmlns="" val="72174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Key </a:t>
            </a:r>
            <a:r>
              <a:rPr lang="en-GB" dirty="0" smtClean="0"/>
              <a:t>operational </a:t>
            </a:r>
            <a:r>
              <a:rPr lang="en-GB" dirty="0"/>
              <a:t>f</a:t>
            </a:r>
            <a:r>
              <a:rPr lang="en-GB" dirty="0" smtClean="0"/>
              <a:t>actors </a:t>
            </a:r>
            <a:r>
              <a:rPr lang="en-GB" dirty="0"/>
              <a:t>to </a:t>
            </a:r>
            <a:r>
              <a:rPr lang="en-GB" dirty="0" smtClean="0"/>
              <a:t>consider when producing to order</a:t>
            </a:r>
            <a:endParaRPr lang="en-GB" dirty="0"/>
          </a:p>
        </p:txBody>
      </p:sp>
      <p:sp>
        <p:nvSpPr>
          <p:cNvPr id="3" name="Content Placeholder 2"/>
          <p:cNvSpPr>
            <a:spLocks noGrp="1"/>
          </p:cNvSpPr>
          <p:nvPr>
            <p:ph idx="1"/>
          </p:nvPr>
        </p:nvSpPr>
        <p:spPr>
          <a:xfrm>
            <a:off x="467544" y="2204864"/>
            <a:ext cx="8229600" cy="4065315"/>
          </a:xfrm>
        </p:spPr>
        <p:txBody>
          <a:bodyPr>
            <a:normAutofit lnSpcReduction="10000"/>
          </a:bodyPr>
          <a:lstStyle/>
          <a:p>
            <a:r>
              <a:rPr lang="en-GB" sz="2800" b="1" dirty="0" smtClean="0"/>
              <a:t>The effect that the decision has on production </a:t>
            </a:r>
            <a:r>
              <a:rPr lang="en-GB" sz="2800" dirty="0" smtClean="0"/>
              <a:t>– is there spare capacity?</a:t>
            </a:r>
          </a:p>
          <a:p>
            <a:r>
              <a:rPr lang="en-GB" sz="2800" b="1" dirty="0" smtClean="0"/>
              <a:t>The flexibility of capacity in the organisation</a:t>
            </a:r>
            <a:r>
              <a:rPr lang="en-GB" sz="2800" dirty="0" smtClean="0"/>
              <a:t> – can you subcontract?</a:t>
            </a:r>
          </a:p>
          <a:p>
            <a:r>
              <a:rPr lang="en-GB" sz="2800" b="1" dirty="0" smtClean="0"/>
              <a:t>Impact on costs </a:t>
            </a:r>
            <a:r>
              <a:rPr lang="en-GB" sz="2800" dirty="0" smtClean="0"/>
              <a:t>– may require extra costs  to be met </a:t>
            </a:r>
          </a:p>
          <a:p>
            <a:r>
              <a:rPr lang="en-GB" sz="2800" b="1" dirty="0" smtClean="0"/>
              <a:t>Potential for future (profitable) orders </a:t>
            </a:r>
            <a:r>
              <a:rPr lang="en-GB" sz="2800" dirty="0" smtClean="0"/>
              <a:t>– building relationships with customers</a:t>
            </a:r>
          </a:p>
          <a:p>
            <a:r>
              <a:rPr lang="en-GB" sz="2800" b="1" dirty="0" smtClean="0"/>
              <a:t>The effect on staff</a:t>
            </a:r>
            <a:r>
              <a:rPr lang="en-GB" sz="2800" dirty="0" smtClean="0"/>
              <a:t> – highly pressured or motivational?</a:t>
            </a:r>
            <a:endParaRPr lang="en-GB" sz="2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23</a:t>
            </a:fld>
            <a:endParaRPr lang="en-GB"/>
          </a:p>
        </p:txBody>
      </p:sp>
    </p:spTree>
    <p:extLst>
      <p:ext uri="{BB962C8B-B14F-4D97-AF65-F5344CB8AC3E}">
        <p14:creationId xmlns:p14="http://schemas.microsoft.com/office/powerpoint/2010/main" xmlns="" val="459496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producing to order</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Producing to order can have many advantages:</a:t>
            </a:r>
            <a:endParaRPr lang="en-GB" dirty="0"/>
          </a:p>
          <a:p>
            <a:r>
              <a:rPr lang="en-GB" dirty="0" smtClean="0"/>
              <a:t>Responding to customer needs gives competitive advantage.</a:t>
            </a:r>
          </a:p>
          <a:p>
            <a:r>
              <a:rPr lang="en-GB" dirty="0" smtClean="0"/>
              <a:t>Manufacturing to order cuts costs as goods are only manufacturers once orders are placed.</a:t>
            </a:r>
          </a:p>
          <a:p>
            <a:r>
              <a:rPr lang="en-GB" dirty="0" smtClean="0"/>
              <a:t>It is an extension of lean production techniques because stock is only ordered once customer orders are received.</a:t>
            </a:r>
          </a:p>
          <a:p>
            <a:r>
              <a:rPr lang="en-GB" dirty="0" smtClean="0"/>
              <a:t>It has the potential to reduce costs but increase sales revenue, therefore creating higher profit margins.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24</a:t>
            </a:fld>
            <a:endParaRPr lang="en-GB"/>
          </a:p>
        </p:txBody>
      </p:sp>
    </p:spTree>
    <p:extLst>
      <p:ext uri="{BB962C8B-B14F-4D97-AF65-F5344CB8AC3E}">
        <p14:creationId xmlns:p14="http://schemas.microsoft.com/office/powerpoint/2010/main" xmlns="" val="30660113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normAutofit/>
          </a:bodyPr>
          <a:lstStyle/>
          <a:p>
            <a:r>
              <a:rPr lang="en-GB" dirty="0" smtClean="0"/>
              <a:t>Disadvantages of producing to order</a:t>
            </a:r>
            <a:endParaRPr lang="en-GB" dirty="0"/>
          </a:p>
        </p:txBody>
      </p:sp>
      <p:sp>
        <p:nvSpPr>
          <p:cNvPr id="3" name="Content Placeholder 2"/>
          <p:cNvSpPr>
            <a:spLocks noGrp="1"/>
          </p:cNvSpPr>
          <p:nvPr>
            <p:ph idx="1"/>
          </p:nvPr>
        </p:nvSpPr>
        <p:spPr>
          <a:xfrm>
            <a:off x="467544" y="1916832"/>
            <a:ext cx="8229600" cy="4065315"/>
          </a:xfrm>
        </p:spPr>
        <p:txBody>
          <a:bodyPr>
            <a:noAutofit/>
          </a:bodyPr>
          <a:lstStyle/>
          <a:p>
            <a:pPr marL="0" indent="0">
              <a:buNone/>
            </a:pPr>
            <a:r>
              <a:rPr lang="en-GB" sz="1800" dirty="0" smtClean="0"/>
              <a:t>Providing customers with exactly what they want sounds easy but can have major problems for manufacturers. These problems could include:</a:t>
            </a:r>
          </a:p>
          <a:p>
            <a:r>
              <a:rPr lang="en-GB" sz="1800" dirty="0" smtClean="0"/>
              <a:t>Suppliers not being reliable, therefore manufacturers need to carry large stock (reducing the advantages of lean production methods).</a:t>
            </a:r>
          </a:p>
          <a:p>
            <a:r>
              <a:rPr lang="en-GB" sz="1800" dirty="0" smtClean="0"/>
              <a:t>Planning workforce requirements where specialisms are needed can be difficult.</a:t>
            </a:r>
          </a:p>
          <a:p>
            <a:r>
              <a:rPr lang="en-GB" sz="1800" dirty="0" smtClean="0"/>
              <a:t>Workforces needs time to adjust to new processes; constantly adjusting what you produce means you never reach full productivity.</a:t>
            </a:r>
          </a:p>
          <a:p>
            <a:r>
              <a:rPr lang="en-GB" sz="1800" dirty="0" smtClean="0"/>
              <a:t>Reducing product range available to customers but increasing variety within these products – for example, fewer car models but more engine size choices – can mean a greater variety of supplier orders is needed which means more administration is needed.</a:t>
            </a:r>
          </a:p>
          <a:p>
            <a:r>
              <a:rPr lang="en-GB" sz="1800" dirty="0" smtClean="0"/>
              <a:t>Different organisational structures and cultures are required to relate to customers’ needs more specifically.</a:t>
            </a:r>
          </a:p>
          <a:p>
            <a:r>
              <a:rPr lang="en-GB" sz="1800" dirty="0" smtClean="0"/>
              <a:t>A culture of continuous improvement needs to be in place </a:t>
            </a:r>
            <a:r>
              <a:rPr lang="en-GB" sz="1800" b="1" dirty="0" smtClean="0"/>
              <a:t>before</a:t>
            </a:r>
            <a:r>
              <a:rPr lang="en-GB" sz="1800" dirty="0" smtClean="0"/>
              <a:t> producing to order and mass customisation.</a:t>
            </a:r>
            <a:endParaRPr lang="en-GB" sz="1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25</a:t>
            </a:fld>
            <a:endParaRPr lang="en-GB"/>
          </a:p>
        </p:txBody>
      </p:sp>
    </p:spTree>
    <p:extLst>
      <p:ext uri="{BB962C8B-B14F-4D97-AF65-F5344CB8AC3E}">
        <p14:creationId xmlns:p14="http://schemas.microsoft.com/office/powerpoint/2010/main" xmlns="" val="4225955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Temporary and part-time employees</a:t>
            </a:r>
            <a:endParaRPr lang="en-GB" dirty="0"/>
          </a:p>
        </p:txBody>
      </p:sp>
      <p:sp>
        <p:nvSpPr>
          <p:cNvPr id="3" name="Content Placeholder 2"/>
          <p:cNvSpPr>
            <a:spLocks noGrp="1"/>
          </p:cNvSpPr>
          <p:nvPr>
            <p:ph idx="1"/>
          </p:nvPr>
        </p:nvSpPr>
        <p:spPr>
          <a:xfrm>
            <a:off x="457200" y="2060848"/>
            <a:ext cx="8147248" cy="4065315"/>
          </a:xfrm>
        </p:spPr>
        <p:txBody>
          <a:bodyPr>
            <a:normAutofit/>
          </a:bodyPr>
          <a:lstStyle/>
          <a:p>
            <a:pPr marL="0" indent="0">
              <a:buNone/>
            </a:pPr>
            <a:r>
              <a:rPr lang="en-GB" b="1" dirty="0" smtClean="0">
                <a:solidFill>
                  <a:srgbClr val="C00000"/>
                </a:solidFill>
              </a:rPr>
              <a:t>Definition:</a:t>
            </a:r>
            <a:r>
              <a:rPr lang="en-GB" dirty="0" smtClean="0">
                <a:solidFill>
                  <a:srgbClr val="C00000"/>
                </a:solidFill>
              </a:rPr>
              <a:t> </a:t>
            </a:r>
            <a:r>
              <a:rPr lang="en-GB" dirty="0" smtClean="0"/>
              <a:t>A temporary contract is an employment contract that is for a fixed period or can be terminated easily by either party. </a:t>
            </a:r>
            <a:endParaRPr lang="en-GB" dirty="0"/>
          </a:p>
          <a:p>
            <a:pPr marL="0" indent="0">
              <a:buNone/>
            </a:pPr>
            <a:r>
              <a:rPr lang="en-GB" dirty="0" smtClean="0"/>
              <a:t>Temporary workers can be full or part time – the distinction is that their contract is not permanent. They therefore have the choice of moving elsewhere quickly.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26</a:t>
            </a:fld>
            <a:endParaRPr lang="en-GB"/>
          </a:p>
        </p:txBody>
      </p:sp>
    </p:spTree>
    <p:extLst>
      <p:ext uri="{BB962C8B-B14F-4D97-AF65-F5344CB8AC3E}">
        <p14:creationId xmlns:p14="http://schemas.microsoft.com/office/powerpoint/2010/main" xmlns="" val="2798758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Temporary and part-time </a:t>
            </a:r>
            <a:r>
              <a:rPr lang="en-GB" dirty="0"/>
              <a:t>e</a:t>
            </a:r>
            <a:r>
              <a:rPr lang="en-GB" dirty="0" smtClean="0"/>
              <a:t>mployees</a:t>
            </a:r>
            <a:endParaRPr lang="en-GB" dirty="0"/>
          </a:p>
        </p:txBody>
      </p:sp>
      <p:sp>
        <p:nvSpPr>
          <p:cNvPr id="8" name="Content Placeholder 7"/>
          <p:cNvSpPr>
            <a:spLocks noGrp="1"/>
          </p:cNvSpPr>
          <p:nvPr>
            <p:ph idx="1"/>
          </p:nvPr>
        </p:nvSpPr>
        <p:spPr/>
        <p:txBody>
          <a:bodyPr>
            <a:normAutofit fontScale="85000" lnSpcReduction="10000"/>
          </a:bodyPr>
          <a:lstStyle/>
          <a:p>
            <a:pPr marL="0" indent="0">
              <a:buNone/>
            </a:pPr>
            <a:r>
              <a:rPr lang="en-GB" dirty="0" smtClean="0"/>
              <a:t>Another methods of being able to match supply and demand for businesses is to control their employees.</a:t>
            </a:r>
          </a:p>
          <a:p>
            <a:r>
              <a:rPr lang="en-GB" dirty="0" smtClean="0"/>
              <a:t>Employees can be employed on different contracts</a:t>
            </a:r>
          </a:p>
          <a:p>
            <a:r>
              <a:rPr lang="en-GB" dirty="0" smtClean="0"/>
              <a:t>This allows for greater flexibility when demand increases or decreases.</a:t>
            </a:r>
          </a:p>
          <a:p>
            <a:r>
              <a:rPr lang="en-GB" dirty="0" smtClean="0"/>
              <a:t>Think of Christmas jobs in retail – They are really busy so take on extra temporary employees.</a:t>
            </a:r>
          </a:p>
          <a:p>
            <a:pPr marL="0" indent="0">
              <a:buNone/>
            </a:pPr>
            <a:r>
              <a:rPr lang="en-GB" dirty="0" smtClean="0"/>
              <a:t>(More in Unit 6.)</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27</a:t>
            </a:fld>
            <a:endParaRPr lang="en-GB"/>
          </a:p>
        </p:txBody>
      </p:sp>
    </p:spTree>
    <p:extLst>
      <p:ext uri="{BB962C8B-B14F-4D97-AF65-F5344CB8AC3E}">
        <p14:creationId xmlns:p14="http://schemas.microsoft.com/office/powerpoint/2010/main" xmlns="" val="3741230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Advantages of temp and part-time employees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Efficient way to keep costs down</a:t>
            </a:r>
          </a:p>
          <a:p>
            <a:r>
              <a:rPr lang="en-GB" dirty="0" smtClean="0"/>
              <a:t>A way of building in flexibility</a:t>
            </a:r>
          </a:p>
          <a:p>
            <a:r>
              <a:rPr lang="en-GB" dirty="0" smtClean="0"/>
              <a:t>May motivate workers</a:t>
            </a:r>
          </a:p>
          <a:p>
            <a:r>
              <a:rPr lang="en-GB" dirty="0" smtClean="0"/>
              <a:t>Wider pool of candidates (potentially)</a:t>
            </a:r>
          </a:p>
          <a:p>
            <a:r>
              <a:rPr lang="en-GB" dirty="0" smtClean="0"/>
              <a:t>May be able to retain valuable employees e.g. Mothers</a:t>
            </a:r>
          </a:p>
          <a:p>
            <a:pPr lvl="1"/>
            <a:r>
              <a:rPr lang="en-GB" dirty="0" smtClean="0"/>
              <a:t>However, these may lead to higher costs (agencies), induction and training costs and less loyal workers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Subcontracting or outsourcing</a:t>
            </a:r>
            <a:endParaRPr lang="en-GB" dirty="0"/>
          </a:p>
        </p:txBody>
      </p:sp>
      <p:sp>
        <p:nvSpPr>
          <p:cNvPr id="8" name="Content Placeholder 7"/>
          <p:cNvSpPr>
            <a:spLocks noGrp="1"/>
          </p:cNvSpPr>
          <p:nvPr>
            <p:ph idx="1"/>
          </p:nvPr>
        </p:nvSpPr>
        <p:spPr>
          <a:xfrm>
            <a:off x="467544" y="1988840"/>
            <a:ext cx="8229600" cy="4065315"/>
          </a:xfrm>
        </p:spPr>
        <p:txBody>
          <a:bodyPr>
            <a:noAutofit/>
          </a:bodyPr>
          <a:lstStyle/>
          <a:p>
            <a:pPr marL="0" indent="0">
              <a:buNone/>
            </a:pPr>
            <a:r>
              <a:rPr lang="en-GB" sz="2400" b="1" dirty="0" smtClean="0">
                <a:solidFill>
                  <a:srgbClr val="C00000"/>
                </a:solidFill>
              </a:rPr>
              <a:t>Definition: </a:t>
            </a:r>
            <a:r>
              <a:rPr lang="en-GB" sz="2400" dirty="0" smtClean="0"/>
              <a:t>When a business asks another business to make all, or a part of its product.</a:t>
            </a:r>
          </a:p>
          <a:p>
            <a:pPr marL="0" indent="0">
              <a:buNone/>
            </a:pPr>
            <a:r>
              <a:rPr lang="en-GB" sz="2200" dirty="0" smtClean="0"/>
              <a:t>This can allow a business to reduce capacity at their manufacturing plant – and therefore costs – without reducing the supply to their customers. </a:t>
            </a:r>
            <a:endParaRPr lang="en-GB" sz="2200" dirty="0"/>
          </a:p>
          <a:p>
            <a:pPr>
              <a:buFont typeface="Arial"/>
              <a:buChar char="•"/>
            </a:pPr>
            <a:r>
              <a:rPr lang="en-GB" sz="2200" dirty="0" smtClean="0"/>
              <a:t>It can also allow a business to increase capacity – if they are having difficulties increasing their production they can outsource more easily and with less capital outlay.</a:t>
            </a:r>
            <a:endParaRPr lang="en-GB" sz="2200" dirty="0"/>
          </a:p>
          <a:p>
            <a:pPr>
              <a:buFont typeface="Arial"/>
              <a:buChar char="•"/>
            </a:pPr>
            <a:r>
              <a:rPr lang="en-GB" sz="2200" dirty="0" smtClean="0"/>
              <a:t>However if demand did fall then the business would not have expensive fixed assets to maintain.</a:t>
            </a:r>
            <a:endParaRPr lang="en-GB" sz="2200"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29</a:t>
            </a:fld>
            <a:endParaRPr lang="en-GB"/>
          </a:p>
        </p:txBody>
      </p:sp>
    </p:spTree>
    <p:extLst>
      <p:ext uri="{BB962C8B-B14F-4D97-AF65-F5344CB8AC3E}">
        <p14:creationId xmlns:p14="http://schemas.microsoft.com/office/powerpoint/2010/main" xmlns="" val="292814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key concepts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Managing inventory is part of the lean production approach to operations management.</a:t>
            </a:r>
          </a:p>
          <a:p>
            <a:r>
              <a:rPr lang="en-GB" dirty="0" smtClean="0"/>
              <a:t>It involved managing stock levels, which includes raw material, work in progress as well as finished goods.</a:t>
            </a:r>
          </a:p>
          <a:p>
            <a:r>
              <a:rPr lang="en-GB" dirty="0" smtClean="0"/>
              <a:t>Manufacturers have to work closely with suppliers to ensure that all stock arrives on time and is of the correct quality for them to manufacture their products efficiently.</a:t>
            </a:r>
          </a:p>
          <a:p>
            <a:r>
              <a:rPr lang="en-GB" dirty="0" smtClean="0"/>
              <a:t>Managing inventory is also about matching supply and demand – making enough goods for customers but not too much as that would waste resources.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7511365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908720"/>
            <a:ext cx="8208912" cy="969873"/>
          </a:xfrm>
        </p:spPr>
        <p:txBody>
          <a:bodyPr/>
          <a:lstStyle/>
          <a:p>
            <a:r>
              <a:rPr lang="en-GB" dirty="0" smtClean="0"/>
              <a:t>Subcontracting or outsourcing</a:t>
            </a:r>
            <a:endParaRPr lang="en-GB" dirty="0"/>
          </a:p>
        </p:txBody>
      </p:sp>
      <p:sp>
        <p:nvSpPr>
          <p:cNvPr id="6" name="Content Placeholder 5"/>
          <p:cNvSpPr>
            <a:spLocks noGrp="1"/>
          </p:cNvSpPr>
          <p:nvPr>
            <p:ph sz="half" idx="2"/>
          </p:nvPr>
        </p:nvSpPr>
        <p:spPr>
          <a:xfrm>
            <a:off x="467544" y="2132856"/>
            <a:ext cx="4040188" cy="4320480"/>
          </a:xfrm>
        </p:spPr>
        <p:txBody>
          <a:bodyPr>
            <a:normAutofit fontScale="92500" lnSpcReduction="20000"/>
          </a:bodyPr>
          <a:lstStyle/>
          <a:p>
            <a:pPr marL="0" indent="0">
              <a:buNone/>
            </a:pPr>
            <a:r>
              <a:rPr lang="en-GB" b="1" dirty="0" smtClean="0"/>
              <a:t>Advantages</a:t>
            </a:r>
          </a:p>
          <a:p>
            <a:r>
              <a:rPr lang="en-GB" dirty="0" smtClean="0"/>
              <a:t>Businesses can react to changes in demand quickly</a:t>
            </a:r>
          </a:p>
          <a:p>
            <a:r>
              <a:rPr lang="en-GB" dirty="0" smtClean="0"/>
              <a:t>Specialisation can be bought in more efficiently than doing it themselves</a:t>
            </a:r>
          </a:p>
          <a:p>
            <a:r>
              <a:rPr lang="en-GB" dirty="0" smtClean="0"/>
              <a:t>Businesses can concentrate on their ‘core’ business, for example, Land Rover can make cars but buy tyres from a tyre specialist</a:t>
            </a:r>
          </a:p>
          <a:p>
            <a:r>
              <a:rPr lang="en-GB" dirty="0" smtClean="0"/>
              <a:t>Easier to achieve non-standard orders as not disruption to production line</a:t>
            </a:r>
            <a:endParaRPr lang="en-GB" dirty="0"/>
          </a:p>
        </p:txBody>
      </p:sp>
      <p:sp>
        <p:nvSpPr>
          <p:cNvPr id="8" name="Content Placeholder 7"/>
          <p:cNvSpPr>
            <a:spLocks noGrp="1"/>
          </p:cNvSpPr>
          <p:nvPr>
            <p:ph sz="quarter" idx="4"/>
          </p:nvPr>
        </p:nvSpPr>
        <p:spPr>
          <a:xfrm>
            <a:off x="4644008" y="2132856"/>
            <a:ext cx="4041775" cy="3849291"/>
          </a:xfrm>
        </p:spPr>
        <p:txBody>
          <a:bodyPr>
            <a:normAutofit fontScale="92500" lnSpcReduction="20000"/>
          </a:bodyPr>
          <a:lstStyle/>
          <a:p>
            <a:pPr marL="0" indent="0">
              <a:buNone/>
            </a:pPr>
            <a:r>
              <a:rPr lang="en-GB" b="1" dirty="0" smtClean="0"/>
              <a:t>Disadvantages</a:t>
            </a:r>
          </a:p>
          <a:p>
            <a:r>
              <a:rPr lang="en-GB" dirty="0" smtClean="0"/>
              <a:t>No direct control over quality of the products – could face reliability problems</a:t>
            </a:r>
          </a:p>
          <a:p>
            <a:r>
              <a:rPr lang="en-GB" dirty="0" smtClean="0"/>
              <a:t>Too much subcontracting can damage a business’s operations base.</a:t>
            </a:r>
          </a:p>
          <a:p>
            <a:r>
              <a:rPr lang="en-GB" dirty="0" smtClean="0"/>
              <a:t>The producers also have to make a profit so profit margins may be affected</a:t>
            </a:r>
          </a:p>
          <a:p>
            <a:r>
              <a:rPr lang="en-GB" dirty="0" smtClean="0"/>
              <a:t>Patents and methods of production may have to be shared with subcontractor</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30</a:t>
            </a:fld>
            <a:endParaRPr lang="en-GB"/>
          </a:p>
        </p:txBody>
      </p:sp>
    </p:spTree>
    <p:extLst>
      <p:ext uri="{BB962C8B-B14F-4D97-AF65-F5344CB8AC3E}">
        <p14:creationId xmlns:p14="http://schemas.microsoft.com/office/powerpoint/2010/main" xmlns="" val="22418878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GB" dirty="0" smtClean="0"/>
              <a:t>Factors influencing decisions to outsource</a:t>
            </a:r>
            <a:endParaRPr lang="en-GB" dirty="0"/>
          </a:p>
        </p:txBody>
      </p:sp>
      <p:sp>
        <p:nvSpPr>
          <p:cNvPr id="10" name="Content Placeholder 9"/>
          <p:cNvSpPr>
            <a:spLocks noGrp="1"/>
          </p:cNvSpPr>
          <p:nvPr>
            <p:ph idx="1"/>
          </p:nvPr>
        </p:nvSpPr>
        <p:spPr/>
        <p:txBody>
          <a:bodyPr>
            <a:normAutofit lnSpcReduction="10000"/>
          </a:bodyPr>
          <a:lstStyle/>
          <a:p>
            <a:r>
              <a:rPr lang="en-GB" dirty="0" smtClean="0"/>
              <a:t>Available capacity</a:t>
            </a:r>
          </a:p>
          <a:p>
            <a:r>
              <a:rPr lang="en-GB" dirty="0" smtClean="0"/>
              <a:t>Expertise</a:t>
            </a:r>
          </a:p>
          <a:p>
            <a:r>
              <a:rPr lang="en-GB" dirty="0" smtClean="0"/>
              <a:t>Quality considerations – </a:t>
            </a:r>
            <a:r>
              <a:rPr lang="en-GB" dirty="0" err="1" smtClean="0"/>
              <a:t>offshoring</a:t>
            </a:r>
            <a:endParaRPr lang="en-GB" dirty="0" smtClean="0"/>
          </a:p>
          <a:p>
            <a:r>
              <a:rPr lang="en-GB" dirty="0" smtClean="0"/>
              <a:t>Nature of demand</a:t>
            </a:r>
          </a:p>
          <a:p>
            <a:r>
              <a:rPr lang="en-GB" dirty="0" smtClean="0"/>
              <a:t>Cost</a:t>
            </a:r>
          </a:p>
          <a:p>
            <a:r>
              <a:rPr lang="en-GB" dirty="0" smtClean="0"/>
              <a:t>Level of risk</a:t>
            </a:r>
          </a:p>
          <a:p>
            <a:r>
              <a:rPr lang="en-GB" dirty="0" smtClean="0"/>
              <a:t>Impact on profit</a:t>
            </a:r>
            <a:endParaRPr lang="en-GB" dirty="0"/>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31</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Businesses set operational objectives for flexibility, speed of response and dependability. Businesses will look to improve performance in these aspects of operations management.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Improving flexibility</a:t>
            </a:r>
            <a:endParaRPr lang="en-GB" dirty="0"/>
          </a:p>
        </p:txBody>
      </p:sp>
      <p:sp>
        <p:nvSpPr>
          <p:cNvPr id="3" name="Content Placeholder 2"/>
          <p:cNvSpPr>
            <a:spLocks noGrp="1"/>
          </p:cNvSpPr>
          <p:nvPr>
            <p:ph idx="1"/>
          </p:nvPr>
        </p:nvSpPr>
        <p:spPr/>
        <p:txBody>
          <a:bodyPr>
            <a:normAutofit lnSpcReduction="10000"/>
          </a:bodyPr>
          <a:lstStyle/>
          <a:p>
            <a:r>
              <a:rPr lang="en-GB" dirty="0" smtClean="0"/>
              <a:t>Product flexibility – switching from one method of production to another</a:t>
            </a:r>
          </a:p>
          <a:p>
            <a:r>
              <a:rPr lang="en-GB" dirty="0" smtClean="0"/>
              <a:t>Volume flexibility – changing the level of output to meet changes in demand</a:t>
            </a:r>
          </a:p>
          <a:p>
            <a:r>
              <a:rPr lang="en-GB" dirty="0" smtClean="0"/>
              <a:t>Delivery flexibility – changing the timing and volume of customers’ deliveries</a:t>
            </a:r>
          </a:p>
          <a:p>
            <a:r>
              <a:rPr lang="en-GB" dirty="0" smtClean="0"/>
              <a:t>Mix flexibility – providing a wide range of alternative versions of the same products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Flexibility and mass </a:t>
            </a:r>
            <a:r>
              <a:rPr lang="en-GB" dirty="0"/>
              <a:t>c</a:t>
            </a:r>
            <a:r>
              <a:rPr lang="en-GB" dirty="0" smtClean="0"/>
              <a:t>ustomisation</a:t>
            </a:r>
            <a:endParaRPr lang="en-GB" dirty="0"/>
          </a:p>
        </p:txBody>
      </p:sp>
      <p:sp>
        <p:nvSpPr>
          <p:cNvPr id="3" name="Content Placeholder 2"/>
          <p:cNvSpPr>
            <a:spLocks noGrp="1"/>
          </p:cNvSpPr>
          <p:nvPr>
            <p:ph idx="1"/>
          </p:nvPr>
        </p:nvSpPr>
        <p:spPr/>
        <p:txBody>
          <a:bodyPr>
            <a:noAutofit/>
          </a:bodyPr>
          <a:lstStyle/>
          <a:p>
            <a:pPr marL="0" indent="0">
              <a:buNone/>
            </a:pPr>
            <a:r>
              <a:rPr lang="en-GB" sz="2400" b="1" dirty="0">
                <a:solidFill>
                  <a:srgbClr val="C00000"/>
                </a:solidFill>
              </a:rPr>
              <a:t>Definition</a:t>
            </a:r>
            <a:r>
              <a:rPr lang="en-GB" sz="2400" b="1" dirty="0" smtClean="0">
                <a:solidFill>
                  <a:srgbClr val="C00000"/>
                </a:solidFill>
              </a:rPr>
              <a:t>: </a:t>
            </a:r>
            <a:r>
              <a:rPr lang="en-GB" sz="2400" dirty="0" smtClean="0"/>
              <a:t>Mass </a:t>
            </a:r>
            <a:r>
              <a:rPr lang="en-GB" sz="2400" dirty="0"/>
              <a:t>customisation is the personalisation or custom-tailoring of goods or services to meet customer needs – but at near </a:t>
            </a:r>
            <a:r>
              <a:rPr lang="en-GB" sz="2400" dirty="0" smtClean="0"/>
              <a:t>mass-production </a:t>
            </a:r>
            <a:r>
              <a:rPr lang="en-GB" sz="2400" dirty="0"/>
              <a:t>prices</a:t>
            </a:r>
            <a:r>
              <a:rPr lang="en-GB" sz="2400" dirty="0" smtClean="0"/>
              <a:t>.</a:t>
            </a:r>
          </a:p>
          <a:p>
            <a:pPr marL="0" indent="0">
              <a:buNone/>
            </a:pPr>
            <a:r>
              <a:rPr lang="en-GB" sz="2400" dirty="0" smtClean="0"/>
              <a:t>The notion of mass customisation enables businesses to be as flexible to the customer’s needs as possible. The ‘mass’ is making cost savings through producing large quantities of products; but enabling customers to decide on their own features. This gives the business a flexibility to create customers’ own tailored products whilst also enabling a lower unit cost.</a:t>
            </a:r>
            <a:endParaRPr lang="en-GB" sz="2400" dirty="0"/>
          </a:p>
          <a:p>
            <a:pPr marL="0" indent="0">
              <a:buNone/>
            </a:pPr>
            <a:r>
              <a:rPr lang="en-GB" sz="2400" dirty="0" smtClean="0"/>
              <a:t>Mass customisation is made possible through technologies, e-commerce, internet marketing and lean production. </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1873118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mass </a:t>
            </a:r>
            <a:r>
              <a:rPr lang="en-GB" dirty="0"/>
              <a:t>c</a:t>
            </a:r>
            <a:r>
              <a:rPr lang="en-GB" dirty="0" smtClean="0"/>
              <a:t>ustomisation</a:t>
            </a:r>
            <a:endParaRPr lang="en-GB" dirty="0"/>
          </a:p>
        </p:txBody>
      </p:sp>
      <p:sp>
        <p:nvSpPr>
          <p:cNvPr id="3" name="Content Placeholder 2"/>
          <p:cNvSpPr>
            <a:spLocks noGrp="1"/>
          </p:cNvSpPr>
          <p:nvPr>
            <p:ph idx="1"/>
          </p:nvPr>
        </p:nvSpPr>
        <p:spPr>
          <a:xfrm>
            <a:off x="457200" y="2060848"/>
            <a:ext cx="5410944" cy="4065315"/>
          </a:xfrm>
        </p:spPr>
        <p:txBody>
          <a:bodyPr>
            <a:noAutofit/>
          </a:bodyPr>
          <a:lstStyle/>
          <a:p>
            <a:pPr marL="0" indent="0">
              <a:spcBef>
                <a:spcPts val="0"/>
              </a:spcBef>
              <a:buNone/>
            </a:pPr>
            <a:endParaRPr lang="en-GB" sz="1800" b="1" dirty="0" smtClean="0"/>
          </a:p>
          <a:p>
            <a:pPr marL="0" indent="0">
              <a:spcBef>
                <a:spcPts val="0"/>
              </a:spcBef>
              <a:buNone/>
            </a:pPr>
            <a:r>
              <a:rPr lang="en-GB" sz="1800" b="1" dirty="0" smtClean="0"/>
              <a:t>Range Rover – </a:t>
            </a:r>
            <a:r>
              <a:rPr lang="en-GB" sz="1800" b="1" dirty="0" err="1" smtClean="0"/>
              <a:t>Evoque</a:t>
            </a:r>
            <a:endParaRPr lang="en-GB" sz="1800" b="1" dirty="0" smtClean="0"/>
          </a:p>
          <a:p>
            <a:pPr marL="0" indent="0">
              <a:spcBef>
                <a:spcPts val="0"/>
              </a:spcBef>
              <a:buNone/>
            </a:pPr>
            <a:endParaRPr lang="en-GB" sz="1800" dirty="0" smtClean="0"/>
          </a:p>
          <a:p>
            <a:pPr marL="0" indent="0">
              <a:spcBef>
                <a:spcPts val="0"/>
              </a:spcBef>
              <a:buNone/>
            </a:pPr>
            <a:r>
              <a:rPr lang="en-GB" sz="1800" dirty="0" smtClean="0"/>
              <a:t>The </a:t>
            </a:r>
            <a:r>
              <a:rPr lang="en-GB" sz="1800" dirty="0" err="1" smtClean="0"/>
              <a:t>Evoque</a:t>
            </a:r>
            <a:r>
              <a:rPr lang="en-GB" sz="1800" dirty="0" smtClean="0"/>
              <a:t> can be bought in whatever variations customers choose. They can customise:</a:t>
            </a:r>
          </a:p>
          <a:p>
            <a:pPr>
              <a:spcBef>
                <a:spcPts val="0"/>
              </a:spcBef>
            </a:pPr>
            <a:r>
              <a:rPr lang="en-GB" sz="1800" dirty="0" smtClean="0"/>
              <a:t>Engine size and fuel</a:t>
            </a:r>
          </a:p>
          <a:p>
            <a:pPr>
              <a:spcBef>
                <a:spcPts val="0"/>
              </a:spcBef>
            </a:pPr>
            <a:r>
              <a:rPr lang="en-GB" sz="1800" dirty="0" smtClean="0"/>
              <a:t>Wheel and tyre options</a:t>
            </a:r>
          </a:p>
          <a:p>
            <a:pPr>
              <a:spcBef>
                <a:spcPts val="0"/>
              </a:spcBef>
            </a:pPr>
            <a:r>
              <a:rPr lang="en-GB" sz="1800" dirty="0" smtClean="0"/>
              <a:t>Transmission (manual or automatic)</a:t>
            </a:r>
          </a:p>
          <a:p>
            <a:pPr>
              <a:spcBef>
                <a:spcPts val="0"/>
              </a:spcBef>
            </a:pPr>
            <a:r>
              <a:rPr lang="en-GB" sz="1800" dirty="0" smtClean="0"/>
              <a:t>Interior colours, fabrics and design</a:t>
            </a:r>
          </a:p>
          <a:p>
            <a:pPr>
              <a:spcBef>
                <a:spcPts val="0"/>
              </a:spcBef>
            </a:pPr>
            <a:r>
              <a:rPr lang="en-GB" sz="1800" dirty="0" smtClean="0"/>
              <a:t>Extras like air conditions, etc.</a:t>
            </a:r>
          </a:p>
          <a:p>
            <a:pPr marL="0" indent="0">
              <a:spcBef>
                <a:spcPts val="0"/>
              </a:spcBef>
              <a:buNone/>
            </a:pPr>
            <a:endParaRPr lang="en-GB" sz="1800" dirty="0" smtClean="0"/>
          </a:p>
          <a:p>
            <a:pPr marL="0" indent="0">
              <a:spcBef>
                <a:spcPts val="0"/>
              </a:spcBef>
              <a:buNone/>
            </a:pPr>
            <a:r>
              <a:rPr lang="en-GB" sz="1800" dirty="0" smtClean="0"/>
              <a:t>There </a:t>
            </a:r>
            <a:r>
              <a:rPr lang="en-GB" sz="1800" dirty="0"/>
              <a:t>are lots more options – </a:t>
            </a:r>
            <a:r>
              <a:rPr lang="en-GB" sz="1800" dirty="0" smtClean="0"/>
              <a:t>Check </a:t>
            </a:r>
            <a:r>
              <a:rPr lang="en-GB" sz="1800" dirty="0"/>
              <a:t>out their </a:t>
            </a:r>
            <a:r>
              <a:rPr lang="en-GB" sz="1800" dirty="0" smtClean="0"/>
              <a:t>website:</a:t>
            </a:r>
            <a:endParaRPr lang="en-GB" sz="1800" dirty="0"/>
          </a:p>
          <a:p>
            <a:pPr marL="0" indent="0">
              <a:spcBef>
                <a:spcPts val="0"/>
              </a:spcBef>
              <a:buNone/>
            </a:pPr>
            <a:r>
              <a:rPr lang="en-GB" sz="1800" dirty="0">
                <a:hlinkClick r:id="rId3"/>
              </a:rPr>
              <a:t>http://</a:t>
            </a:r>
            <a:r>
              <a:rPr lang="en-GB" sz="1800" dirty="0" smtClean="0">
                <a:hlinkClick r:id="rId3"/>
              </a:rPr>
              <a:t>www.landrover.co.uk/vehicles/range-rover-evoque</a:t>
            </a:r>
            <a:r>
              <a:rPr lang="en-GB" sz="1800" dirty="0" smtClean="0"/>
              <a:t> </a:t>
            </a:r>
            <a:endParaRPr lang="en-GB" sz="1800" dirty="0"/>
          </a:p>
          <a:p>
            <a:endParaRPr lang="en-GB" sz="2600" dirty="0" smtClean="0"/>
          </a:p>
          <a:p>
            <a:endParaRPr lang="en-GB"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7</a:t>
            </a:fld>
            <a:endParaRPr lang="en-GB"/>
          </a:p>
        </p:txBody>
      </p:sp>
      <p:pic>
        <p:nvPicPr>
          <p:cNvPr id="1026" name="Picture 2" descr="N:\Schools Editorial\Humanities and Social Sciences\Business\Commissioned projects\A Level\Dynamic Learning\For desk editor\Beta stage\DL photos\Watermarked photos\PP4_04_alamy_D31507.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012160" y="2204864"/>
            <a:ext cx="2361767" cy="36569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56233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Mass customisation</a:t>
            </a:r>
            <a:endParaRPr lang="en-GB" dirty="0"/>
          </a:p>
        </p:txBody>
      </p:sp>
      <p:sp>
        <p:nvSpPr>
          <p:cNvPr id="3" name="Content Placeholder 2"/>
          <p:cNvSpPr>
            <a:spLocks noGrp="1"/>
          </p:cNvSpPr>
          <p:nvPr>
            <p:ph idx="1"/>
          </p:nvPr>
        </p:nvSpPr>
        <p:spPr>
          <a:xfrm>
            <a:off x="457200" y="2060848"/>
            <a:ext cx="8229600" cy="4511424"/>
          </a:xfrm>
        </p:spPr>
        <p:txBody>
          <a:bodyPr>
            <a:normAutofit fontScale="70000" lnSpcReduction="20000"/>
          </a:bodyPr>
          <a:lstStyle/>
          <a:p>
            <a:r>
              <a:rPr lang="en-GB" dirty="0" smtClean="0"/>
              <a:t>This is a  ‘pull’ method of production – There are 4 types of mass customisation:</a:t>
            </a:r>
          </a:p>
          <a:p>
            <a:r>
              <a:rPr lang="en-GB" dirty="0" smtClean="0"/>
              <a:t>Collaborative customisation – business works closely with individual customers to develop a product that meets their precise needs e.g. Dell</a:t>
            </a:r>
          </a:p>
          <a:p>
            <a:r>
              <a:rPr lang="en-GB" dirty="0" smtClean="0"/>
              <a:t>Adaptive customisation – a standardised product which can then be adjusted by the consumer e.g. Audio guides</a:t>
            </a:r>
          </a:p>
          <a:p>
            <a:r>
              <a:rPr lang="en-GB" dirty="0" smtClean="0"/>
              <a:t>Transparent customisation – unique products are provided to each customer but these are not indentified as customised products e.g. A hotel providing a regular customer with newspaper of their choice</a:t>
            </a:r>
          </a:p>
          <a:p>
            <a:r>
              <a:rPr lang="en-GB" dirty="0" smtClean="0"/>
              <a:t>Cosmetic customisation – standardised products are produced but marketed in different ways – e.g. Airline snacks</a:t>
            </a:r>
          </a:p>
          <a:p>
            <a:r>
              <a:rPr lang="en-GB" dirty="0" smtClean="0">
                <a:hlinkClick r:id="rId2"/>
              </a:rPr>
              <a:t>https://www.youtube.com/watch?v=FIuHMOLq760</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required for mass customisation</a:t>
            </a:r>
            <a:endParaRPr lang="en-GB" dirty="0"/>
          </a:p>
        </p:txBody>
      </p:sp>
      <p:sp>
        <p:nvSpPr>
          <p:cNvPr id="3" name="Content Placeholder 2"/>
          <p:cNvSpPr>
            <a:spLocks noGrp="1"/>
          </p:cNvSpPr>
          <p:nvPr>
            <p:ph idx="1"/>
          </p:nvPr>
        </p:nvSpPr>
        <p:spPr/>
        <p:txBody>
          <a:bodyPr/>
          <a:lstStyle/>
          <a:p>
            <a:r>
              <a:rPr lang="en-GB" dirty="0" smtClean="0"/>
              <a:t>A market in which customers value variety and individuality</a:t>
            </a:r>
          </a:p>
          <a:p>
            <a:r>
              <a:rPr lang="en-GB" dirty="0" smtClean="0"/>
              <a:t>Quick responsiveness to market changes</a:t>
            </a:r>
          </a:p>
          <a:p>
            <a:r>
              <a:rPr lang="en-GB" dirty="0" smtClean="0"/>
              <a:t>Ability to provide customisation</a:t>
            </a:r>
          </a:p>
          <a:p>
            <a:r>
              <a:rPr lang="en-GB" dirty="0" smtClean="0"/>
              <a:t>Scope for mass efficiency/economies of scale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61bd30214d7c66cf83c81ace7656e931c61a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1667</TotalTime>
  <Words>2231</Words>
  <Application>Microsoft Office PowerPoint</Application>
  <PresentationFormat>On-screen Show (4:3)</PresentationFormat>
  <Paragraphs>256</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4.5  Managing inventory and supply chains</vt:lpstr>
      <vt:lpstr>Learning outcomes</vt:lpstr>
      <vt:lpstr>Overview of key concepts</vt:lpstr>
      <vt:lpstr>Slide 4</vt:lpstr>
      <vt:lpstr>Improving flexibility</vt:lpstr>
      <vt:lpstr>Flexibility and mass customisation</vt:lpstr>
      <vt:lpstr>Example of mass customisation</vt:lpstr>
      <vt:lpstr>Mass customisation</vt:lpstr>
      <vt:lpstr>Factors required for mass customisation</vt:lpstr>
      <vt:lpstr>Nike personalised trainers</vt:lpstr>
      <vt:lpstr>Benefits of mass customisation</vt:lpstr>
      <vt:lpstr>Difficulties of mass customisation</vt:lpstr>
      <vt:lpstr>Value of improving flexibility</vt:lpstr>
      <vt:lpstr>Improving speed of response and dependability</vt:lpstr>
      <vt:lpstr>Value of improving speed of response and dependability</vt:lpstr>
      <vt:lpstr>Activity</vt:lpstr>
      <vt:lpstr>Matching supply with demand</vt:lpstr>
      <vt:lpstr>Spare capacity</vt:lpstr>
      <vt:lpstr>Spare capacity</vt:lpstr>
      <vt:lpstr>Reducing supply</vt:lpstr>
      <vt:lpstr>Slide 21</vt:lpstr>
      <vt:lpstr>Producing to order: Dealing with non-standard orders</vt:lpstr>
      <vt:lpstr>Key operational factors to consider when producing to order</vt:lpstr>
      <vt:lpstr>Advantages of producing to order</vt:lpstr>
      <vt:lpstr>Disadvantages of producing to order</vt:lpstr>
      <vt:lpstr>Temporary and part-time employees</vt:lpstr>
      <vt:lpstr>Temporary and part-time employees</vt:lpstr>
      <vt:lpstr>Advantages of temp and part-time employees</vt:lpstr>
      <vt:lpstr>Subcontracting or outsourcing</vt:lpstr>
      <vt:lpstr>Subcontracting or outsourcing</vt:lpstr>
      <vt:lpstr>Factors influencing decisions to outsource</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88</cp:revision>
  <dcterms:created xsi:type="dcterms:W3CDTF">2014-07-21T12:45:36Z</dcterms:created>
  <dcterms:modified xsi:type="dcterms:W3CDTF">2016-03-15T23:47:27Z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183124</vt:lpwstr>
  </property>
  <property fmtid="{D5CDD505-2E9C-101B-9397-08002B2CF9AE}" pid="3" name="NXPowerLiteSettings">
    <vt:lpwstr>F5000400038000</vt:lpwstr>
  </property>
  <property fmtid="{D5CDD505-2E9C-101B-9397-08002B2CF9AE}" pid="4" name="NXPowerLiteVersion">
    <vt:lpwstr>D6.1.2</vt:lpwstr>
  </property>
</Properties>
</file>