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75" r:id="rId5"/>
    <p:sldId id="276" r:id="rId6"/>
    <p:sldId id="277" r:id="rId7"/>
    <p:sldId id="278" r:id="rId8"/>
    <p:sldId id="260" r:id="rId9"/>
    <p:sldId id="261" r:id="rId10"/>
    <p:sldId id="262" r:id="rId11"/>
    <p:sldId id="263" r:id="rId12"/>
    <p:sldId id="264" r:id="rId13"/>
    <p:sldId id="265" r:id="rId14"/>
    <p:sldId id="266" r:id="rId15"/>
    <p:sldId id="279" r:id="rId16"/>
    <p:sldId id="267" r:id="rId17"/>
    <p:sldId id="268" r:id="rId18"/>
    <p:sldId id="269" r:id="rId19"/>
    <p:sldId id="280" r:id="rId20"/>
    <p:sldId id="270" r:id="rId21"/>
    <p:sldId id="271" r:id="rId22"/>
    <p:sldId id="272" r:id="rId23"/>
    <p:sldId id="273" r:id="rId24"/>
    <p:sldId id="281" r:id="rId25"/>
    <p:sldId id="282"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EBF58-EA79-4C38-8369-1F15388B7D85}" type="doc">
      <dgm:prSet loTypeId="urn:microsoft.com/office/officeart/2005/8/layout/hProcess9" loCatId="process" qsTypeId="urn:microsoft.com/office/officeart/2005/8/quickstyle/simple1" qsCatId="simple" csTypeId="urn:microsoft.com/office/officeart/2005/8/colors/colorful4" csCatId="colorful" phldr="1"/>
      <dgm:spPr/>
    </dgm:pt>
    <dgm:pt modelId="{84A7ECE5-873A-4F00-9FFA-D15683C65E02}">
      <dgm:prSet phldrT="[Text]"/>
      <dgm:spPr/>
      <dgm:t>
        <a:bodyPr/>
        <a:lstStyle/>
        <a:p>
          <a:r>
            <a:rPr lang="en-GB" dirty="0" smtClean="0"/>
            <a:t>Medium business with 100 employees</a:t>
          </a:r>
          <a:endParaRPr lang="en-GB" dirty="0"/>
        </a:p>
      </dgm:t>
    </dgm:pt>
    <dgm:pt modelId="{10981AC0-2202-40F7-B863-C1BD02D53F61}" type="parTrans" cxnId="{369622C8-F8C9-4F04-8E83-A9A53AB7AE62}">
      <dgm:prSet/>
      <dgm:spPr/>
      <dgm:t>
        <a:bodyPr/>
        <a:lstStyle/>
        <a:p>
          <a:endParaRPr lang="en-GB"/>
        </a:p>
      </dgm:t>
    </dgm:pt>
    <dgm:pt modelId="{5BB484BC-2A1E-4250-A39A-8716C6FAA876}" type="sibTrans" cxnId="{369622C8-F8C9-4F04-8E83-A9A53AB7AE62}">
      <dgm:prSet/>
      <dgm:spPr/>
      <dgm:t>
        <a:bodyPr/>
        <a:lstStyle/>
        <a:p>
          <a:endParaRPr lang="en-GB"/>
        </a:p>
      </dgm:t>
    </dgm:pt>
    <dgm:pt modelId="{A1731F9C-E489-4D22-B8E3-ED651A87FEBF}">
      <dgm:prSet phldrT="[Text]"/>
      <dgm:spPr/>
      <dgm:t>
        <a:bodyPr/>
        <a:lstStyle/>
        <a:p>
          <a:r>
            <a:rPr lang="en-GB" dirty="0" smtClean="0"/>
            <a:t>Large business with 500 employees</a:t>
          </a:r>
          <a:endParaRPr lang="en-GB" dirty="0"/>
        </a:p>
      </dgm:t>
    </dgm:pt>
    <dgm:pt modelId="{0AC76DF5-9675-462E-AEEA-57FCDA238936}" type="parTrans" cxnId="{1037F9D9-2E02-4CFF-AC94-107F47A45451}">
      <dgm:prSet/>
      <dgm:spPr/>
      <dgm:t>
        <a:bodyPr/>
        <a:lstStyle/>
        <a:p>
          <a:endParaRPr lang="en-GB"/>
        </a:p>
      </dgm:t>
    </dgm:pt>
    <dgm:pt modelId="{3A973E75-5794-4775-B53C-C82C0F212F27}" type="sibTrans" cxnId="{1037F9D9-2E02-4CFF-AC94-107F47A45451}">
      <dgm:prSet/>
      <dgm:spPr/>
      <dgm:t>
        <a:bodyPr/>
        <a:lstStyle/>
        <a:p>
          <a:endParaRPr lang="en-GB"/>
        </a:p>
      </dgm:t>
    </dgm:pt>
    <dgm:pt modelId="{63DB3250-607F-4517-8C93-60DFA65686A6}">
      <dgm:prSet phldrT="[Text]"/>
      <dgm:spPr/>
      <dgm:t>
        <a:bodyPr/>
        <a:lstStyle/>
        <a:p>
          <a:r>
            <a:rPr lang="en-GB" dirty="0" smtClean="0"/>
            <a:t>Small business with 40 employees</a:t>
          </a:r>
          <a:endParaRPr lang="en-GB" dirty="0"/>
        </a:p>
      </dgm:t>
    </dgm:pt>
    <dgm:pt modelId="{3CF2A2F2-E389-47E5-8645-DA1D61B13E8C}" type="sibTrans" cxnId="{6314AFD0-5A15-4463-91F9-A0412AC7B35B}">
      <dgm:prSet/>
      <dgm:spPr/>
      <dgm:t>
        <a:bodyPr/>
        <a:lstStyle/>
        <a:p>
          <a:endParaRPr lang="en-GB"/>
        </a:p>
      </dgm:t>
    </dgm:pt>
    <dgm:pt modelId="{B8654E06-156A-4801-A0F7-08A8153F79F6}" type="parTrans" cxnId="{6314AFD0-5A15-4463-91F9-A0412AC7B35B}">
      <dgm:prSet/>
      <dgm:spPr/>
      <dgm:t>
        <a:bodyPr/>
        <a:lstStyle/>
        <a:p>
          <a:endParaRPr lang="en-GB"/>
        </a:p>
      </dgm:t>
    </dgm:pt>
    <dgm:pt modelId="{39DC07F3-C87C-4D61-8C5B-7EBE0CA8802A}" type="pres">
      <dgm:prSet presAssocID="{C1EEBF58-EA79-4C38-8369-1F15388B7D85}" presName="CompostProcess" presStyleCnt="0">
        <dgm:presLayoutVars>
          <dgm:dir/>
          <dgm:resizeHandles val="exact"/>
        </dgm:presLayoutVars>
      </dgm:prSet>
      <dgm:spPr/>
    </dgm:pt>
    <dgm:pt modelId="{99BD8575-6ADB-4A3B-8F26-C3B982BCB6C0}" type="pres">
      <dgm:prSet presAssocID="{C1EEBF58-EA79-4C38-8369-1F15388B7D85}" presName="arrow" presStyleLbl="bgShp" presStyleIdx="0" presStyleCnt="1" custScaleX="117647" custLinFactNeighborX="-2869" custLinFactNeighborY="7729"/>
      <dgm:spPr/>
    </dgm:pt>
    <dgm:pt modelId="{8B06D176-4CCF-4B3D-B78F-888A4F93AC08}" type="pres">
      <dgm:prSet presAssocID="{C1EEBF58-EA79-4C38-8369-1F15388B7D85}" presName="linearProcess" presStyleCnt="0"/>
      <dgm:spPr/>
    </dgm:pt>
    <dgm:pt modelId="{018AB39D-6E10-47A7-B997-98C6F9E41F3E}" type="pres">
      <dgm:prSet presAssocID="{63DB3250-607F-4517-8C93-60DFA65686A6}" presName="textNode" presStyleLbl="node1" presStyleIdx="0" presStyleCnt="3">
        <dgm:presLayoutVars>
          <dgm:bulletEnabled val="1"/>
        </dgm:presLayoutVars>
      </dgm:prSet>
      <dgm:spPr/>
      <dgm:t>
        <a:bodyPr/>
        <a:lstStyle/>
        <a:p>
          <a:endParaRPr lang="en-GB"/>
        </a:p>
      </dgm:t>
    </dgm:pt>
    <dgm:pt modelId="{1301690D-1F95-4AA0-91B4-EEF5204F1B76}" type="pres">
      <dgm:prSet presAssocID="{3CF2A2F2-E389-47E5-8645-DA1D61B13E8C}" presName="sibTrans" presStyleCnt="0"/>
      <dgm:spPr/>
    </dgm:pt>
    <dgm:pt modelId="{B92C99C4-FFEA-4190-A874-7E1F4270F445}" type="pres">
      <dgm:prSet presAssocID="{84A7ECE5-873A-4F00-9FFA-D15683C65E02}" presName="textNode" presStyleLbl="node1" presStyleIdx="1" presStyleCnt="3">
        <dgm:presLayoutVars>
          <dgm:bulletEnabled val="1"/>
        </dgm:presLayoutVars>
      </dgm:prSet>
      <dgm:spPr/>
      <dgm:t>
        <a:bodyPr/>
        <a:lstStyle/>
        <a:p>
          <a:endParaRPr lang="en-GB"/>
        </a:p>
      </dgm:t>
    </dgm:pt>
    <dgm:pt modelId="{DDC71A65-9F5E-4C39-8D8D-83962AECA4AC}" type="pres">
      <dgm:prSet presAssocID="{5BB484BC-2A1E-4250-A39A-8716C6FAA876}" presName="sibTrans" presStyleCnt="0"/>
      <dgm:spPr/>
    </dgm:pt>
    <dgm:pt modelId="{0439D2A8-B7F4-45A7-A38A-DD1471403AA4}" type="pres">
      <dgm:prSet presAssocID="{A1731F9C-E489-4D22-B8E3-ED651A87FEBF}" presName="textNode" presStyleLbl="node1" presStyleIdx="2" presStyleCnt="3">
        <dgm:presLayoutVars>
          <dgm:bulletEnabled val="1"/>
        </dgm:presLayoutVars>
      </dgm:prSet>
      <dgm:spPr/>
      <dgm:t>
        <a:bodyPr/>
        <a:lstStyle/>
        <a:p>
          <a:endParaRPr lang="en-GB"/>
        </a:p>
      </dgm:t>
    </dgm:pt>
  </dgm:ptLst>
  <dgm:cxnLst>
    <dgm:cxn modelId="{798F1116-2718-49A7-BED1-86554DF4DF64}" type="presOf" srcId="{63DB3250-607F-4517-8C93-60DFA65686A6}" destId="{018AB39D-6E10-47A7-B997-98C6F9E41F3E}" srcOrd="0" destOrd="0" presId="urn:microsoft.com/office/officeart/2005/8/layout/hProcess9"/>
    <dgm:cxn modelId="{1037F9D9-2E02-4CFF-AC94-107F47A45451}" srcId="{C1EEBF58-EA79-4C38-8369-1F15388B7D85}" destId="{A1731F9C-E489-4D22-B8E3-ED651A87FEBF}" srcOrd="2" destOrd="0" parTransId="{0AC76DF5-9675-462E-AEEA-57FCDA238936}" sibTransId="{3A973E75-5794-4775-B53C-C82C0F212F27}"/>
    <dgm:cxn modelId="{369622C8-F8C9-4F04-8E83-A9A53AB7AE62}" srcId="{C1EEBF58-EA79-4C38-8369-1F15388B7D85}" destId="{84A7ECE5-873A-4F00-9FFA-D15683C65E02}" srcOrd="1" destOrd="0" parTransId="{10981AC0-2202-40F7-B863-C1BD02D53F61}" sibTransId="{5BB484BC-2A1E-4250-A39A-8716C6FAA876}"/>
    <dgm:cxn modelId="{E14D423A-C5E8-4A9F-A4DC-AAD435A12F22}" type="presOf" srcId="{A1731F9C-E489-4D22-B8E3-ED651A87FEBF}" destId="{0439D2A8-B7F4-45A7-A38A-DD1471403AA4}" srcOrd="0" destOrd="0" presId="urn:microsoft.com/office/officeart/2005/8/layout/hProcess9"/>
    <dgm:cxn modelId="{E6E8826F-58C3-437D-88DE-34D6FDE8E3D4}" type="presOf" srcId="{84A7ECE5-873A-4F00-9FFA-D15683C65E02}" destId="{B92C99C4-FFEA-4190-A874-7E1F4270F445}" srcOrd="0" destOrd="0" presId="urn:microsoft.com/office/officeart/2005/8/layout/hProcess9"/>
    <dgm:cxn modelId="{6314AFD0-5A15-4463-91F9-A0412AC7B35B}" srcId="{C1EEBF58-EA79-4C38-8369-1F15388B7D85}" destId="{63DB3250-607F-4517-8C93-60DFA65686A6}" srcOrd="0" destOrd="0" parTransId="{B8654E06-156A-4801-A0F7-08A8153F79F6}" sibTransId="{3CF2A2F2-E389-47E5-8645-DA1D61B13E8C}"/>
    <dgm:cxn modelId="{1A03C0EB-9CDF-4A8D-9CA1-02397AA0D8D9}" type="presOf" srcId="{C1EEBF58-EA79-4C38-8369-1F15388B7D85}" destId="{39DC07F3-C87C-4D61-8C5B-7EBE0CA8802A}" srcOrd="0" destOrd="0" presId="urn:microsoft.com/office/officeart/2005/8/layout/hProcess9"/>
    <dgm:cxn modelId="{418AC06F-9E45-4484-961E-ACD750FC031A}" type="presParOf" srcId="{39DC07F3-C87C-4D61-8C5B-7EBE0CA8802A}" destId="{99BD8575-6ADB-4A3B-8F26-C3B982BCB6C0}" srcOrd="0" destOrd="0" presId="urn:microsoft.com/office/officeart/2005/8/layout/hProcess9"/>
    <dgm:cxn modelId="{2DDE8E74-FA78-4A47-9A75-0506C14E7EBB}" type="presParOf" srcId="{39DC07F3-C87C-4D61-8C5B-7EBE0CA8802A}" destId="{8B06D176-4CCF-4B3D-B78F-888A4F93AC08}" srcOrd="1" destOrd="0" presId="urn:microsoft.com/office/officeart/2005/8/layout/hProcess9"/>
    <dgm:cxn modelId="{36BB2E45-DE68-4A1D-8BF6-BFB3247DC000}" type="presParOf" srcId="{8B06D176-4CCF-4B3D-B78F-888A4F93AC08}" destId="{018AB39D-6E10-47A7-B997-98C6F9E41F3E}" srcOrd="0" destOrd="0" presId="urn:microsoft.com/office/officeart/2005/8/layout/hProcess9"/>
    <dgm:cxn modelId="{B527F945-46E5-41BB-8DC6-81C9F8938D1F}" type="presParOf" srcId="{8B06D176-4CCF-4B3D-B78F-888A4F93AC08}" destId="{1301690D-1F95-4AA0-91B4-EEF5204F1B76}" srcOrd="1" destOrd="0" presId="urn:microsoft.com/office/officeart/2005/8/layout/hProcess9"/>
    <dgm:cxn modelId="{EF57300E-6FE1-4751-8277-FEEFC8CA6395}" type="presParOf" srcId="{8B06D176-4CCF-4B3D-B78F-888A4F93AC08}" destId="{B92C99C4-FFEA-4190-A874-7E1F4270F445}" srcOrd="2" destOrd="0" presId="urn:microsoft.com/office/officeart/2005/8/layout/hProcess9"/>
    <dgm:cxn modelId="{358F55A7-67DC-44E7-970A-A373424F9FCB}" type="presParOf" srcId="{8B06D176-4CCF-4B3D-B78F-888A4F93AC08}" destId="{DDC71A65-9F5E-4C39-8D8D-83962AECA4AC}" srcOrd="3" destOrd="0" presId="urn:microsoft.com/office/officeart/2005/8/layout/hProcess9"/>
    <dgm:cxn modelId="{F004DB22-E69F-4867-B95E-1425B7023DAD}" type="presParOf" srcId="{8B06D176-4CCF-4B3D-B78F-888A4F93AC08}" destId="{0439D2A8-B7F4-45A7-A38A-DD1471403AA4}"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A089B-6161-4DC2-9CB5-738D0B5487C6}" type="datetimeFigureOut">
              <a:rPr lang="en-US" smtClean="0"/>
              <a:pPr/>
              <a:t>1/18/2017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64C90-6AEC-4A9F-B9CE-24CD3F237EE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408619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371634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 xmlns:p14="http://schemas.microsoft.com/office/powerpoint/2010/main" val="428843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388266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158624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158624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 xmlns:p14="http://schemas.microsoft.com/office/powerpoint/2010/main" val="75864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 xmlns:p14="http://schemas.microsoft.com/office/powerpoint/2010/main" val="27600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 xmlns:p14="http://schemas.microsoft.com/office/powerpoint/2010/main" val="394296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 xmlns:p14="http://schemas.microsoft.com/office/powerpoint/2010/main" val="394296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403498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1779837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 xmlns:p14="http://schemas.microsoft.com/office/powerpoint/2010/main" val="1312628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22</a:t>
            </a:fld>
            <a:endParaRPr lang="en-GB"/>
          </a:p>
        </p:txBody>
      </p:sp>
    </p:spTree>
    <p:extLst>
      <p:ext uri="{BB962C8B-B14F-4D97-AF65-F5344CB8AC3E}">
        <p14:creationId xmlns="" xmlns:p14="http://schemas.microsoft.com/office/powerpoint/2010/main" val="207346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23</a:t>
            </a:fld>
            <a:endParaRPr lang="en-GB"/>
          </a:p>
        </p:txBody>
      </p:sp>
    </p:spTree>
    <p:extLst>
      <p:ext uri="{BB962C8B-B14F-4D97-AF65-F5344CB8AC3E}">
        <p14:creationId xmlns="" xmlns:p14="http://schemas.microsoft.com/office/powerpoint/2010/main" val="145015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24</a:t>
            </a:fld>
            <a:endParaRPr lang="en-GB"/>
          </a:p>
        </p:txBody>
      </p:sp>
    </p:spTree>
    <p:extLst>
      <p:ext uri="{BB962C8B-B14F-4D97-AF65-F5344CB8AC3E}">
        <p14:creationId xmlns="" xmlns:p14="http://schemas.microsoft.com/office/powerpoint/2010/main" val="1450152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25</a:t>
            </a:fld>
            <a:endParaRPr lang="en-GB"/>
          </a:p>
        </p:txBody>
      </p:sp>
    </p:spTree>
    <p:extLst>
      <p:ext uri="{BB962C8B-B14F-4D97-AF65-F5344CB8AC3E}">
        <p14:creationId xmlns="" xmlns:p14="http://schemas.microsoft.com/office/powerpoint/2010/main" val="1450152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26</a:t>
            </a:fld>
            <a:endParaRPr lang="en-GB"/>
          </a:p>
        </p:txBody>
      </p:sp>
    </p:spTree>
    <p:extLst>
      <p:ext uri="{BB962C8B-B14F-4D97-AF65-F5344CB8AC3E}">
        <p14:creationId xmlns="" xmlns:p14="http://schemas.microsoft.com/office/powerpoint/2010/main" val="213624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17798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177983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177983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177983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170246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143447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8352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DCC095-69D3-44AE-B255-C2656009A57E}" type="datetimeFigureOut">
              <a:rPr lang="en-US" smtClean="0"/>
              <a:pPr/>
              <a:t>1/18/2017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DCC095-69D3-44AE-B255-C2656009A57E}" type="datetimeFigureOut">
              <a:rPr lang="en-US" smtClean="0"/>
              <a:pPr/>
              <a:t>1/18/2017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DCC095-69D3-44AE-B255-C2656009A57E}" type="datetimeFigureOut">
              <a:rPr lang="en-US" smtClean="0"/>
              <a:pPr/>
              <a:t>1/18/2017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DCC095-69D3-44AE-B255-C2656009A57E}" type="datetimeFigureOut">
              <a:rPr lang="en-US" smtClean="0"/>
              <a:pPr/>
              <a:t>1/18/2017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CC095-69D3-44AE-B255-C2656009A57E}" type="datetimeFigureOut">
              <a:rPr lang="en-US" smtClean="0"/>
              <a:pPr/>
              <a:t>1/18/2017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DCC095-69D3-44AE-B255-C2656009A57E}" type="datetimeFigureOut">
              <a:rPr lang="en-US" smtClean="0"/>
              <a:pPr/>
              <a:t>1/18/2017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DCC095-69D3-44AE-B255-C2656009A57E}" type="datetimeFigureOut">
              <a:rPr lang="en-US" smtClean="0"/>
              <a:pPr/>
              <a:t>1/18/2017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DCC095-69D3-44AE-B255-C2656009A57E}" type="datetimeFigureOut">
              <a:rPr lang="en-US" smtClean="0"/>
              <a:pPr/>
              <a:t>1/18/2017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CC095-69D3-44AE-B255-C2656009A57E}" type="datetimeFigureOut">
              <a:rPr lang="en-US" smtClean="0"/>
              <a:pPr/>
              <a:t>1/18/2017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CC095-69D3-44AE-B255-C2656009A57E}" type="datetimeFigureOut">
              <a:rPr lang="en-US" smtClean="0"/>
              <a:pPr/>
              <a:t>1/18/2017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CC095-69D3-44AE-B255-C2656009A57E}" type="datetimeFigureOut">
              <a:rPr lang="en-US" smtClean="0"/>
              <a:pPr/>
              <a:t>1/18/2017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FAB8-EDDD-426D-BFC0-CD550A366E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095-69D3-44AE-B255-C2656009A57E}" type="datetimeFigureOut">
              <a:rPr lang="en-US" smtClean="0"/>
              <a:pPr/>
              <a:t>1/18/2017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2FAB8-EDDD-426D-BFC0-CD550A366E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10.1 Managing change</a:t>
            </a:r>
            <a:endParaRPr lang="en-GB" dirty="0"/>
          </a:p>
        </p:txBody>
      </p:sp>
      <p:sp>
        <p:nvSpPr>
          <p:cNvPr id="3" name="Subtitle 2"/>
          <p:cNvSpPr>
            <a:spLocks noGrp="1"/>
          </p:cNvSpPr>
          <p:nvPr>
            <p:ph type="subTitle" idx="1"/>
          </p:nvPr>
        </p:nvSpPr>
        <p:spPr/>
        <p:txBody>
          <a:bodyPr/>
          <a:lstStyle/>
          <a:p>
            <a:r>
              <a:rPr lang="en-GB" dirty="0" smtClean="0"/>
              <a:t>The value of a flexible organisation and the value of managing information and knowledge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Restructuring</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business that restructures could:</a:t>
            </a:r>
            <a:endParaRPr lang="en-GB" dirty="0"/>
          </a:p>
          <a:p>
            <a:r>
              <a:rPr lang="en-GB" dirty="0" smtClean="0"/>
              <a:t>Dismiss employees</a:t>
            </a:r>
          </a:p>
          <a:p>
            <a:r>
              <a:rPr lang="en-GB" dirty="0" smtClean="0"/>
              <a:t>Eliminate whole departments</a:t>
            </a:r>
          </a:p>
          <a:p>
            <a:r>
              <a:rPr lang="en-GB" dirty="0" smtClean="0"/>
              <a:t>Close retail or factory locations</a:t>
            </a:r>
          </a:p>
          <a:p>
            <a:r>
              <a:rPr lang="en-GB" dirty="0" smtClean="0"/>
              <a:t>Outsource their </a:t>
            </a:r>
            <a:r>
              <a:rPr lang="en-GB" dirty="0" smtClean="0"/>
              <a:t>manufacturing</a:t>
            </a:r>
          </a:p>
          <a:p>
            <a:r>
              <a:rPr lang="en-GB" dirty="0" smtClean="0"/>
              <a:t>Subcontracting</a:t>
            </a:r>
            <a:endParaRPr lang="en-GB" dirty="0" smtClean="0"/>
          </a:p>
          <a:p>
            <a:pPr marL="0" indent="0">
              <a:buNone/>
            </a:pPr>
            <a:endParaRPr lang="en-GB" dirty="0"/>
          </a:p>
          <a:p>
            <a:pPr marL="0" indent="0">
              <a:buNone/>
            </a:pPr>
            <a:r>
              <a:rPr lang="en-GB" dirty="0" smtClean="0"/>
              <a:t>Responsibility and duties may be reassigned to improve performance.</a:t>
            </a:r>
            <a:endParaRPr lang="en-GB" dirty="0"/>
          </a:p>
        </p:txBody>
      </p:sp>
    </p:spTree>
    <p:extLst>
      <p:ext uri="{BB962C8B-B14F-4D97-AF65-F5344CB8AC3E}">
        <p14:creationId xmlns="" xmlns:p14="http://schemas.microsoft.com/office/powerpoint/2010/main" val="1432713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1414"/>
            <a:ext cx="8208912" cy="969873"/>
          </a:xfrm>
        </p:spPr>
        <p:txBody>
          <a:bodyPr/>
          <a:lstStyle/>
          <a:p>
            <a:r>
              <a:rPr lang="en-GB" dirty="0" smtClean="0"/>
              <a:t>Restructuring</a:t>
            </a:r>
            <a:endParaRPr lang="en-GB" dirty="0"/>
          </a:p>
        </p:txBody>
      </p:sp>
      <p:sp>
        <p:nvSpPr>
          <p:cNvPr id="5" name="Text Placeholder 4"/>
          <p:cNvSpPr>
            <a:spLocks noGrp="1"/>
          </p:cNvSpPr>
          <p:nvPr>
            <p:ph type="body" idx="1"/>
          </p:nvPr>
        </p:nvSpPr>
        <p:spPr/>
        <p:txBody>
          <a:bodyPr/>
          <a:lstStyle/>
          <a:p>
            <a:r>
              <a:rPr lang="en-GB" dirty="0" smtClean="0"/>
              <a:t>Advantages</a:t>
            </a:r>
            <a:endParaRPr lang="en-GB" dirty="0"/>
          </a:p>
        </p:txBody>
      </p:sp>
      <p:sp>
        <p:nvSpPr>
          <p:cNvPr id="6" name="Content Placeholder 5"/>
          <p:cNvSpPr>
            <a:spLocks noGrp="1"/>
          </p:cNvSpPr>
          <p:nvPr>
            <p:ph sz="half" idx="2"/>
          </p:nvPr>
        </p:nvSpPr>
        <p:spPr/>
        <p:txBody>
          <a:bodyPr>
            <a:normAutofit lnSpcReduction="10000"/>
          </a:bodyPr>
          <a:lstStyle/>
          <a:p>
            <a:r>
              <a:rPr lang="en-GB" dirty="0" smtClean="0"/>
              <a:t>Operational costs can be reduced</a:t>
            </a:r>
          </a:p>
          <a:p>
            <a:r>
              <a:rPr lang="en-GB" dirty="0" smtClean="0"/>
              <a:t>Outsourcing can be less expensive</a:t>
            </a:r>
          </a:p>
          <a:p>
            <a:r>
              <a:rPr lang="en-GB" dirty="0" smtClean="0"/>
              <a:t>Layers of management can be removed; this can help communication and decision making</a:t>
            </a:r>
          </a:p>
          <a:p>
            <a:r>
              <a:rPr lang="en-GB" dirty="0" smtClean="0"/>
              <a:t>New technologies may enable competitive advantage.</a:t>
            </a:r>
            <a:endParaRPr lang="en-GB" dirty="0"/>
          </a:p>
        </p:txBody>
      </p:sp>
      <p:sp>
        <p:nvSpPr>
          <p:cNvPr id="7" name="Text Placeholder 6"/>
          <p:cNvSpPr>
            <a:spLocks noGrp="1"/>
          </p:cNvSpPr>
          <p:nvPr>
            <p:ph type="body" sz="quarter" idx="3"/>
          </p:nvPr>
        </p:nvSpPr>
        <p:spPr/>
        <p:txBody>
          <a:bodyPr/>
          <a:lstStyle/>
          <a:p>
            <a:r>
              <a:rPr lang="en-GB" dirty="0" smtClean="0"/>
              <a:t>Disadvantages</a:t>
            </a:r>
            <a:endParaRPr lang="en-GB" dirty="0"/>
          </a:p>
        </p:txBody>
      </p:sp>
      <p:sp>
        <p:nvSpPr>
          <p:cNvPr id="8" name="Content Placeholder 7"/>
          <p:cNvSpPr>
            <a:spLocks noGrp="1"/>
          </p:cNvSpPr>
          <p:nvPr>
            <p:ph sz="quarter" idx="4"/>
          </p:nvPr>
        </p:nvSpPr>
        <p:spPr/>
        <p:txBody>
          <a:bodyPr>
            <a:normAutofit fontScale="92500" lnSpcReduction="10000"/>
          </a:bodyPr>
          <a:lstStyle/>
          <a:p>
            <a:r>
              <a:rPr lang="en-GB" dirty="0" smtClean="0"/>
              <a:t>Can lose highly skilled workers</a:t>
            </a:r>
          </a:p>
          <a:p>
            <a:r>
              <a:rPr lang="en-GB" dirty="0" smtClean="0"/>
              <a:t>Remaining staff may have to be retrained which could add to costs</a:t>
            </a:r>
          </a:p>
          <a:p>
            <a:r>
              <a:rPr lang="en-GB" dirty="0" smtClean="0"/>
              <a:t>Insecurity and morale issues for remaining staff</a:t>
            </a:r>
          </a:p>
          <a:p>
            <a:r>
              <a:rPr lang="en-GB" dirty="0" smtClean="0"/>
              <a:t>Employee responsibilities may change – especially with new technology therefore more training and a temporary fall in production may occur.</a:t>
            </a:r>
            <a:endParaRPr lang="en-GB" dirty="0"/>
          </a:p>
        </p:txBody>
      </p:sp>
    </p:spTree>
    <p:extLst>
      <p:ext uri="{BB962C8B-B14F-4D97-AF65-F5344CB8AC3E}">
        <p14:creationId xmlns="" xmlns:p14="http://schemas.microsoft.com/office/powerpoint/2010/main" val="106139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Delayering</a:t>
            </a:r>
            <a:endParaRPr lang="en-GB" dirty="0"/>
          </a:p>
        </p:txBody>
      </p:sp>
      <p:sp>
        <p:nvSpPr>
          <p:cNvPr id="8" name="Content Placeholder 7"/>
          <p:cNvSpPr>
            <a:spLocks noGrp="1"/>
          </p:cNvSpPr>
          <p:nvPr>
            <p:ph idx="1"/>
          </p:nvPr>
        </p:nvSpPr>
        <p:spPr/>
        <p:txBody>
          <a:bodyPr>
            <a:normAutofit/>
          </a:bodyPr>
          <a:lstStyle/>
          <a:p>
            <a:pPr marL="0" indent="0">
              <a:buNone/>
            </a:pPr>
            <a:r>
              <a:rPr lang="en-GB" dirty="0" smtClean="0"/>
              <a:t>Definition:</a:t>
            </a:r>
          </a:p>
          <a:p>
            <a:r>
              <a:rPr lang="en-GB" dirty="0" smtClean="0"/>
              <a:t>The removal of one or more levels of hierarchy within an organisation.</a:t>
            </a:r>
          </a:p>
          <a:p>
            <a:pPr marL="0" indent="0">
              <a:buNone/>
            </a:pPr>
            <a:endParaRPr lang="en-GB" dirty="0"/>
          </a:p>
          <a:p>
            <a:r>
              <a:rPr lang="en-GB" dirty="0" smtClean="0"/>
              <a:t>This produces a flatter organisational structure with managers having a much wider span of control. It removes ‘middle managers’ and therefore should improve decision making.</a:t>
            </a:r>
            <a:endParaRPr lang="en-GB" dirty="0"/>
          </a:p>
        </p:txBody>
      </p:sp>
    </p:spTree>
    <p:extLst>
      <p:ext uri="{BB962C8B-B14F-4D97-AF65-F5344CB8AC3E}">
        <p14:creationId xmlns="" xmlns:p14="http://schemas.microsoft.com/office/powerpoint/2010/main" val="420470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36712"/>
            <a:ext cx="8208912" cy="969873"/>
          </a:xfrm>
        </p:spPr>
        <p:txBody>
          <a:bodyPr/>
          <a:lstStyle/>
          <a:p>
            <a:r>
              <a:rPr lang="en-GB" dirty="0" smtClean="0"/>
              <a:t>Delayering</a:t>
            </a:r>
            <a:endParaRPr lang="en-GB" dirty="0"/>
          </a:p>
        </p:txBody>
      </p:sp>
      <p:sp>
        <p:nvSpPr>
          <p:cNvPr id="5" name="Text Placeholder 4"/>
          <p:cNvSpPr>
            <a:spLocks noGrp="1"/>
          </p:cNvSpPr>
          <p:nvPr>
            <p:ph type="body" idx="1"/>
          </p:nvPr>
        </p:nvSpPr>
        <p:spPr/>
        <p:txBody>
          <a:bodyPr/>
          <a:lstStyle/>
          <a:p>
            <a:r>
              <a:rPr lang="en-GB" dirty="0" smtClean="0"/>
              <a:t>Advantages </a:t>
            </a:r>
            <a:endParaRPr lang="en-GB" dirty="0"/>
          </a:p>
        </p:txBody>
      </p:sp>
      <p:sp>
        <p:nvSpPr>
          <p:cNvPr id="6" name="Content Placeholder 5"/>
          <p:cNvSpPr>
            <a:spLocks noGrp="1"/>
          </p:cNvSpPr>
          <p:nvPr>
            <p:ph sz="half" idx="2"/>
          </p:nvPr>
        </p:nvSpPr>
        <p:spPr/>
        <p:txBody>
          <a:bodyPr>
            <a:normAutofit fontScale="92500" lnSpcReduction="20000"/>
          </a:bodyPr>
          <a:lstStyle/>
          <a:p>
            <a:r>
              <a:rPr lang="en-GB" dirty="0" smtClean="0"/>
              <a:t>Can re-design jobs so that there is greater delegation, empowerment and motivation</a:t>
            </a:r>
          </a:p>
          <a:p>
            <a:r>
              <a:rPr lang="en-GB" dirty="0" smtClean="0"/>
              <a:t>More authority is given lower down in the organisation</a:t>
            </a:r>
          </a:p>
          <a:p>
            <a:r>
              <a:rPr lang="en-GB" dirty="0" smtClean="0"/>
              <a:t>Improved communication as messages pass through fewer layers of hierarchy</a:t>
            </a:r>
          </a:p>
          <a:p>
            <a:r>
              <a:rPr lang="en-GB" dirty="0" smtClean="0"/>
              <a:t>Departmental rivalry is reduced</a:t>
            </a:r>
          </a:p>
          <a:p>
            <a:r>
              <a:rPr lang="en-GB" dirty="0" smtClean="0"/>
              <a:t>Reduced costs and fewer managers who tend to be on higher salaries.</a:t>
            </a:r>
            <a:endParaRPr lang="en-GB" dirty="0"/>
          </a:p>
        </p:txBody>
      </p:sp>
      <p:sp>
        <p:nvSpPr>
          <p:cNvPr id="7" name="Text Placeholder 6"/>
          <p:cNvSpPr>
            <a:spLocks noGrp="1"/>
          </p:cNvSpPr>
          <p:nvPr>
            <p:ph type="body" sz="quarter" idx="3"/>
          </p:nvPr>
        </p:nvSpPr>
        <p:spPr/>
        <p:txBody>
          <a:bodyPr/>
          <a:lstStyle/>
          <a:p>
            <a:r>
              <a:rPr lang="en-GB" dirty="0" smtClean="0"/>
              <a:t>Disadvantages </a:t>
            </a:r>
            <a:endParaRPr lang="en-GB" dirty="0"/>
          </a:p>
        </p:txBody>
      </p:sp>
      <p:sp>
        <p:nvSpPr>
          <p:cNvPr id="8" name="Content Placeholder 7"/>
          <p:cNvSpPr>
            <a:spLocks noGrp="1"/>
          </p:cNvSpPr>
          <p:nvPr>
            <p:ph sz="quarter" idx="4"/>
          </p:nvPr>
        </p:nvSpPr>
        <p:spPr/>
        <p:txBody>
          <a:bodyPr>
            <a:normAutofit fontScale="92500" lnSpcReduction="10000"/>
          </a:bodyPr>
          <a:lstStyle/>
          <a:p>
            <a:r>
              <a:rPr lang="en-GB" dirty="0" smtClean="0"/>
              <a:t>Not all organisations are suited to a flatter organisation. Workers on the factory floor may not want more authority</a:t>
            </a:r>
          </a:p>
          <a:p>
            <a:r>
              <a:rPr lang="en-GB" dirty="0" smtClean="0"/>
              <a:t>Motivation and security issues with remaining staff</a:t>
            </a:r>
          </a:p>
          <a:p>
            <a:r>
              <a:rPr lang="en-GB" dirty="0" smtClean="0"/>
              <a:t>There is a period of disruption as employees learn their new roles</a:t>
            </a:r>
          </a:p>
          <a:p>
            <a:r>
              <a:rPr lang="en-GB" dirty="0" smtClean="0"/>
              <a:t>Wider span of control can reduce communication within the business.</a:t>
            </a:r>
            <a:endParaRPr lang="en-GB" dirty="0"/>
          </a:p>
        </p:txBody>
      </p:sp>
    </p:spTree>
    <p:extLst>
      <p:ext uri="{BB962C8B-B14F-4D97-AF65-F5344CB8AC3E}">
        <p14:creationId xmlns="" xmlns:p14="http://schemas.microsoft.com/office/powerpoint/2010/main" val="64419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Flexible working contracts</a:t>
            </a:r>
            <a:endParaRPr lang="en-GB" dirty="0"/>
          </a:p>
        </p:txBody>
      </p:sp>
      <p:sp>
        <p:nvSpPr>
          <p:cNvPr id="8" name="Content Placeholder 7"/>
          <p:cNvSpPr>
            <a:spLocks noGrp="1"/>
          </p:cNvSpPr>
          <p:nvPr>
            <p:ph idx="1"/>
          </p:nvPr>
        </p:nvSpPr>
        <p:spPr/>
        <p:txBody>
          <a:bodyPr>
            <a:normAutofit fontScale="77500" lnSpcReduction="20000"/>
          </a:bodyPr>
          <a:lstStyle/>
          <a:p>
            <a:r>
              <a:rPr lang="en-GB" dirty="0" smtClean="0"/>
              <a:t>Flexible working contracts give employees a choice over the actual times they are contracted to be at work. This allows employees to fit work in with their child care arrangements.</a:t>
            </a:r>
            <a:endParaRPr lang="en-GB" dirty="0"/>
          </a:p>
          <a:p>
            <a:r>
              <a:rPr lang="en-GB" dirty="0" smtClean="0"/>
              <a:t>For example, a business would need its core times covered by all employees – possibly 10 a.m.–4 p.m. The remainder can be staffed by employees working flexibly.</a:t>
            </a:r>
            <a:endParaRPr lang="en-GB" dirty="0"/>
          </a:p>
          <a:p>
            <a:r>
              <a:rPr lang="en-GB" dirty="0" smtClean="0"/>
              <a:t>The nature of the business will determine the scope of the flexibility offered to employees.</a:t>
            </a:r>
            <a:endParaRPr lang="en-GB" dirty="0"/>
          </a:p>
          <a:p>
            <a:r>
              <a:rPr lang="en-GB" dirty="0" smtClean="0"/>
              <a:t>Many councils have introduced flexible working contracts and ‘hot </a:t>
            </a:r>
            <a:r>
              <a:rPr lang="en-GB" dirty="0" err="1" smtClean="0"/>
              <a:t>desking</a:t>
            </a:r>
            <a:r>
              <a:rPr lang="en-GB" dirty="0" smtClean="0"/>
              <a:t>’ so that there is complete flexibility for employees.</a:t>
            </a:r>
            <a:endParaRPr lang="en-GB" dirty="0"/>
          </a:p>
        </p:txBody>
      </p:sp>
    </p:spTree>
    <p:extLst>
      <p:ext uri="{BB962C8B-B14F-4D97-AF65-F5344CB8AC3E}">
        <p14:creationId xmlns="" xmlns:p14="http://schemas.microsoft.com/office/powerpoint/2010/main" val="575938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l="35714" t="26429" r="8482" b="18571"/>
          <a:stretch>
            <a:fillRect/>
          </a:stretch>
        </p:blipFill>
        <p:spPr bwMode="auto">
          <a:xfrm>
            <a:off x="142844" y="214290"/>
            <a:ext cx="6494364" cy="40005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l="4910" t="23571" r="39286" b="45000"/>
          <a:stretch>
            <a:fillRect/>
          </a:stretch>
        </p:blipFill>
        <p:spPr bwMode="auto">
          <a:xfrm>
            <a:off x="142844" y="4214818"/>
            <a:ext cx="6494362" cy="2286016"/>
          </a:xfrm>
          <a:prstGeom prst="rect">
            <a:avLst/>
          </a:prstGeom>
          <a:noFill/>
          <a:ln w="9525">
            <a:noFill/>
            <a:miter lim="800000"/>
            <a:headEnd/>
            <a:tailEnd/>
          </a:ln>
          <a:effectLst/>
        </p:spPr>
      </p:pic>
    </p:spTree>
    <p:extLst>
      <p:ext uri="{BB962C8B-B14F-4D97-AF65-F5344CB8AC3E}">
        <p14:creationId xmlns="" xmlns:p14="http://schemas.microsoft.com/office/powerpoint/2010/main" val="575938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08912" cy="969873"/>
          </a:xfrm>
        </p:spPr>
        <p:txBody>
          <a:bodyPr/>
          <a:lstStyle/>
          <a:p>
            <a:r>
              <a:rPr lang="en-GB" dirty="0" smtClean="0"/>
              <a:t>Flexible working contracts</a:t>
            </a:r>
            <a:endParaRPr lang="en-GB" dirty="0"/>
          </a:p>
        </p:txBody>
      </p:sp>
      <p:sp>
        <p:nvSpPr>
          <p:cNvPr id="3" name="Text Placeholder 2"/>
          <p:cNvSpPr>
            <a:spLocks noGrp="1"/>
          </p:cNvSpPr>
          <p:nvPr>
            <p:ph type="body" idx="1"/>
          </p:nvPr>
        </p:nvSpPr>
        <p:spPr/>
        <p:txBody>
          <a:bodyPr/>
          <a:lstStyle/>
          <a:p>
            <a:r>
              <a:rPr lang="en-GB" dirty="0" smtClean="0"/>
              <a:t>Advantages</a:t>
            </a:r>
            <a:endParaRPr lang="en-GB" dirty="0"/>
          </a:p>
        </p:txBody>
      </p:sp>
      <p:sp>
        <p:nvSpPr>
          <p:cNvPr id="4" name="Content Placeholder 3"/>
          <p:cNvSpPr>
            <a:spLocks noGrp="1"/>
          </p:cNvSpPr>
          <p:nvPr>
            <p:ph sz="half" idx="2"/>
          </p:nvPr>
        </p:nvSpPr>
        <p:spPr/>
        <p:txBody>
          <a:bodyPr>
            <a:normAutofit fontScale="92500"/>
          </a:bodyPr>
          <a:lstStyle/>
          <a:p>
            <a:r>
              <a:rPr lang="en-GB" dirty="0" smtClean="0"/>
              <a:t>Employees have greater freedom</a:t>
            </a:r>
          </a:p>
          <a:p>
            <a:r>
              <a:rPr lang="en-GB" dirty="0" smtClean="0"/>
              <a:t>Can reduce commuting time allowing for improved work</a:t>
            </a:r>
            <a:r>
              <a:rPr lang="en-GB" dirty="0" smtClean="0">
                <a:latin typeface="Arial"/>
                <a:cs typeface="Arial"/>
              </a:rPr>
              <a:t>–l</a:t>
            </a:r>
            <a:r>
              <a:rPr lang="en-GB" dirty="0" smtClean="0"/>
              <a:t>ife balance for employees</a:t>
            </a:r>
          </a:p>
          <a:p>
            <a:r>
              <a:rPr lang="en-GB" dirty="0" smtClean="0"/>
              <a:t>Can improve morale and reduce absence and lateness</a:t>
            </a:r>
          </a:p>
          <a:p>
            <a:r>
              <a:rPr lang="en-GB" dirty="0" smtClean="0"/>
              <a:t>Reduction in overtime costs, late arrivals and long breaks.</a:t>
            </a:r>
          </a:p>
          <a:p>
            <a:endParaRPr lang="en-GB" dirty="0"/>
          </a:p>
        </p:txBody>
      </p:sp>
      <p:sp>
        <p:nvSpPr>
          <p:cNvPr id="5" name="Text Placeholder 4"/>
          <p:cNvSpPr>
            <a:spLocks noGrp="1"/>
          </p:cNvSpPr>
          <p:nvPr>
            <p:ph type="body" sz="quarter" idx="3"/>
          </p:nvPr>
        </p:nvSpPr>
        <p:spPr/>
        <p:txBody>
          <a:bodyPr/>
          <a:lstStyle/>
          <a:p>
            <a:r>
              <a:rPr lang="en-GB" dirty="0" smtClean="0"/>
              <a:t>Disadvantages</a:t>
            </a:r>
            <a:endParaRPr lang="en-GB" dirty="0"/>
          </a:p>
        </p:txBody>
      </p:sp>
      <p:sp>
        <p:nvSpPr>
          <p:cNvPr id="6" name="Content Placeholder 5"/>
          <p:cNvSpPr>
            <a:spLocks noGrp="1"/>
          </p:cNvSpPr>
          <p:nvPr>
            <p:ph sz="quarter" idx="4"/>
          </p:nvPr>
        </p:nvSpPr>
        <p:spPr/>
        <p:txBody>
          <a:bodyPr>
            <a:normAutofit/>
          </a:bodyPr>
          <a:lstStyle/>
          <a:p>
            <a:r>
              <a:rPr lang="en-GB" dirty="0" smtClean="0"/>
              <a:t>The administration of the scheme has significant costs</a:t>
            </a:r>
          </a:p>
          <a:p>
            <a:r>
              <a:rPr lang="en-GB" dirty="0" smtClean="0"/>
              <a:t>When premises are open longer there may be increased overheads – lighting, heating, etc.</a:t>
            </a:r>
          </a:p>
          <a:p>
            <a:r>
              <a:rPr lang="en-GB" dirty="0" smtClean="0"/>
              <a:t>Employees may not work at certain times and this may not be suitable for the organisation.</a:t>
            </a:r>
            <a:endParaRPr lang="en-GB" dirty="0"/>
          </a:p>
        </p:txBody>
      </p:sp>
    </p:spTree>
    <p:extLst>
      <p:ext uri="{BB962C8B-B14F-4D97-AF65-F5344CB8AC3E}">
        <p14:creationId xmlns="" xmlns:p14="http://schemas.microsoft.com/office/powerpoint/2010/main" val="26597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Organic structures</a:t>
            </a:r>
            <a:endParaRPr lang="en-GB" dirty="0"/>
          </a:p>
        </p:txBody>
      </p:sp>
      <p:sp>
        <p:nvSpPr>
          <p:cNvPr id="8" name="Content Placeholder 7"/>
          <p:cNvSpPr>
            <a:spLocks noGrp="1"/>
          </p:cNvSpPr>
          <p:nvPr>
            <p:ph idx="1"/>
          </p:nvPr>
        </p:nvSpPr>
        <p:spPr/>
        <p:txBody>
          <a:bodyPr>
            <a:normAutofit fontScale="92500" lnSpcReduction="10000"/>
          </a:bodyPr>
          <a:lstStyle/>
          <a:p>
            <a:r>
              <a:rPr lang="en-GB" dirty="0" smtClean="0"/>
              <a:t>Organic structures are sometimes called open structures.</a:t>
            </a:r>
          </a:p>
          <a:p>
            <a:r>
              <a:rPr lang="en-GB" dirty="0" smtClean="0"/>
              <a:t>They are highly adaptable, flexible forms of organisation structure.</a:t>
            </a:r>
          </a:p>
          <a:p>
            <a:r>
              <a:rPr lang="en-GB" dirty="0" smtClean="0"/>
              <a:t>They are characterised by:</a:t>
            </a:r>
          </a:p>
          <a:p>
            <a:pPr lvl="1"/>
            <a:r>
              <a:rPr lang="en-GB" dirty="0" smtClean="0"/>
              <a:t>Flatness where communications are horizontal.</a:t>
            </a:r>
          </a:p>
          <a:p>
            <a:pPr lvl="1"/>
            <a:r>
              <a:rPr lang="en-GB" dirty="0" smtClean="0"/>
              <a:t>Low specialisation where knowledge is used wherever it is needed.</a:t>
            </a:r>
          </a:p>
          <a:p>
            <a:pPr lvl="1"/>
            <a:r>
              <a:rPr lang="en-GB" dirty="0" smtClean="0"/>
              <a:t>Decentralised because there is a high degree of formal and informal participation in decision making.</a:t>
            </a:r>
            <a:endParaRPr lang="en-GB" dirty="0"/>
          </a:p>
        </p:txBody>
      </p:sp>
    </p:spTree>
    <p:extLst>
      <p:ext uri="{BB962C8B-B14F-4D97-AF65-F5344CB8AC3E}">
        <p14:creationId xmlns="" xmlns:p14="http://schemas.microsoft.com/office/powerpoint/2010/main" val="275760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Mechanistic structures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Mechanistic structures are comparatively simpler to use and organise but can be hard to change rapidly. They are a more traditional form of structure but they can be highly inflexible.</a:t>
            </a:r>
          </a:p>
          <a:p>
            <a:pPr marL="0" indent="0">
              <a:buNone/>
            </a:pPr>
            <a:endParaRPr lang="en-GB" dirty="0" smtClean="0"/>
          </a:p>
          <a:p>
            <a:pPr marL="0" indent="0">
              <a:buNone/>
            </a:pPr>
            <a:r>
              <a:rPr lang="en-GB" dirty="0" smtClean="0"/>
              <a:t>They are characterised by:</a:t>
            </a:r>
          </a:p>
          <a:p>
            <a:r>
              <a:rPr lang="en-GB" dirty="0" smtClean="0"/>
              <a:t>Hierarchical and bureaucratic organisational structure.</a:t>
            </a:r>
          </a:p>
          <a:p>
            <a:r>
              <a:rPr lang="en-GB" dirty="0" smtClean="0"/>
              <a:t>Centralised authority with little participation in decision making for employees.</a:t>
            </a:r>
          </a:p>
          <a:p>
            <a:r>
              <a:rPr lang="en-GB" dirty="0" smtClean="0"/>
              <a:t>Procedures and practices are very important.</a:t>
            </a:r>
          </a:p>
          <a:p>
            <a:r>
              <a:rPr lang="en-GB" dirty="0" smtClean="0"/>
              <a:t>The structure relies on specialised functions.</a:t>
            </a:r>
            <a:endParaRPr lang="en-GB" dirty="0"/>
          </a:p>
        </p:txBody>
      </p:sp>
    </p:spTree>
    <p:extLst>
      <p:ext uri="{BB962C8B-B14F-4D97-AF65-F5344CB8AC3E}">
        <p14:creationId xmlns="" xmlns:p14="http://schemas.microsoft.com/office/powerpoint/2010/main" val="3795524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35268" t="12857" r="8928" b="12142"/>
          <a:stretch>
            <a:fillRect/>
          </a:stretch>
        </p:blipFill>
        <p:spPr bwMode="auto">
          <a:xfrm>
            <a:off x="214282" y="-1"/>
            <a:ext cx="8001056" cy="6720887"/>
          </a:xfrm>
          <a:prstGeom prst="rect">
            <a:avLst/>
          </a:prstGeom>
          <a:noFill/>
          <a:ln w="9525">
            <a:noFill/>
            <a:miter lim="800000"/>
            <a:headEnd/>
            <a:tailEnd/>
          </a:ln>
          <a:effectLst/>
        </p:spPr>
      </p:pic>
    </p:spTree>
    <p:extLst>
      <p:ext uri="{BB962C8B-B14F-4D97-AF65-F5344CB8AC3E}">
        <p14:creationId xmlns="" xmlns:p14="http://schemas.microsoft.com/office/powerpoint/2010/main" val="379552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Why businesses adopt a flexible organisational strategy.</a:t>
            </a:r>
          </a:p>
          <a:p>
            <a:r>
              <a:rPr lang="en-GB" dirty="0" smtClean="0"/>
              <a:t>Why businesses should manage information and knowledge.</a:t>
            </a: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is best?</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Which structure a business chooses will depend on the industry that they are in. </a:t>
            </a:r>
            <a:endParaRPr lang="en-GB" dirty="0"/>
          </a:p>
          <a:p>
            <a:r>
              <a:rPr lang="en-GB" dirty="0" smtClean="0"/>
              <a:t>Organic organisational structures work best in a fluid, unpredictable business climate, i.e. start-ups with an entrepreneurial style of management and open door policies.</a:t>
            </a:r>
            <a:endParaRPr lang="en-GB" dirty="0"/>
          </a:p>
          <a:p>
            <a:r>
              <a:rPr lang="en-GB" dirty="0" smtClean="0"/>
              <a:t>Mechanistic organisational structures work best when the business doesn’t need to adapt too frequently, i.e. traditional car manufacturing business with a bureaucratic style of management where communication is through line managers.</a:t>
            </a:r>
            <a:endParaRPr lang="en-GB" dirty="0"/>
          </a:p>
          <a:p>
            <a:r>
              <a:rPr lang="en-GB" dirty="0" smtClean="0"/>
              <a:t>Realistically many businesses will use a mixture of the two – being on a continuum between the ideal organic and the ideal mechanistic structure.</a:t>
            </a:r>
          </a:p>
          <a:p>
            <a:pPr marL="0" indent="0">
              <a:buNone/>
            </a:pPr>
            <a:endParaRPr lang="en-GB" dirty="0"/>
          </a:p>
        </p:txBody>
      </p:sp>
    </p:spTree>
    <p:extLst>
      <p:ext uri="{BB962C8B-B14F-4D97-AF65-F5344CB8AC3E}">
        <p14:creationId xmlns="" xmlns:p14="http://schemas.microsoft.com/office/powerpoint/2010/main" val="1076130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858312" cy="969873"/>
          </a:xfrm>
        </p:spPr>
        <p:txBody>
          <a:bodyPr>
            <a:normAutofit fontScale="90000"/>
          </a:bodyPr>
          <a:lstStyle/>
          <a:p>
            <a:r>
              <a:rPr lang="en-GB" dirty="0" smtClean="0"/>
              <a:t>Knowledge and information management</a:t>
            </a:r>
            <a:endParaRPr lang="en-GB" dirty="0"/>
          </a:p>
        </p:txBody>
      </p:sp>
      <p:sp>
        <p:nvSpPr>
          <p:cNvPr id="3" name="Content Placeholder 2"/>
          <p:cNvSpPr>
            <a:spLocks noGrp="1"/>
          </p:cNvSpPr>
          <p:nvPr>
            <p:ph idx="1"/>
          </p:nvPr>
        </p:nvSpPr>
        <p:spPr>
          <a:xfrm>
            <a:off x="457200" y="928670"/>
            <a:ext cx="8229600" cy="3849291"/>
          </a:xfrm>
        </p:spPr>
        <p:txBody>
          <a:bodyPr>
            <a:normAutofit fontScale="92500" lnSpcReduction="20000"/>
          </a:bodyPr>
          <a:lstStyle/>
          <a:p>
            <a:pPr marL="0" indent="0">
              <a:buNone/>
            </a:pPr>
            <a:r>
              <a:rPr lang="en-GB" dirty="0" smtClean="0"/>
              <a:t>You </a:t>
            </a:r>
            <a:r>
              <a:rPr lang="en-GB" dirty="0" smtClean="0"/>
              <a:t>can see that some businesses produce big data and this needs to be managed. Employees knowledge of that data is also a valuable asset which should be managed – especially if they leave the organisation.</a:t>
            </a:r>
          </a:p>
          <a:p>
            <a:pPr marL="0" indent="0">
              <a:buNone/>
            </a:pPr>
            <a:endParaRPr lang="en-GB" dirty="0"/>
          </a:p>
          <a:p>
            <a:pPr marL="0" indent="0">
              <a:buNone/>
            </a:pPr>
            <a:r>
              <a:rPr lang="en-GB" dirty="0" smtClean="0"/>
              <a:t>Knowledge management is defined as:</a:t>
            </a:r>
            <a:endParaRPr lang="en-GB" dirty="0"/>
          </a:p>
          <a:p>
            <a:r>
              <a:rPr lang="en-GB" dirty="0" smtClean="0"/>
              <a:t>The process of capturing, developing, sharing and effectively using organisational knowledge.</a:t>
            </a:r>
          </a:p>
          <a:p>
            <a:pPr marL="0" indent="0">
              <a:buNone/>
            </a:pPr>
            <a:endParaRPr lang="en-GB" dirty="0"/>
          </a:p>
          <a:p>
            <a:pPr marL="0" indent="0">
              <a:buNone/>
            </a:pPr>
            <a:endParaRPr lang="en-GB" dirty="0"/>
          </a:p>
        </p:txBody>
      </p:sp>
      <p:pic>
        <p:nvPicPr>
          <p:cNvPr id="7170" name="Picture 2"/>
          <p:cNvPicPr>
            <a:picLocks noChangeAspect="1" noChangeArrowheads="1"/>
          </p:cNvPicPr>
          <p:nvPr/>
        </p:nvPicPr>
        <p:blipFill>
          <a:blip r:embed="rId3"/>
          <a:srcRect l="8482" t="29286" r="66964" b="51428"/>
          <a:stretch>
            <a:fillRect/>
          </a:stretch>
        </p:blipFill>
        <p:spPr bwMode="auto">
          <a:xfrm>
            <a:off x="5000628" y="4643446"/>
            <a:ext cx="3929090" cy="1928826"/>
          </a:xfrm>
          <a:prstGeom prst="rect">
            <a:avLst/>
          </a:prstGeom>
          <a:noFill/>
          <a:ln w="9525">
            <a:noFill/>
            <a:miter lim="800000"/>
            <a:headEnd/>
            <a:tailEnd/>
          </a:ln>
          <a:effectLst/>
        </p:spPr>
      </p:pic>
    </p:spTree>
    <p:extLst>
      <p:ext uri="{BB962C8B-B14F-4D97-AF65-F5344CB8AC3E}">
        <p14:creationId xmlns="" xmlns:p14="http://schemas.microsoft.com/office/powerpoint/2010/main" val="2707986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management</a:t>
            </a:r>
            <a:endParaRPr lang="en-GB" dirty="0"/>
          </a:p>
        </p:txBody>
      </p:sp>
      <p:sp>
        <p:nvSpPr>
          <p:cNvPr id="3" name="Content Placeholder 2"/>
          <p:cNvSpPr>
            <a:spLocks noGrp="1"/>
          </p:cNvSpPr>
          <p:nvPr>
            <p:ph idx="1"/>
          </p:nvPr>
        </p:nvSpPr>
        <p:spPr>
          <a:xfrm>
            <a:off x="457200" y="2060848"/>
            <a:ext cx="8229600" cy="4176464"/>
          </a:xfrm>
        </p:spPr>
        <p:txBody>
          <a:bodyPr>
            <a:normAutofit fontScale="77500" lnSpcReduction="20000"/>
          </a:bodyPr>
          <a:lstStyle/>
          <a:p>
            <a:r>
              <a:rPr lang="en-GB" dirty="0" smtClean="0"/>
              <a:t>Knowledge management ensures that organisational knowledge is readily available for the right people at the right time. The knowledge should be able to be assessed continuously and refined to ensure that it matches the organisational objectives.</a:t>
            </a:r>
            <a:endParaRPr lang="en-GB" dirty="0"/>
          </a:p>
          <a:p>
            <a:r>
              <a:rPr lang="en-GB" dirty="0" smtClean="0"/>
              <a:t>Knowledge management is related to the organisational culture, structure and how the business shares its knowledge of processes, procedures and key data.</a:t>
            </a:r>
            <a:endParaRPr lang="en-GB" dirty="0"/>
          </a:p>
          <a:p>
            <a:r>
              <a:rPr lang="en-GB" dirty="0" smtClean="0"/>
              <a:t>If key personnel leave, the organisation should still be able to function effectively because their shared knowledge of the organisation would be left behind.</a:t>
            </a:r>
            <a:endParaRPr lang="en-GB" dirty="0"/>
          </a:p>
        </p:txBody>
      </p:sp>
    </p:spTree>
    <p:extLst>
      <p:ext uri="{BB962C8B-B14F-4D97-AF65-F5344CB8AC3E}">
        <p14:creationId xmlns="" xmlns:p14="http://schemas.microsoft.com/office/powerpoint/2010/main" val="563017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management</a:t>
            </a:r>
            <a:endParaRPr lang="en-GB" dirty="0"/>
          </a:p>
        </p:txBody>
      </p:sp>
      <p:sp>
        <p:nvSpPr>
          <p:cNvPr id="3" name="Content Placeholder 2"/>
          <p:cNvSpPr>
            <a:spLocks noGrp="1"/>
          </p:cNvSpPr>
          <p:nvPr>
            <p:ph idx="1"/>
          </p:nvPr>
        </p:nvSpPr>
        <p:spPr>
          <a:xfrm>
            <a:off x="457200" y="2060848"/>
            <a:ext cx="8229600" cy="4295502"/>
          </a:xfrm>
        </p:spPr>
        <p:txBody>
          <a:bodyPr>
            <a:normAutofit fontScale="85000" lnSpcReduction="20000"/>
          </a:bodyPr>
          <a:lstStyle/>
          <a:p>
            <a:r>
              <a:rPr lang="en-GB" dirty="0" smtClean="0"/>
              <a:t>Information management is how businesses manage the information which is created by themselves. </a:t>
            </a:r>
            <a:endParaRPr lang="en-GB" dirty="0"/>
          </a:p>
          <a:p>
            <a:r>
              <a:rPr lang="en-GB" dirty="0" smtClean="0"/>
              <a:t>It is part of the big data and enterprise resource </a:t>
            </a:r>
            <a:r>
              <a:rPr lang="en-GB" dirty="0" smtClean="0"/>
              <a:t>planning</a:t>
            </a:r>
            <a:endParaRPr lang="en-GB" dirty="0" smtClean="0"/>
          </a:p>
          <a:p>
            <a:r>
              <a:rPr lang="en-GB" dirty="0" smtClean="0"/>
              <a:t>The use of digital technologies has greatly improved information management in most businesses – even a small business can manage its data as a simple spreadsheet.</a:t>
            </a:r>
            <a:endParaRPr lang="en-GB" dirty="0"/>
          </a:p>
          <a:p>
            <a:r>
              <a:rPr lang="en-GB" dirty="0" smtClean="0"/>
              <a:t>Managers should use information to aid their decision making so having accurate information is key to organisational success.</a:t>
            </a:r>
            <a:endParaRPr lang="en-GB" dirty="0"/>
          </a:p>
        </p:txBody>
      </p:sp>
    </p:spTree>
    <p:extLst>
      <p:ext uri="{BB962C8B-B14F-4D97-AF65-F5344CB8AC3E}">
        <p14:creationId xmlns="" xmlns:p14="http://schemas.microsoft.com/office/powerpoint/2010/main" val="88379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l="19196" t="12857" r="25446" b="31429"/>
          <a:stretch>
            <a:fillRect/>
          </a:stretch>
        </p:blipFill>
        <p:spPr bwMode="auto">
          <a:xfrm>
            <a:off x="71406" y="285752"/>
            <a:ext cx="8858312" cy="5572140"/>
          </a:xfrm>
          <a:prstGeom prst="rect">
            <a:avLst/>
          </a:prstGeom>
          <a:noFill/>
          <a:ln w="9525">
            <a:noFill/>
            <a:miter lim="800000"/>
            <a:headEnd/>
            <a:tailEnd/>
          </a:ln>
          <a:effectLst/>
        </p:spPr>
      </p:pic>
    </p:spTree>
    <p:extLst>
      <p:ext uri="{BB962C8B-B14F-4D97-AF65-F5344CB8AC3E}">
        <p14:creationId xmlns="" xmlns:p14="http://schemas.microsoft.com/office/powerpoint/2010/main" val="883795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l="16071" t="26429" r="38839" b="13571"/>
          <a:stretch>
            <a:fillRect/>
          </a:stretch>
        </p:blipFill>
        <p:spPr bwMode="auto">
          <a:xfrm>
            <a:off x="285720" y="120218"/>
            <a:ext cx="7929618" cy="6594930"/>
          </a:xfrm>
          <a:prstGeom prst="rect">
            <a:avLst/>
          </a:prstGeom>
          <a:noFill/>
          <a:ln w="9525">
            <a:noFill/>
            <a:miter lim="800000"/>
            <a:headEnd/>
            <a:tailEnd/>
          </a:ln>
          <a:effectLst/>
        </p:spPr>
      </p:pic>
    </p:spTree>
    <p:extLst>
      <p:ext uri="{BB962C8B-B14F-4D97-AF65-F5344CB8AC3E}">
        <p14:creationId xmlns="" xmlns:p14="http://schemas.microsoft.com/office/powerpoint/2010/main" val="883795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a:xfrm>
            <a:off x="467544" y="2022608"/>
            <a:ext cx="8229600" cy="4574743"/>
          </a:xfrm>
        </p:spPr>
        <p:txBody>
          <a:bodyPr>
            <a:normAutofit fontScale="85000" lnSpcReduction="20000"/>
          </a:bodyPr>
          <a:lstStyle/>
          <a:p>
            <a:pPr marL="0" indent="0">
              <a:buNone/>
            </a:pPr>
            <a:r>
              <a:rPr lang="en-GB" dirty="0" smtClean="0"/>
              <a:t>As a business grows, its organisational structure would change with it.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Discuss how the growth would affect:</a:t>
            </a:r>
          </a:p>
          <a:p>
            <a:r>
              <a:rPr lang="en-GB" dirty="0" smtClean="0"/>
              <a:t>How knowledge and information is shared</a:t>
            </a:r>
          </a:p>
          <a:p>
            <a:r>
              <a:rPr lang="en-GB" dirty="0" smtClean="0"/>
              <a:t>The organisational structure</a:t>
            </a:r>
          </a:p>
          <a:p>
            <a:r>
              <a:rPr lang="en-GB" dirty="0" smtClean="0"/>
              <a:t>The types of change the business might face</a:t>
            </a:r>
          </a:p>
          <a:p>
            <a:r>
              <a:rPr lang="en-GB" dirty="0" smtClean="0"/>
              <a:t>The resistance to change that might occur. </a:t>
            </a:r>
            <a:endParaRPr lang="en-GB" dirty="0"/>
          </a:p>
        </p:txBody>
      </p:sp>
      <p:graphicFrame>
        <p:nvGraphicFramePr>
          <p:cNvPr id="4" name="Diagram 3"/>
          <p:cNvGraphicFramePr/>
          <p:nvPr>
            <p:extLst>
              <p:ext uri="{D42A27DB-BD31-4B8C-83A1-F6EECF244321}">
                <p14:modId xmlns="" xmlns:p14="http://schemas.microsoft.com/office/powerpoint/2010/main" val="3131762862"/>
              </p:ext>
            </p:extLst>
          </p:nvPr>
        </p:nvGraphicFramePr>
        <p:xfrm>
          <a:off x="1915344" y="2708920"/>
          <a:ext cx="5904656" cy="186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5819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a:bodyPr>
          <a:lstStyle/>
          <a:p>
            <a:r>
              <a:rPr lang="en-GB" dirty="0" smtClean="0"/>
              <a:t>The organisation’s structure and flexibility can affect how change is managed.</a:t>
            </a:r>
          </a:p>
          <a:p>
            <a:r>
              <a:rPr lang="en-GB" dirty="0" smtClean="0"/>
              <a:t>Information and knowledge generated within the business needs to be managed so that it is available to everybody who needs it.</a:t>
            </a:r>
            <a:endParaRPr lang="en-GB" dirty="0"/>
          </a:p>
        </p:txBody>
      </p:sp>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33929" t="14286" r="9821" b="48571"/>
          <a:stretch>
            <a:fillRect/>
          </a:stretch>
        </p:blipFill>
        <p:spPr bwMode="auto">
          <a:xfrm>
            <a:off x="142844" y="142852"/>
            <a:ext cx="8358246" cy="34494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5803" t="52857" r="66964" b="9285"/>
          <a:stretch>
            <a:fillRect/>
          </a:stretch>
        </p:blipFill>
        <p:spPr bwMode="auto">
          <a:xfrm>
            <a:off x="5429256" y="3708896"/>
            <a:ext cx="3624440" cy="3149104"/>
          </a:xfrm>
          <a:prstGeom prst="rect">
            <a:avLst/>
          </a:prstGeom>
          <a:noFill/>
          <a:ln w="9525">
            <a:noFill/>
            <a:miter lim="800000"/>
            <a:headEnd/>
            <a:tailEnd/>
          </a:ln>
          <a:effectLst/>
        </p:spPr>
      </p:pic>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20982" t="31429" r="45536" b="12142"/>
          <a:stretch>
            <a:fillRect/>
          </a:stretch>
        </p:blipFill>
        <p:spPr bwMode="auto">
          <a:xfrm>
            <a:off x="1142976" y="18074"/>
            <a:ext cx="6357982" cy="6697074"/>
          </a:xfrm>
          <a:prstGeom prst="rect">
            <a:avLst/>
          </a:prstGeom>
          <a:noFill/>
          <a:ln w="9525">
            <a:noFill/>
            <a:miter lim="800000"/>
            <a:headEnd/>
            <a:tailEnd/>
          </a:ln>
          <a:effectLst/>
        </p:spPr>
      </p:pic>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34821" t="15714" r="8035" b="40000"/>
          <a:stretch>
            <a:fillRect/>
          </a:stretch>
        </p:blipFill>
        <p:spPr bwMode="auto">
          <a:xfrm>
            <a:off x="0" y="428604"/>
            <a:ext cx="9144064" cy="4429156"/>
          </a:xfrm>
          <a:prstGeom prst="rect">
            <a:avLst/>
          </a:prstGeom>
          <a:noFill/>
          <a:ln w="9525">
            <a:noFill/>
            <a:miter lim="800000"/>
            <a:headEnd/>
            <a:tailEnd/>
          </a:ln>
          <a:effectLst/>
        </p:spPr>
      </p:pic>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l="48214" t="10714" r="6696" b="20000"/>
          <a:stretch>
            <a:fillRect/>
          </a:stretch>
        </p:blipFill>
        <p:spPr bwMode="auto">
          <a:xfrm>
            <a:off x="928662" y="214290"/>
            <a:ext cx="6694551" cy="6429420"/>
          </a:xfrm>
          <a:prstGeom prst="rect">
            <a:avLst/>
          </a:prstGeom>
          <a:noFill/>
          <a:ln w="9525">
            <a:noFill/>
            <a:miter lim="800000"/>
            <a:headEnd/>
            <a:tailEnd/>
          </a:ln>
          <a:effectLst/>
        </p:spPr>
      </p:pic>
    </p:spTree>
    <p:extLst>
      <p:ext uri="{BB962C8B-B14F-4D97-AF65-F5344CB8AC3E}">
        <p14:creationId xmlns="" xmlns:p14="http://schemas.microsoft.com/office/powerpoint/2010/main" val="147691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Flexible organisations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To respond to change businesses need to have a more flexible approach to their organisations. This includes:</a:t>
            </a:r>
            <a:endParaRPr lang="en-GB" dirty="0"/>
          </a:p>
          <a:p>
            <a:r>
              <a:rPr lang="en-GB" dirty="0" smtClean="0"/>
              <a:t>Restructuring</a:t>
            </a:r>
          </a:p>
          <a:p>
            <a:r>
              <a:rPr lang="en-GB" dirty="0" smtClean="0"/>
              <a:t>Delayering</a:t>
            </a:r>
          </a:p>
          <a:p>
            <a:r>
              <a:rPr lang="en-GB" dirty="0" smtClean="0"/>
              <a:t>Flexible employment contracts</a:t>
            </a:r>
          </a:p>
          <a:p>
            <a:r>
              <a:rPr lang="en-GB" dirty="0" smtClean="0"/>
              <a:t>Organic structures vs. mechanistic</a:t>
            </a:r>
          </a:p>
          <a:p>
            <a:r>
              <a:rPr lang="en-GB" dirty="0" smtClean="0"/>
              <a:t>Knowledge and information management.</a:t>
            </a:r>
            <a:endParaRPr lang="en-GB" dirty="0"/>
          </a:p>
        </p:txBody>
      </p:sp>
    </p:spTree>
    <p:extLst>
      <p:ext uri="{BB962C8B-B14F-4D97-AF65-F5344CB8AC3E}">
        <p14:creationId xmlns="" xmlns:p14="http://schemas.microsoft.com/office/powerpoint/2010/main" val="334269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Restructuring</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Definition:</a:t>
            </a:r>
            <a:endParaRPr lang="en-GB" dirty="0"/>
          </a:p>
          <a:p>
            <a:r>
              <a:rPr lang="en-GB" dirty="0" smtClean="0"/>
              <a:t>Fundamental internal change to the organisational structure or systems of a business.</a:t>
            </a:r>
          </a:p>
          <a:p>
            <a:pPr marL="0" indent="0">
              <a:buNone/>
            </a:pPr>
            <a:endParaRPr lang="en-GB" dirty="0" smtClean="0"/>
          </a:p>
          <a:p>
            <a:r>
              <a:rPr lang="en-GB" dirty="0" smtClean="0"/>
              <a:t>May also be as a result of improved efficiency, mergers, takeovers, buyout or a change in direction for the organisation. Anywhere where the structure of the organisation would change.</a:t>
            </a:r>
            <a:endParaRPr lang="en-GB" dirty="0"/>
          </a:p>
        </p:txBody>
      </p:sp>
    </p:spTree>
    <p:extLst>
      <p:ext uri="{BB962C8B-B14F-4D97-AF65-F5344CB8AC3E}">
        <p14:creationId xmlns="" xmlns:p14="http://schemas.microsoft.com/office/powerpoint/2010/main" val="268468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1154</Words>
  <Application>Microsoft Office PowerPoint</Application>
  <PresentationFormat>On-screen Show (4:3)</PresentationFormat>
  <Paragraphs>146</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10.1 Managing change</vt:lpstr>
      <vt:lpstr>Learning outcomes</vt:lpstr>
      <vt:lpstr>Overview of key concepts</vt:lpstr>
      <vt:lpstr>Slide 4</vt:lpstr>
      <vt:lpstr>Slide 5</vt:lpstr>
      <vt:lpstr>Slide 6</vt:lpstr>
      <vt:lpstr>Slide 7</vt:lpstr>
      <vt:lpstr>Flexible organisations</vt:lpstr>
      <vt:lpstr>Restructuring</vt:lpstr>
      <vt:lpstr>Restructuring</vt:lpstr>
      <vt:lpstr>Restructuring</vt:lpstr>
      <vt:lpstr>Delayering</vt:lpstr>
      <vt:lpstr>Delayering</vt:lpstr>
      <vt:lpstr>Flexible working contracts</vt:lpstr>
      <vt:lpstr>Slide 15</vt:lpstr>
      <vt:lpstr>Flexible working contracts</vt:lpstr>
      <vt:lpstr>Organic structures</vt:lpstr>
      <vt:lpstr>Mechanistic structures</vt:lpstr>
      <vt:lpstr>Slide 19</vt:lpstr>
      <vt:lpstr>Which is best?</vt:lpstr>
      <vt:lpstr>Knowledge and information management</vt:lpstr>
      <vt:lpstr>Knowledge management</vt:lpstr>
      <vt:lpstr>Information management</vt:lpstr>
      <vt:lpstr>Slide 24</vt:lpstr>
      <vt:lpstr>Slide 25</vt:lpstr>
      <vt:lpst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 Managing change</dc:title>
  <dc:creator>user</dc:creator>
  <cp:lastModifiedBy>user</cp:lastModifiedBy>
  <cp:revision>12</cp:revision>
  <dcterms:created xsi:type="dcterms:W3CDTF">2017-01-13T19:18:52Z</dcterms:created>
  <dcterms:modified xsi:type="dcterms:W3CDTF">2017-01-18T22:56:49Z</dcterms:modified>
</cp:coreProperties>
</file>