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63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B42E4B-469A-423D-938C-80FCDDE1D026}" type="datetimeFigureOut">
              <a:rPr lang="en-US" smtClean="0"/>
              <a:pPr/>
              <a:t>10/11/2015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482640-A079-473C-A34B-E380630E043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B42E4B-469A-423D-938C-80FCDDE1D026}" type="datetimeFigureOut">
              <a:rPr lang="en-US" smtClean="0"/>
              <a:pPr/>
              <a:t>10/11/2015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82640-A079-473C-A34B-E380630E043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images.clipartpanda.com/daisy-flower-clip-art-4Tb4Ay8Tg.png"/>
          <p:cNvPicPr>
            <a:picLocks noChangeAspect="1" noChangeArrowheads="1"/>
          </p:cNvPicPr>
          <p:nvPr/>
        </p:nvPicPr>
        <p:blipFill>
          <a:blip r:embed="rId2" cstate="print"/>
          <a:srcRect l="33775" r="31484"/>
          <a:stretch>
            <a:fillRect/>
          </a:stretch>
        </p:blipFill>
        <p:spPr bwMode="auto">
          <a:xfrm>
            <a:off x="3571868" y="1643050"/>
            <a:ext cx="1937232" cy="3271490"/>
          </a:xfrm>
          <a:prstGeom prst="rect">
            <a:avLst/>
          </a:prstGeom>
          <a:noFill/>
        </p:spPr>
      </p:pic>
      <p:sp>
        <p:nvSpPr>
          <p:cNvPr id="5" name="TextBox 4"/>
          <p:cNvSpPr txBox="1"/>
          <p:nvPr/>
        </p:nvSpPr>
        <p:spPr>
          <a:xfrm>
            <a:off x="2643174" y="285728"/>
            <a:ext cx="3786214" cy="276999"/>
          </a:xfrm>
          <a:prstGeom prst="rect">
            <a:avLst/>
          </a:prstGeom>
          <a:noFill/>
        </p:spPr>
        <p:txBody>
          <a:bodyPr wrap="square" rtlCol="0">
            <a:spAutoFit/>
          </a:bodyPr>
          <a:lstStyle/>
          <a:p>
            <a:pPr algn="ctr"/>
            <a:r>
              <a:rPr lang="en-GB" sz="1200" dirty="0" smtClean="0"/>
              <a:t>What can impact the growth of this flower?</a:t>
            </a:r>
            <a:endParaRPr lang="en-GB"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ocus-on-training.co.uk/media/uploads/pestle.png"/>
          <p:cNvPicPr>
            <a:picLocks noChangeAspect="1" noChangeArrowheads="1"/>
          </p:cNvPicPr>
          <p:nvPr/>
        </p:nvPicPr>
        <p:blipFill>
          <a:blip r:embed="rId2"/>
          <a:srcRect/>
          <a:stretch>
            <a:fillRect/>
          </a:stretch>
        </p:blipFill>
        <p:spPr bwMode="auto">
          <a:xfrm>
            <a:off x="2285984" y="1714488"/>
            <a:ext cx="4381364" cy="336232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642918"/>
            <a:ext cx="8715436" cy="5478423"/>
          </a:xfrm>
          <a:prstGeom prst="rect">
            <a:avLst/>
          </a:prstGeom>
        </p:spPr>
        <p:txBody>
          <a:bodyPr wrap="square">
            <a:spAutoFit/>
          </a:bodyPr>
          <a:lstStyle/>
          <a:p>
            <a:pPr algn="ctr"/>
            <a:r>
              <a:rPr lang="en-GB" sz="1400" dirty="0" smtClean="0"/>
              <a:t>Competition</a:t>
            </a:r>
          </a:p>
          <a:p>
            <a:endParaRPr lang="en-GB" sz="1400" dirty="0" smtClean="0"/>
          </a:p>
          <a:p>
            <a:r>
              <a:rPr lang="en-GB" sz="1400" dirty="0" smtClean="0"/>
              <a:t>Competition </a:t>
            </a:r>
            <a:r>
              <a:rPr lang="en-GB" sz="1400" dirty="0" smtClean="0"/>
              <a:t>between businesses can occur at national and international level (Apple and Samsung), local and national level (Sainsbury's and </a:t>
            </a:r>
            <a:r>
              <a:rPr lang="en-GB" sz="1400" dirty="0" err="1" smtClean="0"/>
              <a:t>Asda</a:t>
            </a:r>
            <a:r>
              <a:rPr lang="en-GB" sz="1400" dirty="0" smtClean="0"/>
              <a:t>) or in a single town (two local independent hairdressers).</a:t>
            </a:r>
            <a:br>
              <a:rPr lang="en-GB" sz="1400" dirty="0" smtClean="0"/>
            </a:br>
            <a:r>
              <a:rPr lang="en-GB" sz="1400" dirty="0" smtClean="0"/>
              <a:t/>
            </a:r>
            <a:br>
              <a:rPr lang="en-GB" sz="1400" dirty="0" smtClean="0"/>
            </a:br>
            <a:r>
              <a:rPr lang="en-GB" sz="1400" dirty="0" smtClean="0"/>
              <a:t>It usually occurs between businesses offering the same product, but it can be broader. For example British Gas compete with companies offering other types of fuel or another example is The Guardian newspaper which will compete with other newspapers but also with other news sources such as the internet, television and radio.</a:t>
            </a:r>
            <a:br>
              <a:rPr lang="en-GB" sz="1400" dirty="0" smtClean="0"/>
            </a:br>
            <a:r>
              <a:rPr lang="en-GB" sz="1400" dirty="0" smtClean="0"/>
              <a:t/>
            </a:r>
            <a:br>
              <a:rPr lang="en-GB" sz="1400" dirty="0" smtClean="0"/>
            </a:br>
            <a:r>
              <a:rPr lang="en-GB" sz="1400" dirty="0" smtClean="0"/>
              <a:t>The demand for a firm's goods and services will be influenced by the strategies of its competitors. If a competitor reduces their prices, introduces new products or runs a successful marketing campaign, then this will lead to a fall in demand for your products or services. The reverse will also apply if your competitors remain inactive.</a:t>
            </a:r>
            <a:br>
              <a:rPr lang="en-GB" sz="1400" dirty="0" smtClean="0"/>
            </a:br>
            <a:r>
              <a:rPr lang="en-GB" sz="1400" dirty="0" smtClean="0"/>
              <a:t/>
            </a:r>
            <a:br>
              <a:rPr lang="en-GB" sz="1400" dirty="0" smtClean="0"/>
            </a:br>
            <a:r>
              <a:rPr lang="en-GB" sz="1400" dirty="0" smtClean="0"/>
              <a:t>Competition is generally good for the consumer as it leads to cheaper prices or improved quality as firms look to compete. This usually means firms will try to improve the</a:t>
            </a:r>
            <a:r>
              <a:rPr lang="en-GB" sz="1400" dirty="0" smtClean="0"/>
              <a:t>:</a:t>
            </a:r>
          </a:p>
          <a:p>
            <a:pPr>
              <a:buFont typeface="Arial" pitchFamily="34" charset="0"/>
              <a:buChar char="•"/>
            </a:pPr>
            <a:r>
              <a:rPr lang="en-GB" sz="1400" dirty="0" smtClean="0"/>
              <a:t>efficiency </a:t>
            </a:r>
            <a:r>
              <a:rPr lang="en-GB" sz="1400" dirty="0" smtClean="0"/>
              <a:t>of their operations</a:t>
            </a:r>
          </a:p>
          <a:p>
            <a:pPr>
              <a:buFont typeface="Arial" pitchFamily="34" charset="0"/>
              <a:buChar char="•"/>
            </a:pPr>
            <a:r>
              <a:rPr lang="en-GB" sz="1400" dirty="0" smtClean="0"/>
              <a:t>cost-effectiveness of their operations</a:t>
            </a:r>
          </a:p>
          <a:p>
            <a:pPr>
              <a:buFont typeface="Arial" pitchFamily="34" charset="0"/>
              <a:buChar char="•"/>
            </a:pPr>
            <a:r>
              <a:rPr lang="en-GB" sz="1400" dirty="0" smtClean="0"/>
              <a:t>quality of goods or services they provide </a:t>
            </a:r>
          </a:p>
          <a:p>
            <a:r>
              <a:rPr lang="en-GB" sz="1400" dirty="0" smtClean="0"/>
              <a:t/>
            </a:r>
            <a:br>
              <a:rPr lang="en-GB" sz="1400" dirty="0" smtClean="0"/>
            </a:br>
            <a:r>
              <a:rPr lang="en-GB" sz="1400" dirty="0" smtClean="0"/>
              <a:t>​There can be disadvantages of competition though</a:t>
            </a:r>
            <a:r>
              <a:rPr lang="en-GB" sz="1400" dirty="0" smtClean="0"/>
              <a:t>:</a:t>
            </a:r>
            <a:endParaRPr lang="en-GB" sz="1400" dirty="0" smtClean="0"/>
          </a:p>
          <a:p>
            <a:pPr>
              <a:buFont typeface="Arial" pitchFamily="34" charset="0"/>
              <a:buChar char="•"/>
            </a:pPr>
            <a:r>
              <a:rPr lang="en-GB" sz="1400" dirty="0" smtClean="0"/>
              <a:t>quality </a:t>
            </a:r>
            <a:r>
              <a:rPr lang="en-GB" sz="1400" dirty="0" smtClean="0"/>
              <a:t>can be sacrificed in order to compete</a:t>
            </a:r>
          </a:p>
          <a:p>
            <a:pPr>
              <a:buFont typeface="Arial" pitchFamily="34" charset="0"/>
              <a:buChar char="•"/>
            </a:pPr>
            <a:r>
              <a:rPr lang="en-GB" sz="1400" dirty="0" smtClean="0"/>
              <a:t>businesses may use unethical practices in order to keep costs down (e.g. Nike)</a:t>
            </a:r>
          </a:p>
          <a:p>
            <a:pPr>
              <a:buFont typeface="Arial" pitchFamily="34" charset="0"/>
              <a:buChar char="•"/>
            </a:pPr>
            <a:r>
              <a:rPr lang="en-GB" sz="1400" dirty="0" smtClean="0"/>
              <a:t>the resources used to promote the business could be better spent on product development</a:t>
            </a:r>
          </a:p>
          <a:p>
            <a:pPr>
              <a:buFont typeface="Arial" pitchFamily="34" charset="0"/>
              <a:buChar char="•"/>
            </a:pPr>
            <a:r>
              <a:rPr lang="en-GB" sz="1400" dirty="0" smtClean="0"/>
              <a:t>can force other competitors out of the market leading to redundancies and unemployment</a:t>
            </a:r>
          </a:p>
          <a:p>
            <a:pPr>
              <a:buFont typeface="Arial" pitchFamily="34" charset="0"/>
              <a:buChar char="•"/>
            </a:pPr>
            <a:r>
              <a:rPr lang="en-GB" sz="1400" dirty="0" smtClean="0"/>
              <a:t>larger businesses can merge or takeover smaller ones leading to less choice or rising prices</a:t>
            </a:r>
            <a:endParaRPr lang="en-GB"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5" y="214288"/>
          <a:ext cx="8858310" cy="6429423"/>
        </p:xfrm>
        <a:graphic>
          <a:graphicData uri="http://schemas.openxmlformats.org/drawingml/2006/table">
            <a:tbl>
              <a:tblPr firstRow="1" bandRow="1">
                <a:tableStyleId>{5C22544A-7EE6-4342-B048-85BDC9FD1C3A}</a:tableStyleId>
              </a:tblPr>
              <a:tblGrid>
                <a:gridCol w="857255"/>
                <a:gridCol w="2000264"/>
                <a:gridCol w="2000264"/>
                <a:gridCol w="2000264"/>
                <a:gridCol w="2000263"/>
              </a:tblGrid>
              <a:tr h="909145">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Investment in new equipment and technology</a:t>
                      </a:r>
                    </a:p>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Improvements to operational procedures</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Effectiveness of the marketing mix</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Innovation through investment in research and development</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3063">
                <a:tc>
                  <a:txBody>
                    <a:bodyPr/>
                    <a:lstStyle/>
                    <a:p>
                      <a:r>
                        <a:rPr lang="en-GB" sz="1100" dirty="0" smtClean="0"/>
                        <a:t>What does this mean?</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3646">
                <a:tc>
                  <a:txBody>
                    <a:bodyPr/>
                    <a:lstStyle/>
                    <a:p>
                      <a:r>
                        <a:rPr lang="en-GB" sz="1100" dirty="0" smtClean="0"/>
                        <a:t>What</a:t>
                      </a:r>
                      <a:r>
                        <a:rPr lang="en-GB" sz="1100" baseline="0" dirty="0" smtClean="0"/>
                        <a:t> impact will this have on costs?</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90506">
                <a:tc>
                  <a:txBody>
                    <a:bodyPr/>
                    <a:lstStyle/>
                    <a:p>
                      <a:r>
                        <a:rPr lang="en-GB" sz="1100" dirty="0" smtClean="0"/>
                        <a:t>What impact will this have on demand?</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3063">
                <a:tc>
                  <a:txBody>
                    <a:bodyPr/>
                    <a:lstStyle/>
                    <a:p>
                      <a:r>
                        <a:rPr lang="en-GB" sz="1100" dirty="0" smtClean="0"/>
                        <a:t>Business example</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42844" y="214288"/>
          <a:ext cx="8786874" cy="6429423"/>
        </p:xfrm>
        <a:graphic>
          <a:graphicData uri="http://schemas.openxmlformats.org/drawingml/2006/table">
            <a:tbl>
              <a:tblPr firstRow="1" bandRow="1">
                <a:tableStyleId>{5C22544A-7EE6-4342-B048-85BDC9FD1C3A}</a:tableStyleId>
              </a:tblPr>
              <a:tblGrid>
                <a:gridCol w="792261"/>
                <a:gridCol w="1584518"/>
                <a:gridCol w="1728565"/>
                <a:gridCol w="1584518"/>
                <a:gridCol w="1632533"/>
                <a:gridCol w="1464479"/>
              </a:tblGrid>
              <a:tr h="909145">
                <a:tc>
                  <a:txBody>
                    <a:bodyPr/>
                    <a:lstStyle/>
                    <a:p>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Financial planning and control</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Incentive schemes for staff</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Quality procedures</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Staff skills, education</a:t>
                      </a:r>
                      <a:r>
                        <a:rPr lang="en-GB" sz="1100" baseline="0" dirty="0" smtClean="0"/>
                        <a:t> and training</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100" dirty="0" smtClean="0"/>
                        <a:t>Enterprise</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3063">
                <a:tc>
                  <a:txBody>
                    <a:bodyPr/>
                    <a:lstStyle/>
                    <a:p>
                      <a:r>
                        <a:rPr lang="en-GB" sz="1100" dirty="0" smtClean="0"/>
                        <a:t>What does this mean?</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63646">
                <a:tc>
                  <a:txBody>
                    <a:bodyPr/>
                    <a:lstStyle/>
                    <a:p>
                      <a:r>
                        <a:rPr lang="en-GB" sz="1100" dirty="0" smtClean="0"/>
                        <a:t>What</a:t>
                      </a:r>
                      <a:r>
                        <a:rPr lang="en-GB" sz="1100" baseline="0" dirty="0" smtClean="0"/>
                        <a:t> impact will this have on costs?</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90506">
                <a:tc>
                  <a:txBody>
                    <a:bodyPr/>
                    <a:lstStyle/>
                    <a:p>
                      <a:r>
                        <a:rPr lang="en-GB" sz="1100" dirty="0" smtClean="0"/>
                        <a:t>What impact will this have on demand?</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3063">
                <a:tc>
                  <a:txBody>
                    <a:bodyPr/>
                    <a:lstStyle/>
                    <a:p>
                      <a:r>
                        <a:rPr lang="en-GB" sz="1100" dirty="0" smtClean="0"/>
                        <a:t>Business example</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130</Words>
  <Application>Microsoft Office PowerPoint</Application>
  <PresentationFormat>On-screen Show (4:3)</PresentationFormat>
  <Paragraphs>30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8</cp:revision>
  <dcterms:created xsi:type="dcterms:W3CDTF">2015-10-11T16:16:33Z</dcterms:created>
  <dcterms:modified xsi:type="dcterms:W3CDTF">2015-10-11T19:40:17Z</dcterms:modified>
</cp:coreProperties>
</file>