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349" r:id="rId2"/>
    <p:sldId id="414" r:id="rId3"/>
    <p:sldId id="329" r:id="rId4"/>
    <p:sldId id="351" r:id="rId5"/>
    <p:sldId id="411" r:id="rId6"/>
    <p:sldId id="375" r:id="rId7"/>
    <p:sldId id="413" r:id="rId8"/>
    <p:sldId id="327" r:id="rId9"/>
  </p:sldIdLst>
  <p:sldSz cx="9144000" cy="6858000" type="screen4x3"/>
  <p:notesSz cx="6797675" cy="9928225"/>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Clark" initials="CSC" lastIdx="15" clrIdx="0"/>
  <p:cmAuthor id="1" name="Elina.Helenius" initials="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C050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6207" autoAdjust="0"/>
  </p:normalViewPr>
  <p:slideViewPr>
    <p:cSldViewPr snapToGrid="0" snapToObjects="1">
      <p:cViewPr varScale="1">
        <p:scale>
          <a:sx n="108" d="100"/>
          <a:sy n="108" d="100"/>
        </p:scale>
        <p:origin x="-1068" y="-8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78" d="100"/>
          <a:sy n="78" d="100"/>
        </p:scale>
        <p:origin x="397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01C9C46-485F-48D4-884A-6935935B50DF}" type="datetimeFigureOut">
              <a:rPr lang="en-GB" smtClean="0"/>
              <a:pPr/>
              <a:t>19/02/2019</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051DB65-C790-47C5-A04B-8FE3FF093ACE}" type="slidenum">
              <a:rPr lang="en-GB" smtClean="0"/>
              <a:pPr/>
              <a:t>‹#›</a:t>
            </a:fld>
            <a:endParaRPr lang="en-GB"/>
          </a:p>
        </p:txBody>
      </p:sp>
    </p:spTree>
    <p:extLst>
      <p:ext uri="{BB962C8B-B14F-4D97-AF65-F5344CB8AC3E}">
        <p14:creationId xmlns:p14="http://schemas.microsoft.com/office/powerpoint/2010/main" xmlns="" val="417874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584BEF9-010B-4CF3-9EDE-DFD4CEB0BC04}" type="datetimeFigureOut">
              <a:rPr lang="en-GB" smtClean="0"/>
              <a:pPr/>
              <a:t>19/02/2019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5495942-4EED-43F3-BE5D-D2DBA6DECCC1}" type="slidenum">
              <a:rPr lang="en-GB" smtClean="0"/>
              <a:pPr/>
              <a:t>‹#›</a:t>
            </a:fld>
            <a:endParaRPr lang="en-GB"/>
          </a:p>
        </p:txBody>
      </p:sp>
    </p:spTree>
    <p:extLst>
      <p:ext uri="{BB962C8B-B14F-4D97-AF65-F5344CB8AC3E}">
        <p14:creationId xmlns:p14="http://schemas.microsoft.com/office/powerpoint/2010/main" xmlns="" val="252072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1</a:t>
            </a:fld>
            <a:endParaRPr lang="en-GB"/>
          </a:p>
        </p:txBody>
      </p:sp>
    </p:spTree>
    <p:extLst>
      <p:ext uri="{BB962C8B-B14F-4D97-AF65-F5344CB8AC3E}">
        <p14:creationId xmlns:p14="http://schemas.microsoft.com/office/powerpoint/2010/main" xmlns="" val="1915602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2</a:t>
            </a:fld>
            <a:endParaRPr lang="en-GB"/>
          </a:p>
        </p:txBody>
      </p:sp>
    </p:spTree>
    <p:extLst>
      <p:ext uri="{BB962C8B-B14F-4D97-AF65-F5344CB8AC3E}">
        <p14:creationId xmlns:p14="http://schemas.microsoft.com/office/powerpoint/2010/main" xmlns="" val="1915602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3</a:t>
            </a:fld>
            <a:endParaRPr lang="en-GB"/>
          </a:p>
        </p:txBody>
      </p:sp>
    </p:spTree>
    <p:extLst>
      <p:ext uri="{BB962C8B-B14F-4D97-AF65-F5344CB8AC3E}">
        <p14:creationId xmlns:p14="http://schemas.microsoft.com/office/powerpoint/2010/main" xmlns="" val="335044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4</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5</a:t>
            </a:fld>
            <a:endParaRPr lang="en-GB"/>
          </a:p>
        </p:txBody>
      </p:sp>
    </p:spTree>
    <p:extLst>
      <p:ext uri="{BB962C8B-B14F-4D97-AF65-F5344CB8AC3E}">
        <p14:creationId xmlns:p14="http://schemas.microsoft.com/office/powerpoint/2010/main" xmlns="" val="368851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6</a:t>
            </a:fld>
            <a:endParaRPr lang="en-GB"/>
          </a:p>
        </p:txBody>
      </p:sp>
    </p:spTree>
    <p:extLst>
      <p:ext uri="{BB962C8B-B14F-4D97-AF65-F5344CB8AC3E}">
        <p14:creationId xmlns:p14="http://schemas.microsoft.com/office/powerpoint/2010/main" xmlns="" val="2741732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7</a:t>
            </a:fld>
            <a:endParaRPr lang="en-GB"/>
          </a:p>
        </p:txBody>
      </p:sp>
    </p:spTree>
    <p:extLst>
      <p:ext uri="{BB962C8B-B14F-4D97-AF65-F5344CB8AC3E}">
        <p14:creationId xmlns:p14="http://schemas.microsoft.com/office/powerpoint/2010/main" xmlns="" val="1639292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8</a:t>
            </a:fld>
            <a:endParaRPr lang="en-GB"/>
          </a:p>
        </p:txBody>
      </p:sp>
    </p:spTree>
    <p:extLst>
      <p:ext uri="{BB962C8B-B14F-4D97-AF65-F5344CB8AC3E}">
        <p14:creationId xmlns:p14="http://schemas.microsoft.com/office/powerpoint/2010/main" xmlns="" val="4134495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5825" y="1043797"/>
            <a:ext cx="8195095" cy="2556654"/>
          </a:xfrm>
        </p:spPr>
        <p:txBody>
          <a:bodyPr anchor="b"/>
          <a:lstStyle>
            <a:lvl1pPr algn="ctr">
              <a:defRPr sz="6000"/>
            </a:lvl1pPr>
          </a:lstStyle>
          <a:p>
            <a:r>
              <a:rPr lang="en-GB" dirty="0"/>
              <a:t>Click to edit Master title style</a:t>
            </a:r>
            <a:endParaRPr lang="en-US" dirty="0"/>
          </a:p>
        </p:txBody>
      </p:sp>
      <p:sp>
        <p:nvSpPr>
          <p:cNvPr id="3" name="Subtitle 2"/>
          <p:cNvSpPr>
            <a:spLocks noGrp="1"/>
          </p:cNvSpPr>
          <p:nvPr>
            <p:ph type="subTitle" idx="1"/>
          </p:nvPr>
        </p:nvSpPr>
        <p:spPr>
          <a:xfrm>
            <a:off x="465825" y="3886200"/>
            <a:ext cx="8195095" cy="1752600"/>
          </a:xfrm>
        </p:spPr>
        <p:txBody>
          <a:bodyPr>
            <a:normAutofit/>
          </a:bodyPr>
          <a:lstStyle>
            <a:lvl1pPr marL="0" indent="0" algn="ctr">
              <a:buNone/>
              <a:defRPr sz="4000" b="0">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55275" y="1423359"/>
            <a:ext cx="4340525"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199" y="1423359"/>
            <a:ext cx="4272861"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hasCustomPrompt="1"/>
          </p:nvPr>
        </p:nvSpPr>
        <p:spPr>
          <a:xfrm>
            <a:off x="155275" y="1442072"/>
            <a:ext cx="4342113"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55275" y="2028230"/>
            <a:ext cx="4342113"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hasCustomPrompt="1"/>
          </p:nvPr>
        </p:nvSpPr>
        <p:spPr>
          <a:xfrm>
            <a:off x="4645025" y="1442072"/>
            <a:ext cx="4276036"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2028230"/>
            <a:ext cx="4276036"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6126163"/>
            <a:ext cx="8258141" cy="731837"/>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Footer Placeholder 4"/>
          <p:cNvSpPr txBox="1">
            <a:spLocks/>
          </p:cNvSpPr>
          <p:nvPr userDrawn="1"/>
        </p:nvSpPr>
        <p:spPr>
          <a:xfrm>
            <a:off x="172167" y="6440068"/>
            <a:ext cx="3617502" cy="358950"/>
          </a:xfrm>
          <a:prstGeom prst="rect">
            <a:avLst/>
          </a:prstGeom>
        </p:spPr>
        <p:txBody>
          <a:bodyPr anchor="b"/>
          <a:lstStyle>
            <a:defPPr>
              <a:defRPr lang="en-US"/>
            </a:defPPr>
            <a:lvl1pPr marL="0" algn="l" defTabSz="457200" rtl="0" eaLnBrk="1" latinLnBrk="0" hangingPunct="1">
              <a:defRPr sz="900" kern="1200">
                <a:solidFill>
                  <a:schemeClr val="tx1"/>
                </a:solidFill>
                <a:latin typeface="+mj-lt"/>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900" kern="1200" dirty="0">
                <a:solidFill>
                  <a:schemeClr val="tx1"/>
                </a:solidFill>
                <a:effectLst/>
                <a:latin typeface="+mj-lt"/>
                <a:ea typeface="+mn-ea"/>
                <a:cs typeface="Arial"/>
              </a:rPr>
              <a:t>Edexcel GCSE (9-1) Business</a:t>
            </a:r>
            <a:br>
              <a:rPr lang="en-GB" sz="900" kern="1200" dirty="0">
                <a:solidFill>
                  <a:schemeClr val="tx1"/>
                </a:solidFill>
                <a:effectLst/>
                <a:latin typeface="+mj-lt"/>
                <a:ea typeface="+mn-ea"/>
                <a:cs typeface="Arial"/>
              </a:rPr>
            </a:br>
            <a:r>
              <a:rPr lang="en-US" dirty="0"/>
              <a:t>Dynamic Learning © Hodder &amp; Stoughton </a:t>
            </a:r>
          </a:p>
        </p:txBody>
      </p:sp>
      <p:sp>
        <p:nvSpPr>
          <p:cNvPr id="11" name="Rectangle 10"/>
          <p:cNvSpPr/>
          <p:nvPr userDrawn="1"/>
        </p:nvSpPr>
        <p:spPr>
          <a:xfrm>
            <a:off x="0" y="0"/>
            <a:ext cx="9144000" cy="731837"/>
          </a:xfrm>
          <a:prstGeom prst="rect">
            <a:avLst/>
          </a:prstGeom>
          <a:solidFill>
            <a:schemeClr val="accent2"/>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5275" y="738665"/>
            <a:ext cx="8765786" cy="684694"/>
          </a:xfrm>
          <a:prstGeom prst="rect">
            <a:avLst/>
          </a:prstGeom>
        </p:spPr>
        <p:txBody>
          <a:bodyPr vert="horz" lIns="91440" tIns="45720" rIns="91440" bIns="45720" rtlCol="0" anchor="t">
            <a:noAutofit/>
          </a:bodyPr>
          <a:lstStyle/>
          <a:p>
            <a:r>
              <a:rPr lang="en-GB" dirty="0"/>
              <a:t>Click to edit Master title style</a:t>
            </a:r>
            <a:endParaRPr lang="en-US" dirty="0"/>
          </a:p>
        </p:txBody>
      </p:sp>
      <p:sp>
        <p:nvSpPr>
          <p:cNvPr id="3" name="Text Placeholder 2"/>
          <p:cNvSpPr>
            <a:spLocks noGrp="1"/>
          </p:cNvSpPr>
          <p:nvPr>
            <p:ph type="body" idx="1"/>
          </p:nvPr>
        </p:nvSpPr>
        <p:spPr>
          <a:xfrm>
            <a:off x="155275" y="1430187"/>
            <a:ext cx="8765785" cy="469597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extBox 6"/>
          <p:cNvSpPr txBox="1"/>
          <p:nvPr userDrawn="1"/>
        </p:nvSpPr>
        <p:spPr>
          <a:xfrm>
            <a:off x="155275" y="29393"/>
            <a:ext cx="7068981" cy="677108"/>
          </a:xfrm>
          <a:prstGeom prst="rect">
            <a:avLst/>
          </a:prstGeom>
          <a:noFill/>
        </p:spPr>
        <p:txBody>
          <a:bodyPr wrap="square" rtlCol="0">
            <a:spAutoFit/>
          </a:bodyPr>
          <a:lstStyle/>
          <a:p>
            <a:pPr marL="0" algn="l" defTabSz="457200" rtl="0" eaLnBrk="1" latinLnBrk="0" hangingPunct="1"/>
            <a:r>
              <a:rPr lang="en-GB" sz="2000" b="1" kern="1200" dirty="0">
                <a:solidFill>
                  <a:schemeClr val="bg1"/>
                </a:solidFill>
                <a:latin typeface="Calibri" panose="020F0502020204030204" pitchFamily="34" charset="0"/>
                <a:ea typeface="+mn-ea"/>
                <a:cs typeface="Arial"/>
              </a:rPr>
              <a:t>Topic 1.4 Making the business effective</a:t>
            </a:r>
          </a:p>
          <a:p>
            <a:pPr marL="0" algn="l" defTabSz="457200" rtl="0" eaLnBrk="1" latinLnBrk="0" hangingPunct="1"/>
            <a:r>
              <a:rPr lang="en-GB" sz="1800" b="0" kern="1200" dirty="0">
                <a:solidFill>
                  <a:schemeClr val="bg1"/>
                </a:solidFill>
                <a:latin typeface="Calibri" panose="020F0502020204030204" pitchFamily="34" charset="0"/>
                <a:ea typeface="+mn-ea"/>
                <a:cs typeface="Arial"/>
              </a:rPr>
              <a:t>1.4.1 The options for start-up and small businesses</a:t>
            </a:r>
          </a:p>
        </p:txBody>
      </p:sp>
      <p:pic>
        <p:nvPicPr>
          <p:cNvPr id="4" name="Picture 3" descr="EDU_RGB_Land.jpg"/>
          <p:cNvPicPr>
            <a:picLocks noChangeAspect="1"/>
          </p:cNvPicPr>
          <p:nvPr userDrawn="1"/>
        </p:nvPicPr>
        <p:blipFill>
          <a:blip r:embed="rId8" cstate="screen">
            <a:extLst>
              <a:ext uri="{28A0092B-C50C-407E-A947-70E740481C1C}">
                <a14:useLocalDpi xmlns:a14="http://schemas.microsoft.com/office/drawing/2010/main" xmlns=""/>
              </a:ext>
            </a:extLst>
          </a:blip>
          <a:stretch>
            <a:fillRect/>
          </a:stretch>
        </p:blipFill>
        <p:spPr>
          <a:xfrm>
            <a:off x="7879107" y="6267545"/>
            <a:ext cx="1041953" cy="449071"/>
          </a:xfrm>
          <a:prstGeom prst="rect">
            <a:avLst/>
          </a:prstGeom>
        </p:spPr>
      </p:pic>
      <p:pic>
        <p:nvPicPr>
          <p:cNvPr id="9" name="Picture 8" descr="Dynamic_Learning_v2.jpg"/>
          <p:cNvPicPr>
            <a:picLocks noChangeAspect="1"/>
          </p:cNvPicPr>
          <p:nvPr userDrawn="1"/>
        </p:nvPicPr>
        <p:blipFill>
          <a:blip r:embed="rId9" cstate="screen">
            <a:extLst>
              <a:ext uri="{28A0092B-C50C-407E-A947-70E740481C1C}">
                <a14:useLocalDpi xmlns:a14="http://schemas.microsoft.com/office/drawing/2010/main" xmlns=""/>
              </a:ext>
            </a:extLst>
          </a:blip>
          <a:stretch>
            <a:fillRect/>
          </a:stretch>
        </p:blipFill>
        <p:spPr>
          <a:xfrm>
            <a:off x="6715700" y="6481251"/>
            <a:ext cx="1000975" cy="244094"/>
          </a:xfrm>
          <a:prstGeom prst="rect">
            <a:avLst/>
          </a:prstGeom>
        </p:spPr>
      </p:pic>
      <p:sp>
        <p:nvSpPr>
          <p:cNvPr id="16" name="Rounded Rectangle 15"/>
          <p:cNvSpPr/>
          <p:nvPr userDrawn="1"/>
        </p:nvSpPr>
        <p:spPr>
          <a:xfrm>
            <a:off x="6966209" y="145510"/>
            <a:ext cx="1954851" cy="460500"/>
          </a:xfrm>
          <a:prstGeom prst="roundRect">
            <a:avLst>
              <a:gd name="adj" fmla="val 28648"/>
            </a:avLst>
          </a:prstGeom>
          <a:noFill/>
          <a:ln w="2222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mj-lt"/>
                <a:cs typeface="Helvetica"/>
              </a:rPr>
              <a:t>PRESENTATION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457200" rtl="0" eaLnBrk="1" latinLnBrk="0" hangingPunct="1">
        <a:spcBef>
          <a:spcPct val="0"/>
        </a:spcBef>
        <a:buNone/>
        <a:defRPr sz="4000" b="1" kern="1200">
          <a:solidFill>
            <a:schemeClr val="accent2"/>
          </a:solidFill>
          <a:latin typeface="+mj-lt"/>
          <a:ea typeface="+mj-ea"/>
          <a:cs typeface="+mj-cs"/>
        </a:defRPr>
      </a:lvl1pPr>
    </p:titleStyle>
    <p:bodyStyle>
      <a:lvl1pPr marL="361950" indent="-361950" algn="l" defTabSz="457200" rtl="0" eaLnBrk="1" latinLnBrk="0" hangingPunct="1">
        <a:spcBef>
          <a:spcPct val="20000"/>
        </a:spcBef>
        <a:buFont typeface="Arial"/>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Font typeface="Arial" panose="020B0604020202020204" pitchFamily="34" charset="0"/>
        <a:buChar char="•"/>
        <a:tabLst/>
        <a:defRPr lang="en-US" sz="2800" kern="1200" dirty="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elegraph.co.uk/finance/newsbysector/retailandconsumer/11993677/Who-wants-to-be-a-McMillionaire-Meet-Britains-hidden-army-of-successful-fast-food-owner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standard.co.uk/news/uk/who-wants-to-be-a-mcmillionaire-franchise-bosses-clearing-profits-of-200000-a-year-8834600.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morebusiness.com/franchise-risk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US" dirty="0"/>
              <a:t>Franchising</a:t>
            </a:r>
            <a:endParaRPr lang="en-GB" dirty="0"/>
          </a:p>
        </p:txBody>
      </p:sp>
    </p:spTree>
    <p:extLst>
      <p:ext uri="{BB962C8B-B14F-4D97-AF65-F5344CB8AC3E}">
        <p14:creationId xmlns:p14="http://schemas.microsoft.com/office/powerpoint/2010/main" xmlns="" val="964043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US" dirty="0"/>
              <a:t>Franchising</a:t>
            </a:r>
            <a:endParaRPr lang="en-GB" dirty="0"/>
          </a:p>
        </p:txBody>
      </p:sp>
      <p:sp>
        <p:nvSpPr>
          <p:cNvPr id="5" name="Content Placeholder 4"/>
          <p:cNvSpPr>
            <a:spLocks noGrp="1"/>
          </p:cNvSpPr>
          <p:nvPr>
            <p:ph idx="1"/>
          </p:nvPr>
        </p:nvSpPr>
        <p:spPr>
          <a:xfrm>
            <a:off x="155275" y="1430187"/>
            <a:ext cx="8765785" cy="4695976"/>
          </a:xfrm>
        </p:spPr>
        <p:txBody>
          <a:bodyPr>
            <a:noAutofit/>
          </a:bodyPr>
          <a:lstStyle/>
          <a:p>
            <a:pPr marL="0" lvl="0" indent="0">
              <a:buNone/>
            </a:pPr>
            <a:r>
              <a:rPr lang="en-GB" dirty="0"/>
              <a:t>This section covers the following: </a:t>
            </a:r>
          </a:p>
          <a:p>
            <a:pPr lvl="0"/>
            <a:r>
              <a:rPr lang="en-GB" dirty="0"/>
              <a:t>Why entrepreneurs franchise</a:t>
            </a:r>
          </a:p>
          <a:p>
            <a:pPr lvl="0"/>
            <a:r>
              <a:rPr lang="en-GB" dirty="0"/>
              <a:t>Starting a franchise</a:t>
            </a:r>
          </a:p>
          <a:p>
            <a:pPr lvl="0"/>
            <a:r>
              <a:rPr lang="en-GB" dirty="0"/>
              <a:t>Benefits of a franchise</a:t>
            </a:r>
          </a:p>
          <a:p>
            <a:r>
              <a:rPr lang="en-GB" dirty="0"/>
              <a:t>Drawbacks of a franchise</a:t>
            </a:r>
          </a:p>
        </p:txBody>
      </p:sp>
    </p:spTree>
    <p:extLst>
      <p:ext uri="{BB962C8B-B14F-4D97-AF65-F5344CB8AC3E}">
        <p14:creationId xmlns:p14="http://schemas.microsoft.com/office/powerpoint/2010/main" xmlns="" val="96404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1" end="1"/>
                                            </p:txEl>
                                          </p:spTgt>
                                        </p:tgtEl>
                                        <p:attrNameLst>
                                          <p:attrName>style.opacity</p:attrName>
                                        </p:attrNameLst>
                                      </p:cBhvr>
                                      <p:to>
                                        <p:strVal val="0.25"/>
                                      </p:to>
                                    </p:set>
                                    <p:animEffect filter="image" prLst="opacity: 0.25">
                                      <p:cBhvr rctx="IE">
                                        <p:cTn id="12" dur="indefinite"/>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2" end="2"/>
                                            </p:txEl>
                                          </p:spTgt>
                                        </p:tgtEl>
                                        <p:attrNameLst>
                                          <p:attrName>style.opacity</p:attrName>
                                        </p:attrNameLst>
                                      </p:cBhvr>
                                      <p:to>
                                        <p:strVal val="0.25"/>
                                      </p:to>
                                    </p:set>
                                    <p:animEffect filter="image" prLst="opacity: 0.25">
                                      <p:cBhvr rctx="IE">
                                        <p:cTn id="20" dur="indefinite"/>
                                        <p:tgtEl>
                                          <p:spTgt spid="5">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0" nodeType="clickEffect">
                                  <p:stCondLst>
                                    <p:cond delay="0"/>
                                  </p:stCondLst>
                                  <p:childTnLst>
                                    <p:set>
                                      <p:cBhvr>
                                        <p:cTn id="27" dur="indefinite"/>
                                        <p:tgtEl>
                                          <p:spTgt spid="5">
                                            <p:txEl>
                                              <p:pRg st="3" end="3"/>
                                            </p:txEl>
                                          </p:spTgt>
                                        </p:tgtEl>
                                        <p:attrNameLst>
                                          <p:attrName>style.opacity</p:attrName>
                                        </p:attrNameLst>
                                      </p:cBhvr>
                                      <p:to>
                                        <p:strVal val="0.25"/>
                                      </p:to>
                                    </p:set>
                                    <p:animEffect filter="image" prLst="opacity: 0.25">
                                      <p:cBhvr rctx="IE">
                                        <p:cTn id="28" dur="indefinite"/>
                                        <p:tgtEl>
                                          <p:spTgt spid="5">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a:t>
            </a:r>
          </a:p>
        </p:txBody>
      </p:sp>
      <p:sp>
        <p:nvSpPr>
          <p:cNvPr id="5" name="Content Placeholder 4"/>
          <p:cNvSpPr>
            <a:spLocks noGrp="1"/>
          </p:cNvSpPr>
          <p:nvPr>
            <p:ph idx="1"/>
          </p:nvPr>
        </p:nvSpPr>
        <p:spPr/>
        <p:txBody>
          <a:bodyPr>
            <a:noAutofit/>
          </a:bodyPr>
          <a:lstStyle/>
          <a:p>
            <a:pPr marL="0" lvl="0" indent="0">
              <a:buNone/>
            </a:pPr>
            <a:r>
              <a:rPr lang="en-GB" b="1" dirty="0">
                <a:solidFill>
                  <a:srgbClr val="C0504D"/>
                </a:solidFill>
              </a:rPr>
              <a:t>Franchising</a:t>
            </a:r>
          </a:p>
          <a:p>
            <a:pPr lvl="0"/>
            <a:r>
              <a:rPr lang="en-GB" dirty="0"/>
              <a:t>Paying a franchise owner for the right to use an established business name, branding and business methods.</a:t>
            </a:r>
          </a:p>
          <a:p>
            <a:pPr marL="0" indent="0">
              <a:buNone/>
            </a:pPr>
            <a:r>
              <a:rPr lang="en-GB" b="1" dirty="0">
                <a:solidFill>
                  <a:srgbClr val="C0504D"/>
                </a:solidFill>
              </a:rPr>
              <a:t>Royalties</a:t>
            </a:r>
          </a:p>
          <a:p>
            <a:r>
              <a:rPr lang="en-GB" dirty="0"/>
              <a:t>Percentage of the sales revenue to be paid to the overall franchise owner.</a:t>
            </a:r>
          </a:p>
          <a:p>
            <a:pPr marL="0" indent="0">
              <a:buNone/>
            </a:pPr>
            <a:r>
              <a:rPr lang="en-GB" b="1" dirty="0">
                <a:solidFill>
                  <a:srgbClr val="C0504D"/>
                </a:solidFill>
              </a:rPr>
              <a:t>Entrepreneur</a:t>
            </a:r>
          </a:p>
          <a:p>
            <a:r>
              <a:rPr lang="en-GB" dirty="0"/>
              <a:t>A person who sets up a business and takes on financial risks in the hope of profit.</a:t>
            </a:r>
          </a:p>
        </p:txBody>
      </p:sp>
    </p:spTree>
    <p:extLst>
      <p:ext uri="{BB962C8B-B14F-4D97-AF65-F5344CB8AC3E}">
        <p14:creationId xmlns:p14="http://schemas.microsoft.com/office/powerpoint/2010/main" xmlns="" val="85721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p:cTn id="16" dur="indefinite"/>
                                        <p:tgtEl>
                                          <p:spTgt spid="5">
                                            <p:txEl>
                                              <p:pRg st="0" end="0"/>
                                            </p:txEl>
                                          </p:spTgt>
                                        </p:tgtEl>
                                        <p:attrNameLst>
                                          <p:attrName>style.opacity</p:attrName>
                                        </p:attrNameLst>
                                      </p:cBhvr>
                                      <p:to>
                                        <p:strVal val="0.25"/>
                                      </p:to>
                                    </p:set>
                                    <p:animEffect filter="image" prLst="opacity: 0.25">
                                      <p:cBhvr rctx="IE">
                                        <p:cTn id="17" dur="indefinite"/>
                                        <p:tgtEl>
                                          <p:spTgt spid="5">
                                            <p:txEl>
                                              <p:pRg st="0" end="0"/>
                                            </p:txEl>
                                          </p:spTgt>
                                        </p:tgtEl>
                                      </p:cBhvr>
                                    </p:animEffect>
                                  </p:childTnLst>
                                </p:cTn>
                              </p:par>
                              <p:par>
                                <p:cTn id="18" presetID="9" presetClass="emph" presetSubtype="0" grpId="0" nodeType="with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5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mph" presetSubtype="0" grpId="0" nodeType="clickEffect">
                                  <p:stCondLst>
                                    <p:cond delay="0"/>
                                  </p:stCondLst>
                                  <p:childTnLst>
                                    <p:set>
                                      <p:cBhvr>
                                        <p:cTn id="32" dur="indefinite"/>
                                        <p:tgtEl>
                                          <p:spTgt spid="5">
                                            <p:txEl>
                                              <p:pRg st="2" end="2"/>
                                            </p:txEl>
                                          </p:spTgt>
                                        </p:tgtEl>
                                        <p:attrNameLst>
                                          <p:attrName>style.opacity</p:attrName>
                                        </p:attrNameLst>
                                      </p:cBhvr>
                                      <p:to>
                                        <p:strVal val="0.25"/>
                                      </p:to>
                                    </p:set>
                                    <p:animEffect filter="image" prLst="opacity: 0.25">
                                      <p:cBhvr rctx="IE">
                                        <p:cTn id="33" dur="indefinite"/>
                                        <p:tgtEl>
                                          <p:spTgt spid="5">
                                            <p:txEl>
                                              <p:pRg st="2" end="2"/>
                                            </p:txEl>
                                          </p:spTgt>
                                        </p:tgtEl>
                                      </p:cBhvr>
                                    </p:animEffect>
                                  </p:childTnLst>
                                </p:cTn>
                              </p:par>
                              <p:par>
                                <p:cTn id="34" presetID="9" presetClass="emph" presetSubtype="0" grpId="0" nodeType="withEffect">
                                  <p:stCondLst>
                                    <p:cond delay="0"/>
                                  </p:stCondLst>
                                  <p:childTnLst>
                                    <p:set>
                                      <p:cBhvr>
                                        <p:cTn id="35" dur="indefinite"/>
                                        <p:tgtEl>
                                          <p:spTgt spid="5">
                                            <p:txEl>
                                              <p:pRg st="3" end="3"/>
                                            </p:txEl>
                                          </p:spTgt>
                                        </p:tgtEl>
                                        <p:attrNameLst>
                                          <p:attrName>style.opacity</p:attrName>
                                        </p:attrNameLst>
                                      </p:cBhvr>
                                      <p:to>
                                        <p:strVal val="0.25"/>
                                      </p:to>
                                    </p:set>
                                    <p:animEffect filter="image" prLst="opacity: 0.25">
                                      <p:cBhvr rctx="IE">
                                        <p:cTn id="36" dur="indefinite"/>
                                        <p:tgtEl>
                                          <p:spTgt spid="5">
                                            <p:txEl>
                                              <p:pRg st="3" end="3"/>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500"/>
                                        <p:tgtEl>
                                          <p:spTgt spid="5">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xEl>
                                              <p:pRg st="5" end="5"/>
                                            </p:txEl>
                                          </p:spTgt>
                                        </p:tgtEl>
                                        <p:attrNameLst>
                                          <p:attrName>style.visibility</p:attrName>
                                        </p:attrNameLst>
                                      </p:cBhvr>
                                      <p:to>
                                        <p:strVal val="visible"/>
                                      </p:to>
                                    </p:set>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a:t>Why franchise?</a:t>
            </a:r>
            <a:endParaRPr lang="en-GB" dirty="0"/>
          </a:p>
        </p:txBody>
      </p:sp>
      <p:sp>
        <p:nvSpPr>
          <p:cNvPr id="5" name="Content Placeholder 4"/>
          <p:cNvSpPr>
            <a:spLocks noGrp="1"/>
          </p:cNvSpPr>
          <p:nvPr>
            <p:ph idx="1"/>
          </p:nvPr>
        </p:nvSpPr>
        <p:spPr/>
        <p:txBody>
          <a:bodyPr>
            <a:normAutofit/>
          </a:bodyPr>
          <a:lstStyle/>
          <a:p>
            <a:pPr marL="0" lvl="0" indent="0">
              <a:lnSpc>
                <a:spcPct val="90000"/>
              </a:lnSpc>
              <a:buNone/>
            </a:pPr>
            <a:r>
              <a:rPr lang="en-GB" dirty="0"/>
              <a:t>Franchising means paying a franchise owner for the right to use an established business name, branding and business methods e.g. McDonalds or Burger King.</a:t>
            </a:r>
          </a:p>
          <a:p>
            <a:pPr marL="0" lvl="0" indent="0">
              <a:lnSpc>
                <a:spcPct val="90000"/>
              </a:lnSpc>
              <a:buNone/>
            </a:pPr>
            <a:r>
              <a:rPr lang="en-GB" dirty="0"/>
              <a:t>Businesses franchise because:</a:t>
            </a:r>
          </a:p>
          <a:p>
            <a:pPr lvl="0">
              <a:lnSpc>
                <a:spcPct val="90000"/>
              </a:lnSpc>
            </a:pPr>
            <a:r>
              <a:rPr lang="en-GB" dirty="0"/>
              <a:t>they can expand sales quickly before competitors fill the market</a:t>
            </a:r>
          </a:p>
          <a:p>
            <a:pPr lvl="0">
              <a:lnSpc>
                <a:spcPct val="90000"/>
              </a:lnSpc>
            </a:pPr>
            <a:r>
              <a:rPr lang="en-GB" dirty="0"/>
              <a:t>a franchise owner gets an amount of money for the franchise plus a share of the profits, e.g. Subway receive 8% of each stores profits</a:t>
            </a:r>
          </a:p>
          <a:p>
            <a:pPr>
              <a:lnSpc>
                <a:spcPct val="90000"/>
              </a:lnSpc>
            </a:pPr>
            <a:r>
              <a:rPr lang="en-GB" dirty="0"/>
              <a:t>the franchise owner can concentrate on developing new products.</a:t>
            </a:r>
          </a:p>
        </p:txBody>
      </p:sp>
    </p:spTree>
    <p:extLst>
      <p:ext uri="{BB962C8B-B14F-4D97-AF65-F5344CB8AC3E}">
        <p14:creationId xmlns:p14="http://schemas.microsoft.com/office/powerpoint/2010/main" xmlns="" val="393860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0" nodeType="clickEffect">
                                  <p:stCondLst>
                                    <p:cond delay="0"/>
                                  </p:stCondLst>
                                  <p:childTnLst>
                                    <p:set>
                                      <p:cBhvr>
                                        <p:cTn id="27" dur="indefinite"/>
                                        <p:tgtEl>
                                          <p:spTgt spid="5">
                                            <p:txEl>
                                              <p:pRg st="2" end="2"/>
                                            </p:txEl>
                                          </p:spTgt>
                                        </p:tgtEl>
                                        <p:attrNameLst>
                                          <p:attrName>style.opacity</p:attrName>
                                        </p:attrNameLst>
                                      </p:cBhvr>
                                      <p:to>
                                        <p:strVal val="0.25"/>
                                      </p:to>
                                    </p:set>
                                    <p:animEffect filter="image" prLst="opacity: 0.25">
                                      <p:cBhvr rctx="IE">
                                        <p:cTn id="28" dur="indefinite"/>
                                        <p:tgtEl>
                                          <p:spTgt spid="5">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mph" presetSubtype="0" grpId="0" nodeType="clickEffect">
                                  <p:stCondLst>
                                    <p:cond delay="0"/>
                                  </p:stCondLst>
                                  <p:childTnLst>
                                    <p:set>
                                      <p:cBhvr>
                                        <p:cTn id="35" dur="indefinite"/>
                                        <p:tgtEl>
                                          <p:spTgt spid="5">
                                            <p:txEl>
                                              <p:pRg st="3" end="3"/>
                                            </p:txEl>
                                          </p:spTgt>
                                        </p:tgtEl>
                                        <p:attrNameLst>
                                          <p:attrName>style.opacity</p:attrName>
                                        </p:attrNameLst>
                                      </p:cBhvr>
                                      <p:to>
                                        <p:strVal val="0.25"/>
                                      </p:to>
                                    </p:set>
                                    <p:animEffect filter="image" prLst="opacity: 0.25">
                                      <p:cBhvr rctx="IE">
                                        <p:cTn id="36" dur="indefinite"/>
                                        <p:tgtEl>
                                          <p:spTgt spid="5">
                                            <p:txEl>
                                              <p:pRg st="3" end="3"/>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Starting a  franchise</a:t>
            </a:r>
          </a:p>
        </p:txBody>
      </p:sp>
      <p:sp>
        <p:nvSpPr>
          <p:cNvPr id="5" name="Content Placeholder 4"/>
          <p:cNvSpPr>
            <a:spLocks noGrp="1"/>
          </p:cNvSpPr>
          <p:nvPr>
            <p:ph idx="1"/>
          </p:nvPr>
        </p:nvSpPr>
        <p:spPr>
          <a:xfrm>
            <a:off x="155276" y="1430187"/>
            <a:ext cx="6480914" cy="4695976"/>
          </a:xfrm>
        </p:spPr>
        <p:txBody>
          <a:bodyPr>
            <a:normAutofit/>
          </a:bodyPr>
          <a:lstStyle/>
          <a:p>
            <a:pPr lvl="0">
              <a:lnSpc>
                <a:spcPct val="90000"/>
              </a:lnSpc>
            </a:pPr>
            <a:r>
              <a:rPr lang="en-GB" sz="2600" dirty="0"/>
              <a:t>Instead of a business having to plan, create and make a new product, they can buy into a product that has already become well established.</a:t>
            </a:r>
          </a:p>
          <a:p>
            <a:pPr lvl="0">
              <a:lnSpc>
                <a:spcPct val="90000"/>
              </a:lnSpc>
            </a:pPr>
            <a:r>
              <a:rPr lang="en-GB" sz="2600" dirty="0"/>
              <a:t>Risks of failure therefore become much smaller</a:t>
            </a:r>
          </a:p>
          <a:p>
            <a:pPr lvl="0">
              <a:lnSpc>
                <a:spcPct val="90000"/>
              </a:lnSpc>
            </a:pPr>
            <a:r>
              <a:rPr lang="en-GB" sz="2600" dirty="0"/>
              <a:t>Example: A McDonald’s franchise in 2015 cost up to £400,000.</a:t>
            </a:r>
          </a:p>
          <a:p>
            <a:pPr lvl="0">
              <a:lnSpc>
                <a:spcPct val="90000"/>
              </a:lnSpc>
            </a:pPr>
            <a:r>
              <a:rPr lang="en-GB" sz="2600" dirty="0"/>
              <a:t>Average profits for a franchised restaurant are £400,000 per year.</a:t>
            </a:r>
          </a:p>
          <a:p>
            <a:pPr>
              <a:lnSpc>
                <a:spcPct val="90000"/>
              </a:lnSpc>
            </a:pPr>
            <a:r>
              <a:rPr lang="en-GB" sz="2600" dirty="0"/>
              <a:t>In other words you get your money back after one year.</a:t>
            </a:r>
          </a:p>
        </p:txBody>
      </p:sp>
      <p:sp>
        <p:nvSpPr>
          <p:cNvPr id="4" name="TextBox 3">
            <a:hlinkClick r:id="rId3"/>
          </p:cNvPr>
          <p:cNvSpPr txBox="1"/>
          <p:nvPr/>
        </p:nvSpPr>
        <p:spPr>
          <a:xfrm>
            <a:off x="6636191" y="4639647"/>
            <a:ext cx="2390114" cy="461665"/>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r>
              <a:rPr lang="en-GB" sz="2400" b="1" dirty="0">
                <a:solidFill>
                  <a:schemeClr val="bg1"/>
                </a:solidFill>
              </a:rPr>
              <a:t>Fast food owners</a:t>
            </a:r>
          </a:p>
        </p:txBody>
      </p:sp>
      <p:sp>
        <p:nvSpPr>
          <p:cNvPr id="6" name="TextBox 5">
            <a:hlinkClick r:id="rId4"/>
          </p:cNvPr>
          <p:cNvSpPr txBox="1"/>
          <p:nvPr/>
        </p:nvSpPr>
        <p:spPr>
          <a:xfrm>
            <a:off x="6826313" y="5388052"/>
            <a:ext cx="2199992" cy="461665"/>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r>
              <a:rPr lang="en-GB" sz="2400" b="1" dirty="0">
                <a:solidFill>
                  <a:schemeClr val="bg1"/>
                </a:solidFill>
              </a:rPr>
              <a:t>Fast food profit</a:t>
            </a:r>
          </a:p>
        </p:txBody>
      </p:sp>
    </p:spTree>
    <p:extLst>
      <p:ext uri="{BB962C8B-B14F-4D97-AF65-F5344CB8AC3E}">
        <p14:creationId xmlns:p14="http://schemas.microsoft.com/office/powerpoint/2010/main" xmlns="" val="414636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0" nodeType="clickEffect">
                                  <p:stCondLst>
                                    <p:cond delay="0"/>
                                  </p:stCondLst>
                                  <p:childTnLst>
                                    <p:set>
                                      <p:cBhvr>
                                        <p:cTn id="27" dur="indefinite"/>
                                        <p:tgtEl>
                                          <p:spTgt spid="5">
                                            <p:txEl>
                                              <p:pRg st="2" end="2"/>
                                            </p:txEl>
                                          </p:spTgt>
                                        </p:tgtEl>
                                        <p:attrNameLst>
                                          <p:attrName>style.opacity</p:attrName>
                                        </p:attrNameLst>
                                      </p:cBhvr>
                                      <p:to>
                                        <p:strVal val="0.25"/>
                                      </p:to>
                                    </p:set>
                                    <p:animEffect filter="image" prLst="opacity: 0.25">
                                      <p:cBhvr rctx="IE">
                                        <p:cTn id="28" dur="indefinite"/>
                                        <p:tgtEl>
                                          <p:spTgt spid="5">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mph" presetSubtype="0" grpId="0" nodeType="clickEffect">
                                  <p:stCondLst>
                                    <p:cond delay="0"/>
                                  </p:stCondLst>
                                  <p:childTnLst>
                                    <p:set>
                                      <p:cBhvr>
                                        <p:cTn id="38" dur="indefinite"/>
                                        <p:tgtEl>
                                          <p:spTgt spid="5">
                                            <p:txEl>
                                              <p:pRg st="3" end="3"/>
                                            </p:txEl>
                                          </p:spTgt>
                                        </p:tgtEl>
                                        <p:attrNameLst>
                                          <p:attrName>style.opacity</p:attrName>
                                        </p:attrNameLst>
                                      </p:cBhvr>
                                      <p:to>
                                        <p:strVal val="0.25"/>
                                      </p:to>
                                    </p:set>
                                    <p:animEffect filter="image" prLst="opacity: 0.25">
                                      <p:cBhvr rctx="IE">
                                        <p:cTn id="39" dur="indefinite"/>
                                        <p:tgtEl>
                                          <p:spTgt spid="5">
                                            <p:txEl>
                                              <p:pRg st="3" end="3"/>
                                            </p:txEl>
                                          </p:spTgt>
                                        </p:tgtEl>
                                      </p:cBhvr>
                                    </p:animEffect>
                                  </p:childTnLst>
                                </p:cTn>
                              </p:par>
                              <p:par>
                                <p:cTn id="40" presetID="9" presetClass="emph" presetSubtype="0" grpId="1" nodeType="withEffect">
                                  <p:stCondLst>
                                    <p:cond delay="0"/>
                                  </p:stCondLst>
                                  <p:childTnLst>
                                    <p:set>
                                      <p:cBhvr>
                                        <p:cTn id="41" dur="indefinite"/>
                                        <p:tgtEl>
                                          <p:spTgt spid="5">
                                            <p:txEl>
                                              <p:pRg st="0" end="0"/>
                                            </p:txEl>
                                          </p:spTgt>
                                        </p:tgtEl>
                                        <p:attrNameLst>
                                          <p:attrName>style.opacity</p:attrName>
                                        </p:attrNameLst>
                                      </p:cBhvr>
                                      <p:to>
                                        <p:strVal val="0.25"/>
                                      </p:to>
                                    </p:set>
                                    <p:animEffect filter="image" prLst="opacity: 0.25">
                                      <p:cBhvr rctx="IE">
                                        <p:cTn id="42" dur="indefinite"/>
                                        <p:tgtEl>
                                          <p:spTgt spid="5">
                                            <p:txEl>
                                              <p:pRg st="0" end="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Effect transition="in" filter="fade">
                                      <p:cBhvr>
                                        <p:cTn id="45" dur="500"/>
                                        <p:tgtEl>
                                          <p:spTgt spid="5">
                                            <p:txEl>
                                              <p:pRg st="4" end="4"/>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5" grpId="1" uiExpand="1" build="p"/>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smtClean="0"/>
              <a:t>Benefits of franchising</a:t>
            </a:r>
            <a:endParaRPr lang="en-GB" dirty="0"/>
          </a:p>
        </p:txBody>
      </p:sp>
      <p:sp>
        <p:nvSpPr>
          <p:cNvPr id="5" name="Content Placeholder 4"/>
          <p:cNvSpPr>
            <a:spLocks noGrp="1"/>
          </p:cNvSpPr>
          <p:nvPr>
            <p:ph sz="half" idx="1"/>
          </p:nvPr>
        </p:nvSpPr>
        <p:spPr>
          <a:xfrm>
            <a:off x="155276" y="1423359"/>
            <a:ext cx="6597216" cy="4702804"/>
          </a:xfrm>
        </p:spPr>
        <p:txBody>
          <a:bodyPr/>
          <a:lstStyle/>
          <a:p>
            <a:pPr lvl="0"/>
            <a:r>
              <a:rPr lang="en-GB" dirty="0"/>
              <a:t>The person buying the franchise gains all the benefits of the image, along with training and equipment on how to produce the product.</a:t>
            </a:r>
          </a:p>
          <a:p>
            <a:pPr lvl="0"/>
            <a:r>
              <a:rPr lang="en-GB" dirty="0"/>
              <a:t>As part of a large brand the owner can benefit from big advertising campaigns they could not otherwise afford</a:t>
            </a:r>
          </a:p>
          <a:p>
            <a:pPr lvl="0"/>
            <a:r>
              <a:rPr lang="en-GB" dirty="0"/>
              <a:t>The products and methods have already proved to be successful so risks are smaller.</a:t>
            </a:r>
          </a:p>
          <a:p>
            <a:pPr lvl="0"/>
            <a:r>
              <a:rPr lang="en-GB" dirty="0"/>
              <a:t>As a result franchises are very </a:t>
            </a:r>
            <a:r>
              <a:rPr lang="en-GB" dirty="0" smtClean="0"/>
              <a:t>popular</a:t>
            </a:r>
            <a:endParaRPr lang="en-GB" dirty="0"/>
          </a:p>
        </p:txBody>
      </p:sp>
      <p:pic>
        <p:nvPicPr>
          <p:cNvPr id="7" name="Content Placeholder 6"/>
          <p:cNvPicPr>
            <a:picLocks noGrp="1" noChangeAspect="1"/>
          </p:cNvPicPr>
          <p:nvPr>
            <p:ph sz="half" idx="2"/>
          </p:nvPr>
        </p:nvPicPr>
        <p:blipFill>
          <a:blip r:embed="rId3"/>
          <a:stretch>
            <a:fillRect/>
          </a:stretch>
        </p:blipFill>
        <p:spPr>
          <a:xfrm>
            <a:off x="6884377" y="784467"/>
            <a:ext cx="2036684" cy="2036684"/>
          </a:xfrm>
          <a:prstGeom prst="rect">
            <a:avLst/>
          </a:prstGeom>
        </p:spPr>
      </p:pic>
    </p:spTree>
    <p:extLst>
      <p:ext uri="{BB962C8B-B14F-4D97-AF65-F5344CB8AC3E}">
        <p14:creationId xmlns:p14="http://schemas.microsoft.com/office/powerpoint/2010/main" xmlns="" val="274246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mph" presetSubtype="0" grpId="0" nodeType="clickEffect">
                                  <p:stCondLst>
                                    <p:cond delay="0"/>
                                  </p:stCondLst>
                                  <p:childTnLst>
                                    <p:set>
                                      <p:cBhvr>
                                        <p:cTn id="22" dur="indefinite"/>
                                        <p:tgtEl>
                                          <p:spTgt spid="5">
                                            <p:txEl>
                                              <p:pRg st="1" end="1"/>
                                            </p:txEl>
                                          </p:spTgt>
                                        </p:tgtEl>
                                        <p:attrNameLst>
                                          <p:attrName>style.opacity</p:attrName>
                                        </p:attrNameLst>
                                      </p:cBhvr>
                                      <p:to>
                                        <p:strVal val="0.25"/>
                                      </p:to>
                                    </p:set>
                                    <p:animEffect filter="image" prLst="opacity: 0.25">
                                      <p:cBhvr rctx="IE">
                                        <p:cTn id="23" dur="indefinite"/>
                                        <p:tgtEl>
                                          <p:spTgt spid="5">
                                            <p:txEl>
                                              <p:pRg st="1" end="1"/>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mph" presetSubtype="0" grpId="0" nodeType="clickEffect">
                                  <p:stCondLst>
                                    <p:cond delay="0"/>
                                  </p:stCondLst>
                                  <p:childTnLst>
                                    <p:set>
                                      <p:cBhvr>
                                        <p:cTn id="30" dur="indefinite"/>
                                        <p:tgtEl>
                                          <p:spTgt spid="5">
                                            <p:txEl>
                                              <p:pRg st="2" end="2"/>
                                            </p:txEl>
                                          </p:spTgt>
                                        </p:tgtEl>
                                        <p:attrNameLst>
                                          <p:attrName>style.opacity</p:attrName>
                                        </p:attrNameLst>
                                      </p:cBhvr>
                                      <p:to>
                                        <p:strVal val="0.25"/>
                                      </p:to>
                                    </p:set>
                                    <p:animEffect filter="image" prLst="opacity: 0.25">
                                      <p:cBhvr rctx="IE">
                                        <p:cTn id="31" dur="indefinite"/>
                                        <p:tgtEl>
                                          <p:spTgt spid="5">
                                            <p:txEl>
                                              <p:pRg st="2" end="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500"/>
                                        <p:tgtEl>
                                          <p:spTgt spid="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mph" presetSubtype="0" grpId="0" nodeType="clickEffect">
                                  <p:stCondLst>
                                    <p:cond delay="0"/>
                                  </p:stCondLst>
                                  <p:childTnLst>
                                    <p:set>
                                      <p:cBhvr>
                                        <p:cTn id="38" dur="indefinite"/>
                                        <p:tgtEl>
                                          <p:spTgt spid="5">
                                            <p:txEl>
                                              <p:pRg st="3" end="3"/>
                                            </p:txEl>
                                          </p:spTgt>
                                        </p:tgtEl>
                                        <p:attrNameLst>
                                          <p:attrName>style.opacity</p:attrName>
                                        </p:attrNameLst>
                                      </p:cBhvr>
                                      <p:to>
                                        <p:strVal val="0.25"/>
                                      </p:to>
                                    </p:set>
                                    <p:animEffect filter="image" prLst="opacity: 0.25">
                                      <p:cBhvr rctx="IE">
                                        <p:cTn id="39" dur="indefinite"/>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What are the drawbacks of franchising?</a:t>
            </a:r>
          </a:p>
        </p:txBody>
      </p:sp>
      <p:sp>
        <p:nvSpPr>
          <p:cNvPr id="5" name="Content Placeholder 4"/>
          <p:cNvSpPr>
            <a:spLocks noGrp="1"/>
          </p:cNvSpPr>
          <p:nvPr>
            <p:ph idx="1"/>
          </p:nvPr>
        </p:nvSpPr>
        <p:spPr>
          <a:xfrm>
            <a:off x="155276" y="1430187"/>
            <a:ext cx="6480914" cy="4695976"/>
          </a:xfrm>
        </p:spPr>
        <p:txBody>
          <a:bodyPr>
            <a:noAutofit/>
          </a:bodyPr>
          <a:lstStyle/>
          <a:p>
            <a:pPr lvl="0">
              <a:lnSpc>
                <a:spcPct val="90000"/>
              </a:lnSpc>
            </a:pPr>
            <a:r>
              <a:rPr lang="en-GB" sz="2600" dirty="0"/>
              <a:t>Royalties are percentage of profits that have to be paid to the owner of the franchise.</a:t>
            </a:r>
          </a:p>
          <a:p>
            <a:pPr lvl="0">
              <a:lnSpc>
                <a:spcPct val="90000"/>
              </a:lnSpc>
            </a:pPr>
            <a:r>
              <a:rPr lang="en-GB" sz="2600" dirty="0"/>
              <a:t>A royalty has to be paid each year even if sales and profits are falling.</a:t>
            </a:r>
          </a:p>
          <a:p>
            <a:pPr lvl="0">
              <a:lnSpc>
                <a:spcPct val="90000"/>
              </a:lnSpc>
            </a:pPr>
            <a:r>
              <a:rPr lang="en-GB" sz="2600" dirty="0"/>
              <a:t>The entrepreneur taking the franchise will fi have less control over the business and the way it operates. Domino’s cannot suddenly decide to sell steak simply because local customers want this option.</a:t>
            </a:r>
          </a:p>
          <a:p>
            <a:pPr>
              <a:lnSpc>
                <a:spcPct val="90000"/>
              </a:lnSpc>
            </a:pPr>
            <a:r>
              <a:rPr lang="en-GB" sz="2600" dirty="0"/>
              <a:t>Not all franchises are a good business investment. Krispy Kreme donuts franchised stores too close together, meaning little profit for those buying the franchise.</a:t>
            </a:r>
          </a:p>
        </p:txBody>
      </p:sp>
      <p:sp>
        <p:nvSpPr>
          <p:cNvPr id="4" name="TextBox 3">
            <a:hlinkClick r:id="rId3"/>
          </p:cNvPr>
          <p:cNvSpPr txBox="1"/>
          <p:nvPr/>
        </p:nvSpPr>
        <p:spPr>
          <a:xfrm>
            <a:off x="6865924" y="4974625"/>
            <a:ext cx="2055137" cy="461665"/>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r>
              <a:rPr lang="en-GB" sz="2400" b="1" dirty="0">
                <a:solidFill>
                  <a:schemeClr val="bg1"/>
                </a:solidFill>
              </a:rPr>
              <a:t>Franchise risks</a:t>
            </a:r>
          </a:p>
        </p:txBody>
      </p:sp>
    </p:spTree>
    <p:extLst>
      <p:ext uri="{BB962C8B-B14F-4D97-AF65-F5344CB8AC3E}">
        <p14:creationId xmlns:p14="http://schemas.microsoft.com/office/powerpoint/2010/main" xmlns="" val="243044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0" nodeType="clickEffect">
                                  <p:stCondLst>
                                    <p:cond delay="0"/>
                                  </p:stCondLst>
                                  <p:childTnLst>
                                    <p:set>
                                      <p:cBhvr>
                                        <p:cTn id="27" dur="indefinite"/>
                                        <p:tgtEl>
                                          <p:spTgt spid="5">
                                            <p:txEl>
                                              <p:pRg st="2" end="2"/>
                                            </p:txEl>
                                          </p:spTgt>
                                        </p:tgtEl>
                                        <p:attrNameLst>
                                          <p:attrName>style.opacity</p:attrName>
                                        </p:attrNameLst>
                                      </p:cBhvr>
                                      <p:to>
                                        <p:strVal val="0.25"/>
                                      </p:to>
                                    </p:set>
                                    <p:animEffect filter="image" prLst="opacity: 0.25">
                                      <p:cBhvr rctx="IE">
                                        <p:cTn id="28" dur="indefinite"/>
                                        <p:tgtEl>
                                          <p:spTgt spid="5">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Summary questions</a:t>
            </a:r>
          </a:p>
        </p:txBody>
      </p:sp>
      <p:sp>
        <p:nvSpPr>
          <p:cNvPr id="5" name="Content Placeholder 4"/>
          <p:cNvSpPr>
            <a:spLocks noGrp="1"/>
          </p:cNvSpPr>
          <p:nvPr>
            <p:ph idx="1"/>
          </p:nvPr>
        </p:nvSpPr>
        <p:spPr>
          <a:xfrm>
            <a:off x="155275" y="1430187"/>
            <a:ext cx="8119592" cy="4979666"/>
          </a:xfrm>
        </p:spPr>
        <p:txBody>
          <a:bodyPr>
            <a:normAutofit/>
          </a:bodyPr>
          <a:lstStyle/>
          <a:p>
            <a:pPr marL="0" indent="0">
              <a:buNone/>
            </a:pPr>
            <a:r>
              <a:rPr lang="en-GB" dirty="0"/>
              <a:t>Write down or discuss the answers to these questions.</a:t>
            </a:r>
          </a:p>
          <a:p>
            <a:pPr lvl="0"/>
            <a:r>
              <a:rPr lang="en-GB" dirty="0"/>
              <a:t>Name a business that is franchised.</a:t>
            </a:r>
          </a:p>
          <a:p>
            <a:pPr lvl="0"/>
            <a:r>
              <a:rPr lang="en-GB" dirty="0"/>
              <a:t>Give one benefit to the owner of the franchise </a:t>
            </a:r>
            <a:br>
              <a:rPr lang="en-GB" dirty="0"/>
            </a:br>
            <a:r>
              <a:rPr lang="en-GB" dirty="0"/>
              <a:t>of franchising.</a:t>
            </a:r>
          </a:p>
          <a:p>
            <a:pPr lvl="0"/>
            <a:r>
              <a:rPr lang="en-GB" dirty="0"/>
              <a:t>Give one drawback to the owner of the franchise </a:t>
            </a:r>
            <a:br>
              <a:rPr lang="en-GB" dirty="0"/>
            </a:br>
            <a:r>
              <a:rPr lang="en-GB" dirty="0"/>
              <a:t>of franchising.</a:t>
            </a:r>
          </a:p>
          <a:p>
            <a:pPr lvl="0"/>
            <a:r>
              <a:rPr lang="en-GB" dirty="0"/>
              <a:t>State one reason a new business may want to </a:t>
            </a:r>
            <a:br>
              <a:rPr lang="en-GB" dirty="0"/>
            </a:br>
            <a:r>
              <a:rPr lang="en-GB" dirty="0"/>
              <a:t>buy a franchise.</a:t>
            </a:r>
          </a:p>
          <a:p>
            <a:r>
              <a:rPr lang="en-GB" dirty="0"/>
              <a:t>State one reason a new business may not want </a:t>
            </a:r>
            <a:br>
              <a:rPr lang="en-GB" dirty="0"/>
            </a:br>
            <a:r>
              <a:rPr lang="en-GB" dirty="0"/>
              <a:t>to buy a franchise.</a:t>
            </a:r>
          </a:p>
        </p:txBody>
      </p:sp>
    </p:spTree>
    <p:extLst>
      <p:ext uri="{BB962C8B-B14F-4D97-AF65-F5344CB8AC3E}">
        <p14:creationId xmlns:p14="http://schemas.microsoft.com/office/powerpoint/2010/main" xmlns="" val="90883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p:cTn id="11" dur="indefinite"/>
                                        <p:tgtEl>
                                          <p:spTgt spid="5">
                                            <p:txEl>
                                              <p:pRg st="1" end="1"/>
                                            </p:txEl>
                                          </p:spTgt>
                                        </p:tgtEl>
                                        <p:attrNameLst>
                                          <p:attrName>style.opacity</p:attrName>
                                        </p:attrNameLst>
                                      </p:cBhvr>
                                      <p:to>
                                        <p:strVal val="0.25"/>
                                      </p:to>
                                    </p:set>
                                    <p:animEffect filter="image" prLst="opacity: 0.25">
                                      <p:cBhvr rctx="IE">
                                        <p:cTn id="12" dur="indefinite"/>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nodeType="clickEffect">
                                  <p:stCondLst>
                                    <p:cond delay="0"/>
                                  </p:stCondLst>
                                  <p:childTnLst>
                                    <p:set>
                                      <p:cBhvr>
                                        <p:cTn id="19" dur="indefinite"/>
                                        <p:tgtEl>
                                          <p:spTgt spid="5">
                                            <p:txEl>
                                              <p:pRg st="2" end="2"/>
                                            </p:txEl>
                                          </p:spTgt>
                                        </p:tgtEl>
                                        <p:attrNameLst>
                                          <p:attrName>style.opacity</p:attrName>
                                        </p:attrNameLst>
                                      </p:cBhvr>
                                      <p:to>
                                        <p:strVal val="0.25"/>
                                      </p:to>
                                    </p:set>
                                    <p:animEffect filter="image" prLst="opacity: 0.25">
                                      <p:cBhvr rctx="IE">
                                        <p:cTn id="20" dur="indefinite"/>
                                        <p:tgtEl>
                                          <p:spTgt spid="5">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nodeType="clickEffect">
                                  <p:stCondLst>
                                    <p:cond delay="0"/>
                                  </p:stCondLst>
                                  <p:childTnLst>
                                    <p:set>
                                      <p:cBhvr>
                                        <p:cTn id="27" dur="indefinite"/>
                                        <p:tgtEl>
                                          <p:spTgt spid="5">
                                            <p:txEl>
                                              <p:pRg st="3" end="3"/>
                                            </p:txEl>
                                          </p:spTgt>
                                        </p:tgtEl>
                                        <p:attrNameLst>
                                          <p:attrName>style.opacity</p:attrName>
                                        </p:attrNameLst>
                                      </p:cBhvr>
                                      <p:to>
                                        <p:strVal val="0.25"/>
                                      </p:to>
                                    </p:set>
                                    <p:animEffect filter="image" prLst="opacity: 0.25">
                                      <p:cBhvr rctx="IE">
                                        <p:cTn id="28" dur="indefinite"/>
                                        <p:tgtEl>
                                          <p:spTgt spid="5">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500"/>
                                        <p:tgtEl>
                                          <p:spTgt spid="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mph" presetSubtype="0" nodeType="clickEffect">
                                  <p:stCondLst>
                                    <p:cond delay="0"/>
                                  </p:stCondLst>
                                  <p:childTnLst>
                                    <p:set>
                                      <p:cBhvr>
                                        <p:cTn id="35" dur="indefinite"/>
                                        <p:tgtEl>
                                          <p:spTgt spid="5">
                                            <p:txEl>
                                              <p:pRg st="4" end="4"/>
                                            </p:txEl>
                                          </p:spTgt>
                                        </p:tgtEl>
                                        <p:attrNameLst>
                                          <p:attrName>style.opacity</p:attrName>
                                        </p:attrNameLst>
                                      </p:cBhvr>
                                      <p:to>
                                        <p:strVal val="0.25"/>
                                      </p:to>
                                    </p:set>
                                    <p:animEffect filter="image" prLst="opacity: 0.25">
                                      <p:cBhvr rctx="IE">
                                        <p:cTn id="36" dur="indefinite"/>
                                        <p:tgtEl>
                                          <p:spTgt spid="5">
                                            <p:txEl>
                                              <p:pRg st="4" end="4"/>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ED82D75F-ABBE-45DD-BF1B-8E84A3A92A23"/>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Hx0M0haf7mZOgQAAOEOAAAdAAAAdW5pdmVyc2FsL2NvbW1vbl9tZXNzYWdlcy5sbmetV/9u2zYQ/r9A34EQUGADtrQd0KIYEge0xNhCZMmV6DjZDwiMxNhEKDGTKLfZX32aPtieZEfKbuymg6R0gG2YtO+7091335HHpx8LiTa8qoUqT5zXR68cxMtM5aJcnTgLevbzOwfVmpU5k6rkJ06pHHQ6ev7sWLJy1bAVh+/PnyF0XPC6hmU9MquHNRL5iTMfp240m+PwKg2iSZSO/YkzclVxx8p7FKiV+qP64Ze37z6+fvP2x+OXW8s+QMkMB8EhFLJIb171AAppHAUpoJEgDckldUbmc5hdtKCBHxJntP0yzHoekwtnZD477RZxTEKaJoHvkdRP0jCiNhcBocRzRleqQWu24UgrtBH8A9JrDpXUouKoliK3P2QKNsqGdznzohn2wzQmCY19l/pR6IwSVVX3P1lY1ui1qsBdjXJRs2vJc+sTOGN/v6t4Da6ZBk4heOm1gH+qgonyqNN1jJd+OElpFAVJSkJvt+OMSJkjr2LGzUCUGCckBoCK1bx6gm1qWWbNEZZyGMLUn0wDeFMTwlSs1hLeemgccwI1mPOyywo4QmJgV5Iso9gzSQNXiKE7VtcfVJUf8GO/UF3AfuhGQEGX7oFTg7EDhhoLUI6q4pnuApuRJMETko6jSyAy9F00xCI6h3Y7H2JxRRJoEZJ02YT4wp9gQ3jTYjv+7/orY4bO8h6xLAM7k76NUE0NOyal0AW20+phXhLyfgFV83HwjS5uASGxtl4rseEQQpV3swc0xSWe4c/7hf9beob9gHgpEMqLlim1YmecMZCHUmnEpFTmAcAvyzeszDi65hlrgPD38Ldc5PZvptg2kr8a8TdieistL7aqFHrk8sXRwNAOhOxxhEVTQ3ha8+JOd7neC/8pURhi/2cIfR59oP+kbdaxDx0wFqq/BQF5NoIEiir7W/nhGTiatz0PouCXNwN8htEWIFToqRgXkKqDEC4ghQPsl2Sc+BSG7ZJf10J3zjFb2bZA3y5qBgcHyTV/KOw1v1HQE5KzTTvOQNZspTsLujctD7SH+jSAkEMAXLUjESClKCD+vAfmYkZ2GWgl4+BJlqqRuW1RKW6tbEBum4I/nsM3lSrsrmT1jrytap1+TxTtw8Wt0/mAeZIQHLvT1MWhS8wRzjSN7GkEXDQxBTRJAzw25kDKgulsDVp5o5oy7wnUnsI8coYBbJvShLMqW//z6XNPjK8iaXfRdvfXQSDQYUaIyBew30Olef1nFwjF40M7u+hjtT217ux6HmKpD3T4X06HrNX0QhWwddTtF9i2LRqmFLvTGRAysfxTTZV1j959hBmOz0FU7PnKGc1YdQuKRJWSg1Bsqg0B9TDvDxeHRktR8iG236fp5oGpP0+x59lbFDSfFNltO7xyOCtm2+uUhOtUXzB3ikMQvK/weC70QEA7I3byAo3erh/afPN4ZHxZ1fYyevxy7276L1BLAwQUAAIACAB8dDNIw6oVif4CAABlCgAAJwAAAHVuaXZlcnNhbC9mbGFzaF9wdWJsaXNoaW5nX3NldHRpbmdzLnhtbNVW3U7bMBS+71NYnrikAQYbq9IiRFutAtqKdtq4Qm582lg4dhY7LeVqT7MH25PsOKYlFQwFGNKmXjQ5Puc73/nJJ4dHN4kkc8iM0KpJd+s7lICKNBdq1qRfxt3tQ0qMZYozqRU0qdKUHLVqYZpPpDDxCKxFV0MQRplGaps0tjZtBMFisagLk2buVMvcIr6pRzoJ0gwMKAtZkEq2xD+7TMHQVq1GSOhN55rnEojgSEEJx47JrmQmpoF3m7DoepbpXPETLXVGstmkSd8dHrvfysdDtUUCyhVnWmh0ZttgnAvHh8mRuAUSg5jFSHxvn5KF4DYuHgPnHwYPUQpsXwNzKCcai1H2Dj4ByzizzL/6fBZurFkZvIkvFUtENMYT4upv0vb46vPlsHNx1uufXo0Hg7Nxb+hJFDHBJk4YbCYKkZDOswjWeUJmLYti5I0xUyYNhEHZtHKbarVBzr2TiZbY+yIK9yGZAO+zBErTGF0L1UXPXUqmWIhcNulxJpikRFgmRbQONvnEWGGL+XfLngSxcM+AnI/ofXrfnShmmYEyrdWJcT2PWl91LjlZ6pxIcQ3EaoL15wk+xUDKwyHTTCeFFdfHEiMFZpwLWAA/Knp6B/inRJeYIskxEjc3lWB9hu+5uCUTmOoMcYHNccfRLozHrz8LOGXG3IOyFcet0Vmv3bnq9dudb1uuQMbnTEXPBMeBQ5Lat8BnWLvSmEJKjd0sQWBnIpYbKObDBS/cqpRZOXfM5sXQ3SALUBy3QD4eEw8iXE2hcqgKGDFFtJJLwiL8hIxbobnQuUGLXxYPbV5E0IcSoQqqM/yCMFnGIauCtrO7937/4MPHw0+NevDrx8/tJ4PuZGUomcvmdeXkSWFZi8vDby4MnBY8Lg02y/9NZbjsjKq0tT+o4jU4reJ14aVnWJKdShRQN2ZepFA5pEiEBf43V+IFY32V4vudeJuxvmHNr1nl/6Zk/7a+PGzcFsLg0euMO0mEEgk2winY+g7UOtjfwfvHo0e1GqJtXg1btd9QSwMEFAACAAgAfHQzSE9Ble2qAgAAXgoAACEAAAB1bml2ZXJzYWwvZmxhc2hfc2tpbl9zZXR0aW5ncy54bWyVVttu2zAMfd9XBNl73V3TAUqANM2AAt1arEXfZZuxhciSIcnp8vcTZTmWE7v2QhSIyHMkijxiSvSeidWH2Ywkkkv1DMYwkWn0NL4ZS5fzuDJGiqtECgPCXAmpCsrnq48/3YdEDjnGkgdQUzk7mkB7zMJ9plD8Gd8WaEOERBYlFccHmcmrmCb7TMlKpKOp5ccSFGdib5HXPxab7eABnGlzb6Do5LS9QZtGKRVoDZjS9y3aKIvTGHhz0rX7TOS0R71/+zPagWlmHG39CW2IVtIMukW+WaMN44XdvduVBdr7BAN/jYV++Yw2COX0CKq7+d1XtEGGLKvyfzRSKplhQbuc95t44nBJU/v8MKtrtFECXggPGu2CL4+7610A8l/Dd0/wuSrJn7CuZwMBmx5zWO0o10CiZlkHdS7fHitjH8gJELpa0JPN+olWugNrnS3wD7wxkYYo72khr5JXBWzqlENkN9ASNptbNy5C7MkX5KjgcAkMvC30t63tJTTwttBnzlJ4FPx4iT8P1aSm07fU93SkCTYMgtplujKqstFm1UTxqAd8wNoDAkeDKWQKK435vLACsHkkcr46p+giKSLogWXUMCl+IS4+uttoEp0FvOL69UUMMxz6ZOdytMM6rJdbT1Bl/ePQXq5ez4yd5cs5NYYmeWF/nPR85nnLudtnHvVTcFxaPKh7sZNTSQVVe1AvUvLJ5whpYDJY1m9sCE6ioAok6q8z8Zv0NUBURQxqa/vGoBFO11fjcpbl3P6ZVwZvkHYJA8GaaXK7naDspMvA4UUAVCV5o9p6UUeKihvG4QDcRwOHu/DQzYi2Kh0S3No8wM6EkvOeSZr006KVytkYCQI9hFebVz+jjkzQvaGxdlfrPP2x+dyMNBRfZ5o5hxdTZ2sbvyyideL/lf8AUEsDBBQAAgAIAHx0M0grL9OQ0wIAAHYJAAAmAAAAdW5pdmVyc2FsL2h0bWxfcHVibGlzaGluZ19zZXR0aW5ncy54bWzNVsFOGzEQvecrLFccyQKlLY02QYgEEUFJRFK1nJCznmQtvPbW9iaEU7+mH9Yv6XhNQiJotCCoqhyyHs+8eW/Gnt348DaTZArGCq2adLe+QwmoRHOhJk36dXiyfUCJdUxxJrWCJlWaksNWLc6LkRQ2HYBz6GoJwijbyF2Tps7ljSiazWZ1YXPjd7UsHOLbeqKzKDdgQTkwUS7ZHP/cPAdLW7UaIXEwfdG8kEAERwpKeHZMnrpM0ih4jVhyMzG6UPxYS22ImYya9N3Bkf8tfAJSW2SgvDbbQqM3uwbjXHg6TA7EHZAUxCRF3nv7lMwEd2n5GHn/OHqMUmIHCcyjHGvUotw9fAaOceZYWIZ8Dm6dXRiCic8Vy0QyxB3i5Tdpe3h9etXvXJ53L86uh73e+bDbDyTKmGgdJ47WE8VISBcmgWWemDnHkhR5Y8yYSQtxtGpauI21WiPn12SkJZa+jKJkjEzlvEmPjGCSEuGYFMly1zEzAXciJGrwsbv1sXL0ATDoTVJmLKwmWuxYX8Wk9U0XkpO5LogUN0CcJqioyPApBbJabjI2OiutkllHrBQcyFTADPhhWaV7wL8lusIUWYGReBRzCS5k+FGIOzKCsTaIC2yKhxbtwgb8+rOAc2btAyhbcNwanHfbnevuRbvzfcsLZHzKVPJMcGwhZLl7C3yG2pXGFFJqrOYKBFYmYYWFsj9c8NKtiszKuVM2LZvuG1mCYrsF8gmYuJHg0RKqgKqACVNEKzknLMFLYf0RmgpdWLSEwxKg7YsIhlAiVEl1ggMKkxkOpgrazu7e+/0PHz8dfG7Uo98/f21vDLofFH3JfLYwKY43jorluHh85+LI39CnL7szxb+661edQZVCXfSqePXOqnhdhmHSXxkklSjgJJiEsYOzQIpMOOCv2eQXNGrzVA5tfKVGvaGKjcft/xURVsuX8NpbN46e/CyooX39W6lV+wNQSwMEFAACAAgAfHQzSEflG4WDAQAACQYAAB8AAAB1bml2ZXJzYWwvaHRtbF9za2luX3NldHRpbmdzLmpzjZTLbsIwEEX3fEWUbitEn6HdoUKlSiwqtbuqCxOGEOHYlu2kpIh/L+PwiB8peDbxzdEdz1ieTS/arTiNo+doY77N/t3eGw1Q07KEa1unHXqBeqxoPofPvACaM4gdpEJkQaiCo749IY2z+d0SmbGd1R9orFqOMQ/hIiTKkKhCYhUSf0LiOiT+2gXui2sKa7V7VmrNWT/lTAPTfcZlQQwTX72a1S7TgXkF8gy6IClYpolZXeTJ8SHBaHMpLwRh9ZRnvD8j6SqTvGTzrvzLWoDcXfyqAQZPycvEsqO50m8aCjfxZIjRTQoJSsE+7+MEIwhTMgPa8h2Y9Q9qGfsFOXSVq1wf6NENRpsWJAOvS8MRho2xnZfXzQTD5zSsdUPc3WJYBCU1SM9qfI9hgVyU4oILFJJn2BEP9Xt+RCkn85xl+9QDjCCHh0Xbru6dCjXHH8fWE+LOE1r6U6iZQI7GApoKaPqgWVmVk3UaevTdY8sVL59YVXiQaHeQ4P4r+j53Gteut/0DUEsDBBQAAgAIAHx0M0iWUXBaugAAAKMBAAAaAAAAdW5pdmVyc2FsL2kxOG5fcHJlc2V0cy54bWydkLEKwjAQhvc+Rbjdxm6lJHET3Bx0lpqmGmkvJZdYH9+UinSRgkMg//F9P8mJ3avv2NN4sg4lFPkWmEHtGos3CefTflMCo1BjU3cOjQR0wHYqE7Yo8egNmUAsVSBJuIcwVJyP45hbGnxqINfFkIop167n6fQO+WTyYVZhdiv7l/2ZgcoyxsQ12i4cUKV7SjPCyGsJk3PRmFtsHfBfgFkDWr8CPIYVwMcFIPj3xVPSkUL6ZgqCL5arsjdQSwMEFAACAAgAfHQzSGAwPB5rAAAAdQAAABwAAAB1bml2ZXJzYWwvbG9jYWxfc2V0dGluZ3MueG1sNYwxDoMwDAB3XmF5p9CtA4GNDYZCH2ARt4rk2CiJqvb3zdLtpDvdMH2iwJtTDqYOr5cegfUwH/Tl8LHP7Q0hF1JPYsoO1RCmsRnEDpKNS6lhhlPoy2nnWKHwSrGW2x3y37ew1OUzsMdubH5QSwMEFAACAAgA6AIhR4ok4qj6AgAAsAgAABQAAAB1bml2ZXJzYWwvcGxheWVyLnhtbK1VTW/bMAw9p8D+g6F7paRd1zawW3QFgh3WoUDWbbdAtRlbi78myXXTXz/K8vecbgV2SGBTfI8U+Ui7189J7DyBVCJLPbKgc+JA6meBSEOPPHxdHV+Q66t3R24e8z1IRwQeKVJhADwmTgDKlyLXCL7nOvJIz0CRmTi5FJkUeo/cZ8jdRbok745m6JIqj0Ra50vGyrKkQiEiDVUWF4ZEUT9LWC5BQapBMpsGcRrsUv8djb8kS5ne56B6yFy/PXBN0nI8KzEgKU9pJkN2Mp8v2I+7z2s/goQfi1RpnvpAHKzkrCrlI/d3d1lQxKCMbebaJNegtUmiss1cvRSLi9RR0veIddgkoBQPQdE4DQmzWDYBdrcxV1HNowa0hlftRM1b+W3M+6ZxqzrHOue8eIyFivCoD+msk0CXDaO6SXXdSkEPjYJWhok4En4VQkJQvX5rJTJfEBuwVVyVJ1Wljwf4tOK+zuT+FmGoorqDtG0atU2jFajloG30dUdBmttugetCQlOqmfskAsi+cCm5kcWVlgW4bGSssWwIdpm9ct2kriFupJP47B96Y/xGrfmpXutMBfgfjfmERG1NRBrA80qgj4YEa6oBi21sVOcxNTG7nFTxmPR0PTDZHOum4EUczWUIOIYB15x1dnYICpIrdPELOcL2Dg6CIxFGMf70JMP49CBNwuVukqF3cBAcZ/5uAtqa2zKycR1HYmoV5LKJdeL6hdJZIl4qeQ72jF5WOnxt5Jqjm1y0B+fzP0ZxEKMZzC2ZWF3mqbevmsN7M6dadT6b3FoGasV5AF3k1quZhSIf+QSw5UWsb/s5NfuwBx3lPDUd01zfUe9ZuRYv4JQiMF+6xampSQRGMx75cHHaY8B+4nYZhK9MhyJus7SpA6WserP/VUWbLV+3znb9UIddrOGTgNJi7Ex9RHWEMivSYNRDmncfERXjTruRwJ0YtnijxQmKNMs98h4f6jtfnl12Vz7HTzjrfWvubWCbyxtWep1wpyBW67q9iFvvBnz8DVBLAwQUAAIACAB8dDNIaLyeISEJAADUOgAAKQAAAHVuaXZlcnNhbC9za2luX2N1c3RvbWl6YXRpb25fc2V0dGluZ3MueG1s7VvrbtvKEf5/nmKh4gAtUFiUqGuhqOBlZRORKR2RtpMWhUCJa4swxVXJpR0f6Eef5jzYeZLOLkmLlGWZzKVNWplJEM7ONzM7OzO73EkG0b0XaHHE6Nr71WEeDSzCmBfcRcOfEBosqU/DaUgiwqL6jnLjBS59NIJbymlAjZgTuE7oanw0GkpoJH5Qr6v09B68tdRWE3VbuIl7SMdtDcb6st6XNRjTmw1tUN8TkcgNyZIE7LDUQb0w+hJgBBEJmRG45NNQLnLnh4ozOA8d1wO+aNhp8Webad3qLf6gVqPdbeNtU5FluYO0tt7QpW232+8qDYSlVluSt2qvKTdl1Gi3G/3OttFttmV4G/U7IKWF+x3U6rZaTX3bxE1AI0VR9aa27cr9RkMBbbjX17ajkdqVJNRoNOSWvm135JEqIeCWQYYi97gDZV1W5c5WUZVGT0YjbaSOWlus447WRr0m7kjStqWqsiTtnLubXd5dO2rp6WTufEPgwSU4OMpjq34guAbLOAyB2Sbrje8wghZORExnTd7VrBmK0mCtpcEpAjljzWwqUhMikAMQMry0Jhfo0WMrGjPkxK5HF044qIuxjFFYlU+LPB157rvaImaMBmdLGjAw9Syg4drxa8M/JJGTzqsMkj6QsAru1lmSnbqu+CkLS3VBNMNzDLSk640TPI3pHT1bOMv7u5DGgVvKzNXThoS+F9wDt9TvavioIt+LmMHIumAf7vGnPGwD1Soi3LwO5k8ppO8siJ9plMRPBdxO5dse2YM+eJHHBFRp8OcYdOPckeIC9BT+HMcEoKW4al3+vA1i5BMDdpknf/Mou+88kbCoJCmWR1F0E2+qxtMmpHfc2UXc2wv9jPMp1J7gjlso8acUiE+QKyy1SqnbxPz1Pcb0db+WDNagBRY3X1xSkhA5Vefa5HKqmB/n48n5ZK4a57WhlmQl4mn5x2an96nR7vxpUE9xJSVZl8p4XJSFhLC2VE6Wac8m4zkIxOO5iT/YtSH/szJ0cmWPDRPXhulfKguYzvB1bcj/LAO9ms2wac+tsaHjuWHNzYkt/DLGNtZrw480RivngSBG0YNHHhFbEQTl2QsJinzPFQO8ZHtBTEro0yeXimHOZ9iyZ4ZmGxOzNrRoGD79WUh2Yth+QtAYIdeLnIVPXKEWQkSM8/IC2sXpDMEvtvKAk64dLzgro32m3Bjm+dyeTMbWHJt6RqkNceAiPXS4puqCZoqFZyAjhA05/Dz4XESfkIAU368s5MI4vxjDb5sbcuHdrXz4zT7DmimGJZmSoAQQAgfPIOos62Yy07kPQSFy0MaJokcauoWgyS9dCdmGqU0gNDU7J9/mYjLZsPBesITQIUtWQt4ltizlHM/VyQeIccjNSUXQ5D2k5PuKoI/YghzCVgmYqVwb5wrPCJ6GWYJkObh0eLz7T8hZLgHHvfng0TgCCvcwpInIxqiyIgv/cgXraCjjA8meyAQ/ixW88x4IWBG6paIKCpCGdR5Xv1wZf5uPFGOM9TkEmj65mduiPnJ9DhSSgMKB0/cpnwaodtwHJ1jC8ZYsnRjS4QnYXM8VbHz5hTH/jL1fkcPSIvRzWr9MHX/4+ay6dYWq99LINRybQRmcVTbsLe25GXymITzgX7WijAOqm2AlqawakBmqRyuBMFR0XrqgCPuVgIY5AnXTpC5A4eDfOZUEmJNUhknRF4i5Bs8VDLkGj1YTcYNVy7Bh074hC36KLQEWy52s2uGV5t8aPoHPvOfVXpBbCuniE+ch2RChBorlL7PKuS23UKJswx6D4SbIvEv2VZDqe2t+Fi8n9uoSZ65IykphPjc09l2Rw753L0oL+Dlek5f7+W1I14LqO1EW10lx++sXGpJMcZbonVbbiCyszLSLuaaYGubnQ55VfnkcxCi3bGxb87GicgkQrGuHLVdQWG/5qb28rOR8p+ORAvJS91rECZer3//1W3kxe/YkVJRS/1JVDqQgr1r4Wd7fTcpI9I8ScmxFLULFS0lgejzOoOVPy7YBYfJVDqBOshms6ZpfWJRSDYGYLqNi24p2cQmxaonQpHG4LLV/54VcKrP3UH7Eya02vHTCeyhfNqV+VUHC8zw2WWUbdh8sMfO9gFSEf/F+wCdvG9O5ouviSw5y1PeW98km6MJxNL20QT580lWQp10oJtTIPZHE9Vh1mWKLycoRlITkfVcQHg7uOM+E3ecxfH7TmBW+tgMWUn/K7yleXswBA79WgTAe3jp+BGuTveZZohV9TBcvY8uT9lmnYMSUn8yGLIxT3h1tn3vGk8fNy00p+4zX1IfyrCXzyYku0vdRmqaKi7y8gmfaC8vh1PySPUfdB5jkE3sJyFH3ARbftSZwUH+J2h/KQ7P7FdUJ8/Tc8iX+OLB6wEMCUahSnuytyMMtGPN7tijn2pRQ5FxTlwzF7mt7a5JmNKflDa6/YvEgeD5HXHLM4slKv0v2BnYRXD8ewgPmMZ+8Ht9iHpCFeVeL95+qeHGQXAfv+yKhIva0Ie9q8AHgLFe81kc1lMp4VxNqk0v314CbrKTxilYNuhYlXVT0HJBP4zgu4IW8miqapPtRNYP6Cz8N6scWaJBKfX39gni9ICGGEPBIFptFWp57ld1sXIuDYRH2ymAez1YgOoAvlQyTIxSiShyrslRJXvLj69hnnk8eSFapcoSca47PfhBBahyPbIWNyS3Lx3ZKqZwCaaXbBeJeCcwNvAoTH0b5ql8cqLjtMGcRidkfKFXltqOsSvNgz5mVvBfC9oAu4H3N/YN6fp+FCnWgbXa0l5brx/2oHbSm1FfldsUOWrOtdmX8H+igKSP+VO6gqfpopLQ+p4Mm93vtVr96B+1g8+Obd9B6DbXX61TroEmSKrWlqh20t/tU+Q5at8mfqh003MQqbn7PHbS34+pQB62p6FJDOXXQTh20Uwft1EE7ddBOHbQft4O2Z11y437jhEG5cvA99+NeGvIVZvdfaPK9YcJnTOrUNvyfbxse0Fc1UE6dx1Pn8dR5PHUeT53H/8/O4+tNl/y17u769qv2HXespdqOufvmb9N3LFyel2g75m61y3cdd6BT0/HUdPyxmo4HQKeu46nreBD3PbQd8/8u5Nv3HfdpAAV5r/7H1X8DUEsDBBQAAgAIAH10M0hk2ucKoAEAAN4XAAAXAAAAdW5pdmVyc2FsL3VuaXZlcnNhbC5wbmfrDPBz5+WS4mJgYOD19HAJYmBgmcDAwFzEwQYUsf1tqAekGIuD3J0Y1p2TeQnksKQ7+joyMGzs5/6TyArkcxZ4RBYzMPAdBmHG4/krUhgYxIs9XRxDKuLe3jbseuwg4hr4tr7Wb4qGEJM6mzqT+yzN5morjXdMx54f7KzLZBbfErO/bN7zre9/b829ffttGTPQ0AfcNVUXMpwXC/695+9g1Zf8yxAoyHA/fcui8/cYX36s8JFnAvI/7HUzrmJfcv21aS1ImmGxrO7j/dtuCoLYbtZR10rnyjECmQlbFqeWgcQa+Bk5QZSKAkh4AosKSHBSAwuQdBCaAOJ4MAmBKE8HkPEKnB4gjsqoplFNo5pGNY1qGtU0qmlU06imUU2jmkY1jWoa1TSqaVTTqKZRTaOaRjWNahrVhE/T6V3rLoMGtxl6yra8+W1nC9J8IMP9dOW8y8pQ4Zj6cpnjXxjBg93ZJos3ljtI7b7//nI7SKBm/sUuu9+cHsnnn3++tS33F3iY+//+i21uyr+2v/7FrKwkX/ZGq4kN7DJXP5d1TglNAFBLAwQUAAIACAB9dDNI2KHfu0oAAABrAAAAGwAAAHVuaXZlcnNhbC91bml2ZXJzYWwucG5nLnhtbLOxr8jNUShLLSrOzM+zVTLUM1Cyt+PlsikoSi3LTC1XqACKAQUhQEmhEsg1QnDLM1NKMkAqTEwQghmpmekZJbZKFqYWcEF9oJkAUEsBAgAAFAACAAgAfHQzSFp/uZk6BAAA4Q4AAB0AAAAAAAAAAQAAAAAAAAAAAHVuaXZlcnNhbC9jb21tb25fbWVzc2FnZXMubG5nUEsBAgAAFAACAAgAfHQzSMOqFYn+AgAAZQoAACcAAAAAAAAAAQAAAAAAdQQAAHVuaXZlcnNhbC9mbGFzaF9wdWJsaXNoaW5nX3NldHRpbmdzLnhtbFBLAQIAABQAAgAIAHx0M0hPQZXtqgIAAF4KAAAhAAAAAAAAAAEAAAAAALgHAAB1bml2ZXJzYWwvZmxhc2hfc2tpbl9zZXR0aW5ncy54bWxQSwECAAAUAAIACAB8dDNIKy/TkNMCAAB2CQAAJgAAAAAAAAABAAAAAAChCgAAdW5pdmVyc2FsL2h0bWxfcHVibGlzaGluZ19zZXR0aW5ncy54bWxQSwECAAAUAAIACAB8dDNIR+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
  <p:tag name="ISPRING_PRESENTATION_TITLE" val="PPT01_Nature_of_God"/>
  <p:tag name="ISPRING_RESOURCE_PATHS_HASH_PRESENTER" val="bcae6a3e3aecdee6b725ca2ddaf91781060489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6116</TotalTime>
  <Words>449</Words>
  <Application>Microsoft Office PowerPoint</Application>
  <PresentationFormat>On-screen Show (4:3)</PresentationFormat>
  <Paragraphs>54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Franchising</vt:lpstr>
      <vt:lpstr>Franchising</vt:lpstr>
      <vt:lpstr>Key words</vt:lpstr>
      <vt:lpstr>Why franchise?</vt:lpstr>
      <vt:lpstr>Starting a  franchise</vt:lpstr>
      <vt:lpstr>Benefits of franchising</vt:lpstr>
      <vt:lpstr>What are the drawbacks of franchising?</vt:lpstr>
      <vt:lpstr>Summary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PPT01_Nature_of_God</dc:title>
  <dc:creator>Liz Matthews</dc:creator>
  <cp:lastModifiedBy>user</cp:lastModifiedBy>
  <cp:revision>502</cp:revision>
  <dcterms:created xsi:type="dcterms:W3CDTF">2012-02-07T12:53:50Z</dcterms:created>
  <dcterms:modified xsi:type="dcterms:W3CDTF">2019-02-19T17:40:37Z</dcterms:modified>
</cp:coreProperties>
</file>