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49" r:id="rId2"/>
    <p:sldId id="370" r:id="rId3"/>
    <p:sldId id="371" r:id="rId4"/>
    <p:sldId id="351" r:id="rId5"/>
    <p:sldId id="372" r:id="rId6"/>
    <p:sldId id="353" r:id="rId7"/>
    <p:sldId id="355" r:id="rId8"/>
    <p:sldId id="357" r:id="rId9"/>
    <p:sldId id="373" r:id="rId10"/>
    <p:sldId id="359" r:id="rId11"/>
    <p:sldId id="361" r:id="rId12"/>
    <p:sldId id="363" r:id="rId13"/>
    <p:sldId id="365" r:id="rId14"/>
    <p:sldId id="367" r:id="rId15"/>
    <p:sldId id="369" r:id="rId16"/>
    <p:sldId id="327" r:id="rId17"/>
  </p:sldIdLst>
  <p:sldSz cx="9144000" cy="6858000" type="screen4x3"/>
  <p:notesSz cx="6797675" cy="9928225"/>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15" clrIdx="0"/>
  <p:cmAuthor id="1" name="Elina.Helenius" initials="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050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6207" autoAdjust="0"/>
  </p:normalViewPr>
  <p:slideViewPr>
    <p:cSldViewPr snapToGrid="0" snapToObjects="1">
      <p:cViewPr varScale="1">
        <p:scale>
          <a:sx n="108" d="100"/>
          <a:sy n="108" d="100"/>
        </p:scale>
        <p:origin x="-1068"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78" d="100"/>
          <a:sy n="78" d="100"/>
        </p:scale>
        <p:origin x="39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01C9C46-485F-48D4-884A-6935935B50DF}" type="datetimeFigureOut">
              <a:rPr lang="en-GB" smtClean="0"/>
              <a:pPr/>
              <a:t>30/09/2019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51DB65-C790-47C5-A04B-8FE3FF093ACE}" type="slidenum">
              <a:rPr lang="en-GB" smtClean="0"/>
              <a:pPr/>
              <a:t>‹#›</a:t>
            </a:fld>
            <a:endParaRPr lang="en-GB"/>
          </a:p>
        </p:txBody>
      </p:sp>
    </p:spTree>
    <p:extLst>
      <p:ext uri="{BB962C8B-B14F-4D97-AF65-F5344CB8AC3E}">
        <p14:creationId xmlns:p14="http://schemas.microsoft.com/office/powerpoint/2010/main" xmlns="" val="41787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84BEF9-010B-4CF3-9EDE-DFD4CEB0BC04}" type="datetimeFigureOut">
              <a:rPr lang="en-GB" smtClean="0"/>
              <a:pPr/>
              <a:t>30/09/2019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5495942-4EED-43F3-BE5D-D2DBA6DECCC1}" type="slidenum">
              <a:rPr lang="en-GB" smtClean="0"/>
              <a:pPr/>
              <a:t>‹#›</a:t>
            </a:fld>
            <a:endParaRPr lang="en-GB"/>
          </a:p>
        </p:txBody>
      </p:sp>
    </p:spTree>
    <p:extLst>
      <p:ext uri="{BB962C8B-B14F-4D97-AF65-F5344CB8AC3E}">
        <p14:creationId xmlns:p14="http://schemas.microsoft.com/office/powerpoint/2010/main" xmlns="" val="25207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a:t>
            </a:fld>
            <a:endParaRPr lang="en-GB"/>
          </a:p>
        </p:txBody>
      </p:sp>
    </p:spTree>
    <p:extLst>
      <p:ext uri="{BB962C8B-B14F-4D97-AF65-F5344CB8AC3E}">
        <p14:creationId xmlns:p14="http://schemas.microsoft.com/office/powerpoint/2010/main" xmlns="" val="1915602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10</a:t>
            </a:fld>
            <a:endParaRPr lang="en-GB"/>
          </a:p>
        </p:txBody>
      </p:sp>
    </p:spTree>
    <p:extLst>
      <p:ext uri="{BB962C8B-B14F-4D97-AF65-F5344CB8AC3E}">
        <p14:creationId xmlns:p14="http://schemas.microsoft.com/office/powerpoint/2010/main" xmlns="" val="212396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11</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12</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13</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14</a:t>
            </a:fld>
            <a:endParaRPr lang="en-GB"/>
          </a:p>
        </p:txBody>
      </p:sp>
    </p:spTree>
    <p:extLst>
      <p:ext uri="{BB962C8B-B14F-4D97-AF65-F5344CB8AC3E}">
        <p14:creationId xmlns:p14="http://schemas.microsoft.com/office/powerpoint/2010/main" xmlns="" val="2123969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15</a:t>
            </a:fld>
            <a:endParaRPr lang="en-GB"/>
          </a:p>
        </p:txBody>
      </p:sp>
    </p:spTree>
    <p:extLst>
      <p:ext uri="{BB962C8B-B14F-4D97-AF65-F5344CB8AC3E}">
        <p14:creationId xmlns:p14="http://schemas.microsoft.com/office/powerpoint/2010/main" xmlns="" val="2741732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16</a:t>
            </a:fld>
            <a:endParaRPr lang="en-GB"/>
          </a:p>
        </p:txBody>
      </p:sp>
    </p:spTree>
    <p:extLst>
      <p:ext uri="{BB962C8B-B14F-4D97-AF65-F5344CB8AC3E}">
        <p14:creationId xmlns:p14="http://schemas.microsoft.com/office/powerpoint/2010/main" xmlns="" val="4134495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2</a:t>
            </a:fld>
            <a:endParaRPr lang="en-GB"/>
          </a:p>
        </p:txBody>
      </p:sp>
    </p:spTree>
    <p:extLst>
      <p:ext uri="{BB962C8B-B14F-4D97-AF65-F5344CB8AC3E}">
        <p14:creationId xmlns:p14="http://schemas.microsoft.com/office/powerpoint/2010/main" xmlns="" val="191560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3</a:t>
            </a:fld>
            <a:endParaRPr lang="en-GB"/>
          </a:p>
        </p:txBody>
      </p:sp>
    </p:spTree>
    <p:extLst>
      <p:ext uri="{BB962C8B-B14F-4D97-AF65-F5344CB8AC3E}">
        <p14:creationId xmlns:p14="http://schemas.microsoft.com/office/powerpoint/2010/main" xmlns="" val="335044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4</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5</a:t>
            </a:fld>
            <a:endParaRPr lang="en-GB"/>
          </a:p>
        </p:txBody>
      </p:sp>
    </p:spTree>
    <p:extLst>
      <p:ext uri="{BB962C8B-B14F-4D97-AF65-F5344CB8AC3E}">
        <p14:creationId xmlns:p14="http://schemas.microsoft.com/office/powerpoint/2010/main" xmlns="" val="335044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6</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7</a:t>
            </a:fld>
            <a:endParaRPr lang="en-GB"/>
          </a:p>
        </p:txBody>
      </p:sp>
    </p:spTree>
    <p:extLst>
      <p:ext uri="{BB962C8B-B14F-4D97-AF65-F5344CB8AC3E}">
        <p14:creationId xmlns:p14="http://schemas.microsoft.com/office/powerpoint/2010/main" xmlns="" val="2123969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8</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9</a:t>
            </a:fld>
            <a:endParaRPr lang="en-GB"/>
          </a:p>
        </p:txBody>
      </p:sp>
    </p:spTree>
    <p:extLst>
      <p:ext uri="{BB962C8B-B14F-4D97-AF65-F5344CB8AC3E}">
        <p14:creationId xmlns:p14="http://schemas.microsoft.com/office/powerpoint/2010/main" xmlns="" val="335044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5825" y="1043797"/>
            <a:ext cx="8195095" cy="2556654"/>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465825" y="3886200"/>
            <a:ext cx="8195095" cy="1752600"/>
          </a:xfrm>
        </p:spPr>
        <p:txBody>
          <a:bodyPr>
            <a:normAutofit/>
          </a:bodyPr>
          <a:lstStyle>
            <a:lvl1pPr marL="0" indent="0" algn="ctr">
              <a:buNone/>
              <a:defRPr sz="4000" b="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5275" y="1423359"/>
            <a:ext cx="4340525"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199" y="1423359"/>
            <a:ext cx="4272861"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hasCustomPrompt="1"/>
          </p:nvPr>
        </p:nvSpPr>
        <p:spPr>
          <a:xfrm>
            <a:off x="155275" y="1442072"/>
            <a:ext cx="4342113"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5275" y="2028230"/>
            <a:ext cx="4342113"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hasCustomPrompt="1"/>
          </p:nvPr>
        </p:nvSpPr>
        <p:spPr>
          <a:xfrm>
            <a:off x="4645025" y="1442072"/>
            <a:ext cx="4276036"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028230"/>
            <a:ext cx="4276036"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126163"/>
            <a:ext cx="8258141" cy="73183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Footer Placeholder 4"/>
          <p:cNvSpPr txBox="1">
            <a:spLocks/>
          </p:cNvSpPr>
          <p:nvPr userDrawn="1"/>
        </p:nvSpPr>
        <p:spPr>
          <a:xfrm>
            <a:off x="172167" y="6440068"/>
            <a:ext cx="3617502" cy="358950"/>
          </a:xfrm>
          <a:prstGeom prst="rect">
            <a:avLst/>
          </a:prstGeom>
        </p:spPr>
        <p:txBody>
          <a:bodyPr anchor="b"/>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00" kern="1200" dirty="0">
                <a:solidFill>
                  <a:schemeClr val="tx1"/>
                </a:solidFill>
                <a:effectLst/>
                <a:latin typeface="+mj-lt"/>
                <a:ea typeface="+mn-ea"/>
                <a:cs typeface="Arial"/>
              </a:rPr>
              <a:t>Edexcel GCSE (9-1) Business</a:t>
            </a:r>
            <a:br>
              <a:rPr lang="en-GB" sz="900" kern="1200" dirty="0">
                <a:solidFill>
                  <a:schemeClr val="tx1"/>
                </a:solidFill>
                <a:effectLst/>
                <a:latin typeface="+mj-lt"/>
                <a:ea typeface="+mn-ea"/>
                <a:cs typeface="Arial"/>
              </a:rPr>
            </a:br>
            <a:r>
              <a:rPr lang="en-US" dirty="0"/>
              <a:t>Dynamic Learning © Hodder &amp; Stoughton </a:t>
            </a:r>
          </a:p>
        </p:txBody>
      </p:sp>
      <p:sp>
        <p:nvSpPr>
          <p:cNvPr id="11" name="Rectangle 10"/>
          <p:cNvSpPr/>
          <p:nvPr userDrawn="1"/>
        </p:nvSpPr>
        <p:spPr>
          <a:xfrm>
            <a:off x="0" y="0"/>
            <a:ext cx="9144000" cy="731837"/>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5275" y="738665"/>
            <a:ext cx="8765786" cy="684694"/>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55275" y="1430187"/>
            <a:ext cx="8765785" cy="469597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Box 6"/>
          <p:cNvSpPr txBox="1"/>
          <p:nvPr userDrawn="1"/>
        </p:nvSpPr>
        <p:spPr>
          <a:xfrm>
            <a:off x="155275" y="29393"/>
            <a:ext cx="7068981" cy="677108"/>
          </a:xfrm>
          <a:prstGeom prst="rect">
            <a:avLst/>
          </a:prstGeom>
          <a:noFill/>
        </p:spPr>
        <p:txBody>
          <a:bodyPr wrap="square" rtlCol="0">
            <a:spAutoFit/>
          </a:bodyPr>
          <a:lstStyle/>
          <a:p>
            <a:pPr marL="0" algn="l" defTabSz="457200" rtl="0" eaLnBrk="1" latinLnBrk="0" hangingPunct="1"/>
            <a:r>
              <a:rPr lang="en-GB" sz="2000" b="1" kern="1200" dirty="0">
                <a:solidFill>
                  <a:schemeClr val="bg1"/>
                </a:solidFill>
                <a:latin typeface="Calibri" panose="020F0502020204030204" pitchFamily="34" charset="0"/>
                <a:ea typeface="+mn-ea"/>
                <a:cs typeface="Arial"/>
              </a:rPr>
              <a:t>Topic 2.1 Growing the business</a:t>
            </a:r>
          </a:p>
          <a:p>
            <a:pPr marL="0" algn="l" defTabSz="457200" rtl="0" eaLnBrk="1" latinLnBrk="0" hangingPunct="1"/>
            <a:r>
              <a:rPr lang="en-GB" sz="1800" b="0" kern="1200" dirty="0">
                <a:solidFill>
                  <a:schemeClr val="bg1"/>
                </a:solidFill>
                <a:latin typeface="Calibri" panose="020F0502020204030204" pitchFamily="34" charset="0"/>
                <a:ea typeface="+mn-ea"/>
                <a:cs typeface="Arial"/>
              </a:rPr>
              <a:t>2.1.3 Business and globalisation</a:t>
            </a:r>
          </a:p>
        </p:txBody>
      </p:sp>
      <p:pic>
        <p:nvPicPr>
          <p:cNvPr id="4" name="Picture 3" descr="EDU_RGB_Land.jpg"/>
          <p:cNvPicPr>
            <a:picLocks noChangeAspect="1"/>
          </p:cNvPicPr>
          <p:nvPr userDrawn="1"/>
        </p:nvPicPr>
        <p:blipFill>
          <a:blip r:embed="rId8" cstate="screen">
            <a:extLst>
              <a:ext uri="{28A0092B-C50C-407E-A947-70E740481C1C}">
                <a14:useLocalDpi xmlns:a14="http://schemas.microsoft.com/office/drawing/2010/main" xmlns=""/>
              </a:ext>
            </a:extLst>
          </a:blip>
          <a:stretch>
            <a:fillRect/>
          </a:stretch>
        </p:blipFill>
        <p:spPr>
          <a:xfrm>
            <a:off x="7879107" y="6267545"/>
            <a:ext cx="1041953" cy="449071"/>
          </a:xfrm>
          <a:prstGeom prst="rect">
            <a:avLst/>
          </a:prstGeom>
        </p:spPr>
      </p:pic>
      <p:pic>
        <p:nvPicPr>
          <p:cNvPr id="9" name="Picture 8" descr="Dynamic_Learning_v2.jpg"/>
          <p:cNvPicPr>
            <a:picLocks noChangeAspect="1"/>
          </p:cNvPicPr>
          <p:nvPr userDrawn="1"/>
        </p:nvPicPr>
        <p:blipFill>
          <a:blip r:embed="rId9" cstate="screen">
            <a:extLst>
              <a:ext uri="{28A0092B-C50C-407E-A947-70E740481C1C}">
                <a14:useLocalDpi xmlns:a14="http://schemas.microsoft.com/office/drawing/2010/main" xmlns=""/>
              </a:ext>
            </a:extLst>
          </a:blip>
          <a:stretch>
            <a:fillRect/>
          </a:stretch>
        </p:blipFill>
        <p:spPr>
          <a:xfrm>
            <a:off x="6715700" y="6481251"/>
            <a:ext cx="1000975" cy="244094"/>
          </a:xfrm>
          <a:prstGeom prst="rect">
            <a:avLst/>
          </a:prstGeom>
        </p:spPr>
      </p:pic>
      <p:sp>
        <p:nvSpPr>
          <p:cNvPr id="16" name="Rounded Rectangle 15"/>
          <p:cNvSpPr/>
          <p:nvPr userDrawn="1"/>
        </p:nvSpPr>
        <p:spPr>
          <a:xfrm>
            <a:off x="6966209" y="145510"/>
            <a:ext cx="1954851" cy="460500"/>
          </a:xfrm>
          <a:prstGeom prst="roundRect">
            <a:avLst>
              <a:gd name="adj" fmla="val 28648"/>
            </a:avLst>
          </a:prstGeom>
          <a:no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mj-lt"/>
                <a:cs typeface="Helvetica"/>
              </a:rPr>
              <a:t>PRESENTATION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b="1" kern="1200">
          <a:solidFill>
            <a:schemeClr val="accent2"/>
          </a:solidFill>
          <a:latin typeface="+mj-lt"/>
          <a:ea typeface="+mj-ea"/>
          <a:cs typeface="+mj-cs"/>
        </a:defRPr>
      </a:lvl1pPr>
    </p:titleStyle>
    <p:bodyStyle>
      <a:lvl1pPr marL="361950" indent="-361950" algn="l" defTabSz="457200" rtl="0" eaLnBrk="1" latinLnBrk="0" hangingPunct="1">
        <a:spcBef>
          <a:spcPct val="20000"/>
        </a:spcBef>
        <a:buFont typeface="Arial"/>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Font typeface="Arial" panose="020B0604020202020204" pitchFamily="34" charset="0"/>
        <a:buChar char="•"/>
        <a:tabLst/>
        <a:defRPr lang="en-US" sz="2800" kern="1200" dirty="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guardian.com/business/2015/apr/11/jcb-britain-yellow-digger-money-machine-sal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elegraph.co.uk/technology/internet/10667632/Digital-natives-25-internet-success-stories-aged-25-and-unde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aguar.co.uk/jaguar-range/i-pace-concept-car/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Globalisation</a:t>
            </a:r>
          </a:p>
        </p:txBody>
      </p:sp>
    </p:spTree>
    <p:extLst>
      <p:ext uri="{BB962C8B-B14F-4D97-AF65-F5344CB8AC3E}">
        <p14:creationId xmlns:p14="http://schemas.microsoft.com/office/powerpoint/2010/main" xmlns="" val="96404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600" dirty="0"/>
              <a:t>Exports</a:t>
            </a:r>
            <a:endParaRPr lang="en-GB" sz="3800" dirty="0"/>
          </a:p>
        </p:txBody>
      </p:sp>
      <p:sp>
        <p:nvSpPr>
          <p:cNvPr id="5" name="Content Placeholder 4"/>
          <p:cNvSpPr>
            <a:spLocks noGrp="1"/>
          </p:cNvSpPr>
          <p:nvPr>
            <p:ph idx="1"/>
          </p:nvPr>
        </p:nvSpPr>
        <p:spPr>
          <a:xfrm>
            <a:off x="155276" y="1430187"/>
            <a:ext cx="7114657" cy="4695976"/>
          </a:xfrm>
        </p:spPr>
        <p:txBody>
          <a:bodyPr>
            <a:noAutofit/>
          </a:bodyPr>
          <a:lstStyle/>
          <a:p>
            <a:pPr lvl="0"/>
            <a:r>
              <a:rPr lang="en-GB" sz="2400" dirty="0"/>
              <a:t>Exports are UK produced goods or services bought by an overseas customer.</a:t>
            </a:r>
          </a:p>
          <a:p>
            <a:pPr lvl="0"/>
            <a:r>
              <a:rPr lang="en-GB" sz="2400" dirty="0"/>
              <a:t>Sales of exports help to pay for purchases of imports.</a:t>
            </a:r>
          </a:p>
          <a:p>
            <a:pPr lvl="0"/>
            <a:r>
              <a:rPr lang="en-GB" sz="2400" dirty="0"/>
              <a:t>Exporters need to keep costs low to charge low prices</a:t>
            </a:r>
          </a:p>
          <a:p>
            <a:pPr lvl="0"/>
            <a:r>
              <a:rPr lang="en-GB" sz="2400" dirty="0"/>
              <a:t>Exporters need to produce well-designed, unique goods and services. </a:t>
            </a:r>
            <a:r>
              <a:rPr lang="en-GB" sz="2400" b="1" dirty="0">
                <a:solidFill>
                  <a:srgbClr val="C0504D"/>
                </a:solidFill>
              </a:rPr>
              <a:t>JCB</a:t>
            </a:r>
            <a:r>
              <a:rPr lang="en-GB" sz="2400" dirty="0"/>
              <a:t> is a large UK business that exports construction equipment worldwide, with 3% of its turnover always being spent on R&amp;D.</a:t>
            </a:r>
          </a:p>
          <a:p>
            <a:r>
              <a:rPr lang="en-GB" sz="2400" dirty="0"/>
              <a:t>Exporters need to deliver on time and to a high quality.</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
        <p:nvSpPr>
          <p:cNvPr id="8" name="TextBox 7">
            <a:hlinkClick r:id="rId3"/>
          </p:cNvPr>
          <p:cNvSpPr txBox="1"/>
          <p:nvPr/>
        </p:nvSpPr>
        <p:spPr>
          <a:xfrm>
            <a:off x="7195246" y="3613150"/>
            <a:ext cx="1725815" cy="461665"/>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400" b="1" dirty="0">
                <a:solidFill>
                  <a:schemeClr val="bg1"/>
                </a:solidFill>
              </a:rPr>
              <a:t>JCB exports</a:t>
            </a:r>
          </a:p>
        </p:txBody>
      </p:sp>
    </p:spTree>
    <p:extLst>
      <p:ext uri="{BB962C8B-B14F-4D97-AF65-F5344CB8AC3E}">
        <p14:creationId xmlns:p14="http://schemas.microsoft.com/office/powerpoint/2010/main" xmlns="" val="130441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0" nodeType="clickEffect">
                                  <p:stCondLst>
                                    <p:cond delay="0"/>
                                  </p:stCondLst>
                                  <p:childTnLst>
                                    <p:set>
                                      <p:cBhvr>
                                        <p:cTn id="35" dur="indefinite"/>
                                        <p:tgtEl>
                                          <p:spTgt spid="5">
                                            <p:txEl>
                                              <p:pRg st="3" end="3"/>
                                            </p:txEl>
                                          </p:spTgt>
                                        </p:tgtEl>
                                        <p:attrNameLst>
                                          <p:attrName>style.opacity</p:attrName>
                                        </p:attrNameLst>
                                      </p:cBhvr>
                                      <p:to>
                                        <p:strVal val="0.25"/>
                                      </p:to>
                                    </p:set>
                                    <p:animEffect filter="image" prLst="opacity: 0.25">
                                      <p:cBhvr rctx="IE">
                                        <p:cTn id="36" dur="indefinite"/>
                                        <p:tgtEl>
                                          <p:spTgt spid="5">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Changing business location</a:t>
            </a:r>
          </a:p>
        </p:txBody>
      </p:sp>
      <p:sp>
        <p:nvSpPr>
          <p:cNvPr id="5" name="Content Placeholder 4"/>
          <p:cNvSpPr>
            <a:spLocks noGrp="1"/>
          </p:cNvSpPr>
          <p:nvPr>
            <p:ph idx="1"/>
          </p:nvPr>
        </p:nvSpPr>
        <p:spPr>
          <a:xfrm>
            <a:off x="155276" y="1430187"/>
            <a:ext cx="8635640" cy="4695976"/>
          </a:xfrm>
        </p:spPr>
        <p:txBody>
          <a:bodyPr>
            <a:noAutofit/>
          </a:bodyPr>
          <a:lstStyle/>
          <a:p>
            <a:pPr marL="0" lvl="0" indent="0">
              <a:buNone/>
            </a:pPr>
            <a:r>
              <a:rPr lang="en-GB" dirty="0"/>
              <a:t>Businesses may decide where they manufacture or are based for many reasons:</a:t>
            </a:r>
          </a:p>
          <a:p>
            <a:pPr lvl="0"/>
            <a:r>
              <a:rPr lang="en-GB" dirty="0"/>
              <a:t>To reduce tariffs to gain local competitive advantage, e.g. Jaguar Land Rover setting up factories in China</a:t>
            </a:r>
          </a:p>
          <a:p>
            <a:r>
              <a:rPr lang="en-GB" dirty="0"/>
              <a:t>To reduce costs – e.g. factory workers in China get paid significantly less than the UK</a:t>
            </a:r>
          </a:p>
          <a:p>
            <a:pPr indent="-358775"/>
            <a:r>
              <a:rPr lang="en-GB" dirty="0"/>
              <a:t>To gain skills unavailable in their current location – e.g. in 2017 Snapchat announced they were moving location to London due to the high level of creative talent available there</a:t>
            </a:r>
          </a:p>
        </p:txBody>
      </p:sp>
    </p:spTree>
    <p:extLst>
      <p:ext uri="{BB962C8B-B14F-4D97-AF65-F5344CB8AC3E}">
        <p14:creationId xmlns:p14="http://schemas.microsoft.com/office/powerpoint/2010/main" xmlns="" val="408906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p:cTn id="16" dur="indefinite"/>
                                        <p:tgtEl>
                                          <p:spTgt spid="5">
                                            <p:txEl>
                                              <p:pRg st="0" end="0"/>
                                            </p:txEl>
                                          </p:spTgt>
                                        </p:tgtEl>
                                        <p:attrNameLst>
                                          <p:attrName>style.opacity</p:attrName>
                                        </p:attrNameLst>
                                      </p:cBhvr>
                                      <p:to>
                                        <p:strVal val="0.25"/>
                                      </p:to>
                                    </p:set>
                                    <p:animEffect filter="image" prLst="opacity: 0.25">
                                      <p:cBhvr rctx="IE">
                                        <p:cTn id="17" dur="indefinite"/>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p:cTn id="21" dur="indefinite"/>
                                        <p:tgtEl>
                                          <p:spTgt spid="5">
                                            <p:txEl>
                                              <p:pRg st="1" end="1"/>
                                            </p:txEl>
                                          </p:spTgt>
                                        </p:tgtEl>
                                        <p:attrNameLst>
                                          <p:attrName>style.opacity</p:attrName>
                                        </p:attrNameLst>
                                      </p:cBhvr>
                                      <p:to>
                                        <p:strVal val="0.25"/>
                                      </p:to>
                                    </p:set>
                                    <p:animEffect filter="image" prLst="opacity: 0.25">
                                      <p:cBhvr rctx="IE">
                                        <p:cTn id="22" dur="indefinite"/>
                                        <p:tgtEl>
                                          <p:spTgt spid="5">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mph" presetSubtype="0" grpId="0" nodeType="clickEffect">
                                  <p:stCondLst>
                                    <p:cond delay="0"/>
                                  </p:stCondLst>
                                  <p:childTnLst>
                                    <p:set>
                                      <p:cBhvr>
                                        <p:cTn id="29" dur="indefinite"/>
                                        <p:tgtEl>
                                          <p:spTgt spid="5">
                                            <p:txEl>
                                              <p:pRg st="2" end="2"/>
                                            </p:txEl>
                                          </p:spTgt>
                                        </p:tgtEl>
                                        <p:attrNameLst>
                                          <p:attrName>style.opacity</p:attrName>
                                        </p:attrNameLst>
                                      </p:cBhvr>
                                      <p:to>
                                        <p:strVal val="0.25"/>
                                      </p:to>
                                    </p:set>
                                    <p:animEffect filter="image" prLst="opacity: 0.25">
                                      <p:cBhvr rctx="IE">
                                        <p:cTn id="30" dur="indefinite"/>
                                        <p:tgtEl>
                                          <p:spTgt spid="5">
                                            <p:txEl>
                                              <p:pRg st="2" end="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Barriers to global growth – tariffs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dirty="0"/>
              <a:t>Tariffs are taxes charged on imports.</a:t>
            </a:r>
          </a:p>
          <a:p>
            <a:pPr lvl="0"/>
            <a:r>
              <a:rPr lang="en-GB" dirty="0"/>
              <a:t>The effect of a tariff includes:</a:t>
            </a:r>
          </a:p>
          <a:p>
            <a:pPr lvl="1"/>
            <a:r>
              <a:rPr lang="en-GB" dirty="0"/>
              <a:t>protecting home producers </a:t>
            </a:r>
          </a:p>
          <a:p>
            <a:pPr lvl="1"/>
            <a:r>
              <a:rPr lang="en-GB" dirty="0"/>
              <a:t>encouraging local consumers to buy local products as a way of protecting and growing local businesses.</a:t>
            </a:r>
          </a:p>
          <a:p>
            <a:pPr indent="-358775"/>
            <a:r>
              <a:rPr lang="en-GB" b="1" dirty="0">
                <a:solidFill>
                  <a:srgbClr val="C0504D"/>
                </a:solidFill>
              </a:rPr>
              <a:t>Example: </a:t>
            </a:r>
            <a:r>
              <a:rPr lang="en-GB" dirty="0"/>
              <a:t>The UK steel industry has been struggling to compete against very cheap Chinese imports, so 73% tariffs were placed on such imports in 2016 to try and protect jobs.</a:t>
            </a:r>
          </a:p>
        </p:txBody>
      </p:sp>
    </p:spTree>
    <p:extLst>
      <p:ext uri="{BB962C8B-B14F-4D97-AF65-F5344CB8AC3E}">
        <p14:creationId xmlns:p14="http://schemas.microsoft.com/office/powerpoint/2010/main" xmlns="" val="334477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0" nodeType="clickEffect">
                                  <p:stCondLst>
                                    <p:cond delay="0"/>
                                  </p:stCondLst>
                                  <p:childTnLst>
                                    <p:set>
                                      <p:cBhvr>
                                        <p:cTn id="35" dur="indefinite"/>
                                        <p:tgtEl>
                                          <p:spTgt spid="5">
                                            <p:txEl>
                                              <p:pRg st="3" end="3"/>
                                            </p:txEl>
                                          </p:spTgt>
                                        </p:tgtEl>
                                        <p:attrNameLst>
                                          <p:attrName>style.opacity</p:attrName>
                                        </p:attrNameLst>
                                      </p:cBhvr>
                                      <p:to>
                                        <p:strVal val="0.25"/>
                                      </p:to>
                                    </p:set>
                                    <p:animEffect filter="image" prLst="opacity: 0.25">
                                      <p:cBhvr rctx="IE">
                                        <p:cTn id="36" dur="indefinite"/>
                                        <p:tgtEl>
                                          <p:spTgt spid="5">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Barriers to global growth – trade blocs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dirty="0"/>
              <a:t>Trade blocs are groups of countries that have agreed to have free trade within external tariff walls.</a:t>
            </a:r>
          </a:p>
          <a:p>
            <a:pPr lvl="0"/>
            <a:r>
              <a:rPr lang="en-GB" dirty="0"/>
              <a:t>Currently the UK is a member of the European Union (EU) which allows members to trade without any tariffs across all member states.</a:t>
            </a:r>
          </a:p>
          <a:p>
            <a:pPr lvl="0"/>
            <a:r>
              <a:rPr lang="en-GB" dirty="0"/>
              <a:t>However, cars from the US have a tariff applied to them so makes it more difficult for the cars to be priced competitively.</a:t>
            </a:r>
          </a:p>
          <a:p>
            <a:pPr indent="-358775"/>
            <a:r>
              <a:rPr lang="en-GB" dirty="0"/>
              <a:t>Which country do you think US car manufacturers have moved production to in the NAFTA trade bloc?</a:t>
            </a:r>
          </a:p>
        </p:txBody>
      </p:sp>
    </p:spTree>
    <p:extLst>
      <p:ext uri="{BB962C8B-B14F-4D97-AF65-F5344CB8AC3E}">
        <p14:creationId xmlns:p14="http://schemas.microsoft.com/office/powerpoint/2010/main" xmlns="" val="322820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600" dirty="0"/>
              <a:t>Use of the internet and e-commerce</a:t>
            </a:r>
            <a:endParaRPr lang="en-GB" sz="3800" dirty="0"/>
          </a:p>
        </p:txBody>
      </p:sp>
      <p:sp>
        <p:nvSpPr>
          <p:cNvPr id="5" name="Content Placeholder 4"/>
          <p:cNvSpPr>
            <a:spLocks noGrp="1"/>
          </p:cNvSpPr>
          <p:nvPr>
            <p:ph idx="1"/>
          </p:nvPr>
        </p:nvSpPr>
        <p:spPr>
          <a:xfrm>
            <a:off x="155276" y="1430187"/>
            <a:ext cx="8765785" cy="4695976"/>
          </a:xfrm>
        </p:spPr>
        <p:txBody>
          <a:bodyPr>
            <a:noAutofit/>
          </a:bodyPr>
          <a:lstStyle/>
          <a:p>
            <a:pPr lvl="0"/>
            <a:r>
              <a:rPr lang="en-GB" dirty="0"/>
              <a:t>For small businesses in particular, e-commerce has allowed them to compete globally. </a:t>
            </a:r>
          </a:p>
          <a:p>
            <a:pPr lvl="0"/>
            <a:r>
              <a:rPr lang="en-GB" b="1" dirty="0">
                <a:solidFill>
                  <a:srgbClr val="C0504D"/>
                </a:solidFill>
              </a:rPr>
              <a:t>Example:</a:t>
            </a:r>
            <a:r>
              <a:rPr lang="en-GB" dirty="0"/>
              <a:t> Kevin Flood created the website</a:t>
            </a:r>
            <a:br>
              <a:rPr lang="en-GB" dirty="0"/>
            </a:br>
            <a:r>
              <a:rPr lang="en-GB" dirty="0" err="1"/>
              <a:t>Shopow</a:t>
            </a:r>
            <a:r>
              <a:rPr lang="en-GB" dirty="0"/>
              <a:t>, which allows users to compare</a:t>
            </a:r>
            <a:br>
              <a:rPr lang="en-GB" dirty="0"/>
            </a:br>
            <a:r>
              <a:rPr lang="en-GB" dirty="0"/>
              <a:t>stores around the world. Even Justin Bieber </a:t>
            </a:r>
            <a:br>
              <a:rPr lang="en-GB" dirty="0"/>
            </a:br>
            <a:r>
              <a:rPr lang="en-GB" dirty="0"/>
              <a:t>has YouTube to thank for his ride to fame!</a:t>
            </a:r>
          </a:p>
          <a:p>
            <a:r>
              <a:rPr lang="en-GB" dirty="0"/>
              <a:t>Large businesses have been able to harness the power of the internet to promote and sell products. EBay is the world’s number one auction site but Chinese competitor Alibaba is expanding rapidly.</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
        <p:nvSpPr>
          <p:cNvPr id="8" name="TextBox 7">
            <a:hlinkClick r:id="rId3"/>
          </p:cNvPr>
          <p:cNvSpPr txBox="1"/>
          <p:nvPr/>
        </p:nvSpPr>
        <p:spPr>
          <a:xfrm>
            <a:off x="7195246" y="2799464"/>
            <a:ext cx="1725815" cy="830997"/>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400" b="1" dirty="0">
                <a:solidFill>
                  <a:schemeClr val="bg1"/>
                </a:solidFill>
              </a:rPr>
              <a:t>Internet successes</a:t>
            </a:r>
          </a:p>
        </p:txBody>
      </p:sp>
    </p:spTree>
    <p:extLst>
      <p:ext uri="{BB962C8B-B14F-4D97-AF65-F5344CB8AC3E}">
        <p14:creationId xmlns:p14="http://schemas.microsoft.com/office/powerpoint/2010/main" xmlns="" val="33758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0" nodeType="clickEffect">
                                  <p:stCondLst>
                                    <p:cond delay="0"/>
                                  </p:stCondLst>
                                  <p:childTnLst>
                                    <p:set>
                                      <p:cBhvr>
                                        <p:cTn id="14" dur="indefinite"/>
                                        <p:tgtEl>
                                          <p:spTgt spid="5">
                                            <p:txEl>
                                              <p:pRg st="0" end="0"/>
                                            </p:txEl>
                                          </p:spTgt>
                                        </p:tgtEl>
                                        <p:attrNameLst>
                                          <p:attrName>style.opacity</p:attrName>
                                        </p:attrNameLst>
                                      </p:cBhvr>
                                      <p:to>
                                        <p:strVal val="0.25"/>
                                      </p:to>
                                    </p:set>
                                    <p:animEffect filter="image" prLst="opacity: 0.25">
                                      <p:cBhvr rctx="IE">
                                        <p:cTn id="15" dur="indefinite"/>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Changing the marketing mix</a:t>
            </a:r>
          </a:p>
        </p:txBody>
      </p:sp>
      <p:sp>
        <p:nvSpPr>
          <p:cNvPr id="5" name="Content Placeholder 4"/>
          <p:cNvSpPr>
            <a:spLocks noGrp="1"/>
          </p:cNvSpPr>
          <p:nvPr>
            <p:ph sz="half" idx="1"/>
          </p:nvPr>
        </p:nvSpPr>
        <p:spPr>
          <a:xfrm>
            <a:off x="155276" y="1423359"/>
            <a:ext cx="8988724" cy="4702804"/>
          </a:xfrm>
        </p:spPr>
        <p:txBody>
          <a:bodyPr/>
          <a:lstStyle/>
          <a:p>
            <a:pPr lvl="0"/>
            <a:r>
              <a:rPr lang="en-GB" sz="1900" b="1" dirty="0">
                <a:solidFill>
                  <a:srgbClr val="C0504D"/>
                </a:solidFill>
              </a:rPr>
              <a:t>Product: </a:t>
            </a:r>
            <a:r>
              <a:rPr lang="en-GB" sz="1900" dirty="0"/>
              <a:t>the costs of different features </a:t>
            </a:r>
            <a:br>
              <a:rPr lang="en-GB" sz="1900" dirty="0"/>
            </a:br>
            <a:r>
              <a:rPr lang="en-GB" sz="1900" dirty="0"/>
              <a:t>required in different countries are built into </a:t>
            </a:r>
            <a:br>
              <a:rPr lang="en-GB" sz="1900" dirty="0"/>
            </a:br>
            <a:r>
              <a:rPr lang="en-GB" sz="1900" dirty="0"/>
              <a:t>the global price of the product. Nissan builds </a:t>
            </a:r>
            <a:br>
              <a:rPr lang="en-GB" sz="1900" dirty="0"/>
            </a:br>
            <a:r>
              <a:rPr lang="en-GB" sz="1900" dirty="0"/>
              <a:t>left-hand and right-hand drive cars</a:t>
            </a:r>
          </a:p>
          <a:p>
            <a:pPr lvl="0"/>
            <a:r>
              <a:rPr lang="en-GB" sz="1900" b="1" dirty="0">
                <a:solidFill>
                  <a:srgbClr val="C0504D"/>
                </a:solidFill>
              </a:rPr>
              <a:t>Price: </a:t>
            </a:r>
            <a:r>
              <a:rPr lang="en-GB" sz="1900" dirty="0"/>
              <a:t>a product may be seen as having a</a:t>
            </a:r>
            <a:br>
              <a:rPr lang="en-GB" sz="1900" dirty="0"/>
            </a:br>
            <a:r>
              <a:rPr lang="en-GB" sz="1900" dirty="0"/>
              <a:t>higher premium in one country than another. </a:t>
            </a:r>
            <a:br>
              <a:rPr lang="en-GB" sz="1900" dirty="0"/>
            </a:br>
            <a:r>
              <a:rPr lang="en-GB" sz="1900" dirty="0"/>
              <a:t>Jaguar cars have a premium price in the US </a:t>
            </a:r>
            <a:br>
              <a:rPr lang="en-GB" sz="1900" dirty="0"/>
            </a:br>
            <a:r>
              <a:rPr lang="en-GB" sz="1900" dirty="0"/>
              <a:t>where they are a valued brand – perhaps </a:t>
            </a:r>
            <a:br>
              <a:rPr lang="en-GB" sz="1900" dirty="0"/>
            </a:br>
            <a:r>
              <a:rPr lang="en-GB" sz="1900" dirty="0"/>
              <a:t>more than the UK.</a:t>
            </a:r>
          </a:p>
          <a:p>
            <a:pPr lvl="0"/>
            <a:r>
              <a:rPr lang="en-GB" sz="1900" b="1" dirty="0">
                <a:solidFill>
                  <a:srgbClr val="C0504D"/>
                </a:solidFill>
              </a:rPr>
              <a:t>Promotion: </a:t>
            </a:r>
            <a:r>
              <a:rPr lang="en-GB" sz="1900" dirty="0"/>
              <a:t>businesses often need to advertise </a:t>
            </a:r>
            <a:br>
              <a:rPr lang="en-GB" sz="1900" dirty="0"/>
            </a:br>
            <a:r>
              <a:rPr lang="en-GB" sz="1900" dirty="0"/>
              <a:t>their products to different local markets, taking into account cultural and social differences</a:t>
            </a:r>
          </a:p>
          <a:p>
            <a:pPr lvl="0"/>
            <a:r>
              <a:rPr lang="en-GB" sz="1900" b="1" dirty="0">
                <a:solidFill>
                  <a:srgbClr val="C0504D"/>
                </a:solidFill>
              </a:rPr>
              <a:t>Place: </a:t>
            </a:r>
            <a:r>
              <a:rPr lang="en-GB" sz="1900" dirty="0"/>
              <a:t>countries have varying levels of development, such as access to the internet</a:t>
            </a:r>
          </a:p>
          <a:p>
            <a:pPr lvl="0"/>
            <a:r>
              <a:rPr lang="en-GB" sz="1900" dirty="0"/>
              <a:t>The bar chart shows the level of e-commerce sales in different parts of the world.</a:t>
            </a:r>
          </a:p>
          <a:p>
            <a:r>
              <a:rPr lang="en-GB" sz="1900" dirty="0"/>
              <a:t>Which has the lowest level of e-commerce? Why?</a:t>
            </a:r>
          </a:p>
        </p:txBody>
      </p:sp>
      <p:pic>
        <p:nvPicPr>
          <p:cNvPr id="7" name="Content Placeholder 6"/>
          <p:cNvPicPr>
            <a:picLocks noGrp="1" noChangeAspect="1"/>
          </p:cNvPicPr>
          <p:nvPr>
            <p:ph sz="half" idx="2"/>
          </p:nvPr>
        </p:nvPicPr>
        <p:blipFill>
          <a:blip r:embed="rId3"/>
          <a:stretch>
            <a:fillRect/>
          </a:stretch>
        </p:blipFill>
        <p:spPr>
          <a:xfrm>
            <a:off x="5155152" y="1468623"/>
            <a:ext cx="3877379" cy="2587329"/>
          </a:xfrm>
          <a:prstGeom prst="rect">
            <a:avLst/>
          </a:prstGeom>
        </p:spPr>
      </p:pic>
    </p:spTree>
    <p:extLst>
      <p:ext uri="{BB962C8B-B14F-4D97-AF65-F5344CB8AC3E}">
        <p14:creationId xmlns:p14="http://schemas.microsoft.com/office/powerpoint/2010/main" xmlns="" val="272104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0" nodeType="clickEffect">
                                  <p:stCondLst>
                                    <p:cond delay="0"/>
                                  </p:stCondLst>
                                  <p:childTnLst>
                                    <p:set>
                                      <p:cBhvr>
                                        <p:cTn id="35" dur="indefinite"/>
                                        <p:tgtEl>
                                          <p:spTgt spid="5">
                                            <p:txEl>
                                              <p:pRg st="3" end="3"/>
                                            </p:txEl>
                                          </p:spTgt>
                                        </p:tgtEl>
                                        <p:attrNameLst>
                                          <p:attrName>style.opacity</p:attrName>
                                        </p:attrNameLst>
                                      </p:cBhvr>
                                      <p:to>
                                        <p:strVal val="0.25"/>
                                      </p:to>
                                    </p:set>
                                    <p:animEffect filter="image" prLst="opacity: 0.25">
                                      <p:cBhvr rctx="IE">
                                        <p:cTn id="36" dur="indefinite"/>
                                        <p:tgtEl>
                                          <p:spTgt spid="5">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p:cTn id="46" dur="indefinite"/>
                                        <p:tgtEl>
                                          <p:spTgt spid="5">
                                            <p:txEl>
                                              <p:pRg st="4" end="4"/>
                                            </p:txEl>
                                          </p:spTgt>
                                        </p:tgtEl>
                                        <p:attrNameLst>
                                          <p:attrName>style.opacity</p:attrName>
                                        </p:attrNameLst>
                                      </p:cBhvr>
                                      <p:to>
                                        <p:strVal val="0.25"/>
                                      </p:to>
                                    </p:set>
                                    <p:animEffect filter="image" prLst="opacity: 0.25">
                                      <p:cBhvr rctx="IE">
                                        <p:cTn id="47" dur="indefinite"/>
                                        <p:tgtEl>
                                          <p:spTgt spid="5">
                                            <p:txEl>
                                              <p:pRg st="4" end="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Effect transition="in" filter="fade">
                                      <p:cBhvr>
                                        <p:cTn id="5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Summary questions</a:t>
            </a:r>
          </a:p>
        </p:txBody>
      </p:sp>
      <p:sp>
        <p:nvSpPr>
          <p:cNvPr id="5" name="Content Placeholder 4"/>
          <p:cNvSpPr>
            <a:spLocks noGrp="1"/>
          </p:cNvSpPr>
          <p:nvPr>
            <p:ph idx="1"/>
          </p:nvPr>
        </p:nvSpPr>
        <p:spPr>
          <a:xfrm>
            <a:off x="155275" y="1430187"/>
            <a:ext cx="8400250" cy="4979666"/>
          </a:xfrm>
        </p:spPr>
        <p:txBody>
          <a:bodyPr>
            <a:normAutofit/>
          </a:bodyPr>
          <a:lstStyle/>
          <a:p>
            <a:pPr marL="0" indent="0">
              <a:buNone/>
            </a:pPr>
            <a:r>
              <a:rPr lang="en-GB" dirty="0"/>
              <a:t>Write down or discuss the answers to these questions.</a:t>
            </a:r>
          </a:p>
          <a:p>
            <a:pPr lvl="0">
              <a:lnSpc>
                <a:spcPct val="90000"/>
              </a:lnSpc>
            </a:pPr>
            <a:r>
              <a:rPr lang="en-GB" dirty="0"/>
              <a:t>What is free trade?</a:t>
            </a:r>
          </a:p>
          <a:p>
            <a:pPr lvl="0">
              <a:lnSpc>
                <a:spcPct val="90000"/>
              </a:lnSpc>
            </a:pPr>
            <a:r>
              <a:rPr lang="en-GB" dirty="0"/>
              <a:t>What is globalisation?</a:t>
            </a:r>
          </a:p>
          <a:p>
            <a:pPr lvl="0">
              <a:lnSpc>
                <a:spcPct val="90000"/>
              </a:lnSpc>
            </a:pPr>
            <a:r>
              <a:rPr lang="en-GB" dirty="0"/>
              <a:t>Give a drawback to UK businesses who have to compete with overseas businesses.</a:t>
            </a:r>
          </a:p>
          <a:p>
            <a:pPr lvl="0">
              <a:lnSpc>
                <a:spcPct val="90000"/>
              </a:lnSpc>
            </a:pPr>
            <a:r>
              <a:rPr lang="en-GB" dirty="0"/>
              <a:t>What is a tariff?</a:t>
            </a:r>
          </a:p>
          <a:p>
            <a:pPr lvl="0">
              <a:lnSpc>
                <a:spcPct val="90000"/>
              </a:lnSpc>
            </a:pPr>
            <a:r>
              <a:rPr lang="en-GB" dirty="0"/>
              <a:t>What is a benefit for a business of being a member of a trade bloc?</a:t>
            </a:r>
          </a:p>
          <a:p>
            <a:pPr>
              <a:lnSpc>
                <a:spcPct val="90000"/>
              </a:lnSpc>
            </a:pPr>
            <a:r>
              <a:rPr lang="en-GB" dirty="0"/>
              <a:t>What is a drawback for a business of being a member of a trade bloc?</a:t>
            </a:r>
          </a:p>
        </p:txBody>
      </p:sp>
    </p:spTree>
    <p:extLst>
      <p:ext uri="{BB962C8B-B14F-4D97-AF65-F5344CB8AC3E}">
        <p14:creationId xmlns:p14="http://schemas.microsoft.com/office/powerpoint/2010/main" xmlns="" val="90883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p:cTn id="11" dur="indefinite"/>
                                        <p:tgtEl>
                                          <p:spTgt spid="5">
                                            <p:txEl>
                                              <p:pRg st="1" end="1"/>
                                            </p:txEl>
                                          </p:spTgt>
                                        </p:tgtEl>
                                        <p:attrNameLst>
                                          <p:attrName>style.opacity</p:attrName>
                                        </p:attrNameLst>
                                      </p:cBhvr>
                                      <p:to>
                                        <p:strVal val="0.25"/>
                                      </p:to>
                                    </p:set>
                                    <p:animEffect filter="image" prLst="opacity: 0.25">
                                      <p:cBhvr rctx="IE">
                                        <p:cTn id="12" dur="indefinite"/>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nodeType="clickEffect">
                                  <p:stCondLst>
                                    <p:cond delay="0"/>
                                  </p:stCondLst>
                                  <p:childTnLst>
                                    <p:set>
                                      <p:cBhvr>
                                        <p:cTn id="19" dur="indefinite"/>
                                        <p:tgtEl>
                                          <p:spTgt spid="5">
                                            <p:txEl>
                                              <p:pRg st="2" end="2"/>
                                            </p:txEl>
                                          </p:spTgt>
                                        </p:tgtEl>
                                        <p:attrNameLst>
                                          <p:attrName>style.opacity</p:attrName>
                                        </p:attrNameLst>
                                      </p:cBhvr>
                                      <p:to>
                                        <p:strVal val="0.25"/>
                                      </p:to>
                                    </p:set>
                                    <p:animEffect filter="image" prLst="opacity: 0.25">
                                      <p:cBhvr rctx="IE">
                                        <p:cTn id="20" dur="indefinite"/>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nodeType="clickEffect">
                                  <p:stCondLst>
                                    <p:cond delay="0"/>
                                  </p:stCondLst>
                                  <p:childTnLst>
                                    <p:set>
                                      <p:cBhvr>
                                        <p:cTn id="27" dur="indefinite"/>
                                        <p:tgtEl>
                                          <p:spTgt spid="5">
                                            <p:txEl>
                                              <p:pRg st="3" end="3"/>
                                            </p:txEl>
                                          </p:spTgt>
                                        </p:tgtEl>
                                        <p:attrNameLst>
                                          <p:attrName>style.opacity</p:attrName>
                                        </p:attrNameLst>
                                      </p:cBhvr>
                                      <p:to>
                                        <p:strVal val="0.25"/>
                                      </p:to>
                                    </p:set>
                                    <p:animEffect filter="image" prLst="opacity: 0.25">
                                      <p:cBhvr rctx="IE">
                                        <p:cTn id="28" dur="indefinite"/>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nodeType="clickEffect">
                                  <p:stCondLst>
                                    <p:cond delay="0"/>
                                  </p:stCondLst>
                                  <p:childTnLst>
                                    <p:set>
                                      <p:cBhvr>
                                        <p:cTn id="35" dur="indefinite"/>
                                        <p:tgtEl>
                                          <p:spTgt spid="5">
                                            <p:txEl>
                                              <p:pRg st="4" end="4"/>
                                            </p:txEl>
                                          </p:spTgt>
                                        </p:tgtEl>
                                        <p:attrNameLst>
                                          <p:attrName>style.opacity</p:attrName>
                                        </p:attrNameLst>
                                      </p:cBhvr>
                                      <p:to>
                                        <p:strVal val="0.25"/>
                                      </p:to>
                                    </p:set>
                                    <p:animEffect filter="image" prLst="opacity: 0.25">
                                      <p:cBhvr rctx="IE">
                                        <p:cTn id="36" dur="indefinite"/>
                                        <p:tgtEl>
                                          <p:spTgt spid="5">
                                            <p:txEl>
                                              <p:pRg st="4" end="4"/>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mph" presetSubtype="0" nodeType="clickEffect">
                                  <p:stCondLst>
                                    <p:cond delay="0"/>
                                  </p:stCondLst>
                                  <p:childTnLst>
                                    <p:set>
                                      <p:cBhvr>
                                        <p:cTn id="43" dur="indefinite"/>
                                        <p:tgtEl>
                                          <p:spTgt spid="5">
                                            <p:txEl>
                                              <p:pRg st="5" end="5"/>
                                            </p:txEl>
                                          </p:spTgt>
                                        </p:tgtEl>
                                        <p:attrNameLst>
                                          <p:attrName>style.opacity</p:attrName>
                                        </p:attrNameLst>
                                      </p:cBhvr>
                                      <p:to>
                                        <p:strVal val="0.25"/>
                                      </p:to>
                                    </p:set>
                                    <p:animEffect filter="image" prLst="opacity: 0.25">
                                      <p:cBhvr rctx="IE">
                                        <p:cTn id="44" dur="indefinite"/>
                                        <p:tgtEl>
                                          <p:spTgt spid="5">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Globalisation</a:t>
            </a:r>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dirty="0"/>
              <a:t>This section covers the following: </a:t>
            </a:r>
          </a:p>
          <a:p>
            <a:pPr lvl="0"/>
            <a:r>
              <a:rPr lang="en-GB" dirty="0"/>
              <a:t>What globalisation is</a:t>
            </a:r>
          </a:p>
          <a:p>
            <a:pPr lvl="0"/>
            <a:r>
              <a:rPr lang="en-GB" dirty="0"/>
              <a:t>The impact of globalisation on businesses</a:t>
            </a:r>
          </a:p>
          <a:p>
            <a:pPr lvl="0"/>
            <a:r>
              <a:rPr lang="en-GB" dirty="0"/>
              <a:t>Barriers to international trade</a:t>
            </a:r>
          </a:p>
          <a:p>
            <a:r>
              <a:rPr lang="en-GB" dirty="0"/>
              <a:t>How businesses compete internationally</a:t>
            </a:r>
          </a:p>
        </p:txBody>
      </p:sp>
    </p:spTree>
    <p:extLst>
      <p:ext uri="{BB962C8B-B14F-4D97-AF65-F5344CB8AC3E}">
        <p14:creationId xmlns:p14="http://schemas.microsoft.com/office/powerpoint/2010/main" xmlns="" val="96404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1" end="1"/>
                                            </p:txEl>
                                          </p:spTgt>
                                        </p:tgtEl>
                                        <p:attrNameLst>
                                          <p:attrName>style.opacity</p:attrName>
                                        </p:attrNameLst>
                                      </p:cBhvr>
                                      <p:to>
                                        <p:strVal val="0.25"/>
                                      </p:to>
                                    </p:set>
                                    <p:animEffect filter="image" prLst="opacity: 0.25">
                                      <p:cBhvr rctx="IE">
                                        <p:cTn id="12" dur="indefinite"/>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2" end="2"/>
                                            </p:txEl>
                                          </p:spTgt>
                                        </p:tgtEl>
                                        <p:attrNameLst>
                                          <p:attrName>style.opacity</p:attrName>
                                        </p:attrNameLst>
                                      </p:cBhvr>
                                      <p:to>
                                        <p:strVal val="0.25"/>
                                      </p:to>
                                    </p:set>
                                    <p:animEffect filter="image" prLst="opacity: 0.25">
                                      <p:cBhvr rctx="IE">
                                        <p:cTn id="20" dur="indefinite"/>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3" end="3"/>
                                            </p:txEl>
                                          </p:spTgt>
                                        </p:tgtEl>
                                        <p:attrNameLst>
                                          <p:attrName>style.opacity</p:attrName>
                                        </p:attrNameLst>
                                      </p:cBhvr>
                                      <p:to>
                                        <p:strVal val="0.25"/>
                                      </p:to>
                                    </p:set>
                                    <p:animEffect filter="image" prLst="opacity: 0.25">
                                      <p:cBhvr rctx="IE">
                                        <p:cTn id="28" dur="indefinite"/>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14" name="Content Placeholder 4"/>
          <p:cNvSpPr>
            <a:spLocks noGrp="1"/>
          </p:cNvSpPr>
          <p:nvPr>
            <p:ph idx="1"/>
          </p:nvPr>
        </p:nvSpPr>
        <p:spPr>
          <a:xfrm>
            <a:off x="155273" y="1430187"/>
            <a:ext cx="8765787" cy="4839984"/>
          </a:xfrm>
        </p:spPr>
        <p:txBody>
          <a:bodyPr>
            <a:noAutofit/>
          </a:bodyPr>
          <a:lstStyle/>
          <a:p>
            <a:pPr marL="0" lvl="0" indent="0">
              <a:buNone/>
            </a:pPr>
            <a:r>
              <a:rPr lang="en-GB" sz="3600" b="1" dirty="0" smtClean="0">
                <a:solidFill>
                  <a:srgbClr val="C0504D"/>
                </a:solidFill>
              </a:rPr>
              <a:t>Globalisation</a:t>
            </a:r>
            <a:endParaRPr lang="en-GB" sz="3600" b="1" dirty="0">
              <a:solidFill>
                <a:srgbClr val="C0504D"/>
              </a:solidFill>
            </a:endParaRPr>
          </a:p>
          <a:p>
            <a:pPr lvl="0"/>
            <a:r>
              <a:rPr lang="en-GB" sz="3600" dirty="0"/>
              <a:t>The increasing tendency for countries to trade with each other and to buy global goods, such as Coca-Cola, or services, such as Costa Coffee</a:t>
            </a:r>
          </a:p>
        </p:txBody>
      </p:sp>
    </p:spTree>
    <p:extLst>
      <p:ext uri="{BB962C8B-B14F-4D97-AF65-F5344CB8AC3E}">
        <p14:creationId xmlns:p14="http://schemas.microsoft.com/office/powerpoint/2010/main" xmlns="" val="8572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p:cTn id="16" dur="indefinite"/>
                                        <p:tgtEl>
                                          <p:spTgt spid="14">
                                            <p:txEl>
                                              <p:pRg st="0" end="0"/>
                                            </p:txEl>
                                          </p:spTgt>
                                        </p:tgtEl>
                                        <p:attrNameLst>
                                          <p:attrName>style.opacity</p:attrName>
                                        </p:attrNameLst>
                                      </p:cBhvr>
                                      <p:to>
                                        <p:strVal val="0.25"/>
                                      </p:to>
                                    </p:set>
                                    <p:animEffect filter="image" prLst="opacity: 0.25">
                                      <p:cBhvr rctx="IE">
                                        <p:cTn id="17" dur="indefinite"/>
                                        <p:tgtEl>
                                          <p:spTgt spid="14">
                                            <p:txEl>
                                              <p:pRg st="0" end="0"/>
                                            </p:txEl>
                                          </p:spTgt>
                                        </p:tgtEl>
                                      </p:cBhvr>
                                    </p:animEffect>
                                  </p:childTnLst>
                                </p:cTn>
                              </p:par>
                              <p:par>
                                <p:cTn id="18" presetID="9" presetClass="emph" presetSubtype="0" grpId="0" nodeType="withEffect">
                                  <p:stCondLst>
                                    <p:cond delay="0"/>
                                  </p:stCondLst>
                                  <p:childTnLst>
                                    <p:set>
                                      <p:cBhvr>
                                        <p:cTn id="19" dur="indefinite"/>
                                        <p:tgtEl>
                                          <p:spTgt spid="14">
                                            <p:txEl>
                                              <p:pRg st="1" end="1"/>
                                            </p:txEl>
                                          </p:spTgt>
                                        </p:tgtEl>
                                        <p:attrNameLst>
                                          <p:attrName>style.opacity</p:attrName>
                                        </p:attrNameLst>
                                      </p:cBhvr>
                                      <p:to>
                                        <p:strVal val="0.25"/>
                                      </p:to>
                                    </p:set>
                                    <p:animEffect filter="image" prLst="opacity: 0.25">
                                      <p:cBhvr rctx="IE">
                                        <p:cTn id="20" dur="indefinite"/>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What is globalisation?</a:t>
            </a:r>
          </a:p>
        </p:txBody>
      </p:sp>
      <p:sp>
        <p:nvSpPr>
          <p:cNvPr id="5" name="Content Placeholder 4"/>
          <p:cNvSpPr>
            <a:spLocks noGrp="1"/>
          </p:cNvSpPr>
          <p:nvPr>
            <p:ph idx="1"/>
          </p:nvPr>
        </p:nvSpPr>
        <p:spPr>
          <a:xfrm>
            <a:off x="155275" y="1430187"/>
            <a:ext cx="8765785" cy="4695976"/>
          </a:xfrm>
        </p:spPr>
        <p:txBody>
          <a:bodyPr>
            <a:noAutofit/>
          </a:bodyPr>
          <a:lstStyle/>
          <a:p>
            <a:pPr lvl="0"/>
            <a:r>
              <a:rPr lang="en-GB" dirty="0"/>
              <a:t>Globalisation is where countries trade with each other to buy global goods, such as Coca-Cola, or Costa Coffee.</a:t>
            </a:r>
          </a:p>
          <a:p>
            <a:r>
              <a:rPr lang="en-GB" dirty="0"/>
              <a:t>As a small island like the UK has always had to trade with other nations, such as selling cars to China and India.</a:t>
            </a:r>
          </a:p>
        </p:txBody>
      </p:sp>
    </p:spTree>
    <p:extLst>
      <p:ext uri="{BB962C8B-B14F-4D97-AF65-F5344CB8AC3E}">
        <p14:creationId xmlns:p14="http://schemas.microsoft.com/office/powerpoint/2010/main" xmlns="" val="398441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14" name="Content Placeholder 4"/>
          <p:cNvSpPr>
            <a:spLocks noGrp="1"/>
          </p:cNvSpPr>
          <p:nvPr>
            <p:ph idx="1"/>
          </p:nvPr>
        </p:nvSpPr>
        <p:spPr>
          <a:xfrm>
            <a:off x="155273" y="1430187"/>
            <a:ext cx="8765787" cy="4839984"/>
          </a:xfrm>
        </p:spPr>
        <p:txBody>
          <a:bodyPr>
            <a:noAutofit/>
          </a:bodyPr>
          <a:lstStyle/>
          <a:p>
            <a:pPr marL="0" lvl="0" indent="0">
              <a:buNone/>
            </a:pPr>
            <a:r>
              <a:rPr lang="en-GB" sz="4000" b="1" dirty="0">
                <a:solidFill>
                  <a:srgbClr val="C0504D"/>
                </a:solidFill>
              </a:rPr>
              <a:t>Competing internationally</a:t>
            </a:r>
          </a:p>
          <a:p>
            <a:pPr lvl="0"/>
            <a:r>
              <a:rPr lang="en-GB" sz="4000" dirty="0"/>
              <a:t>Finding a way to succeed against rivals from </a:t>
            </a:r>
            <a:r>
              <a:rPr lang="en-GB" sz="4000" dirty="0" smtClean="0"/>
              <a:t>overseas</a:t>
            </a:r>
          </a:p>
          <a:p>
            <a:pPr marL="0" lvl="0" indent="0">
              <a:buNone/>
            </a:pPr>
            <a:r>
              <a:rPr sz="4000" b="1" smtClean="0">
                <a:solidFill>
                  <a:srgbClr val="C0504D"/>
                </a:solidFill>
              </a:rPr>
              <a:t>Imports</a:t>
            </a:r>
          </a:p>
          <a:p>
            <a:pPr lvl="0"/>
            <a:r>
              <a:rPr sz="4000" smtClean="0"/>
              <a:t>Goods or services bought from overseas</a:t>
            </a:r>
          </a:p>
          <a:p>
            <a:pPr lvl="0"/>
            <a:endParaRPr lang="en-GB" sz="2400" dirty="0"/>
          </a:p>
        </p:txBody>
      </p:sp>
    </p:spTree>
    <p:extLst>
      <p:ext uri="{BB962C8B-B14F-4D97-AF65-F5344CB8AC3E}">
        <p14:creationId xmlns:p14="http://schemas.microsoft.com/office/powerpoint/2010/main" xmlns="" val="8572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p:cTn id="26" dur="indefinite"/>
                                        <p:tgtEl>
                                          <p:spTgt spid="14">
                                            <p:txEl>
                                              <p:pRg st="0" end="0"/>
                                            </p:txEl>
                                          </p:spTgt>
                                        </p:tgtEl>
                                        <p:attrNameLst>
                                          <p:attrName>style.opacity</p:attrName>
                                        </p:attrNameLst>
                                      </p:cBhvr>
                                      <p:to>
                                        <p:strVal val="0.25"/>
                                      </p:to>
                                    </p:set>
                                    <p:animEffect filter="image" prLst="opacity: 0.25">
                                      <p:cBhvr rctx="IE">
                                        <p:cTn id="27" dur="indefinite"/>
                                        <p:tgtEl>
                                          <p:spTgt spid="14">
                                            <p:txEl>
                                              <p:pRg st="0" end="0"/>
                                            </p:txEl>
                                          </p:spTgt>
                                        </p:tgtEl>
                                      </p:cBhvr>
                                    </p:animEffect>
                                  </p:childTnLst>
                                </p:cTn>
                              </p:par>
                              <p:par>
                                <p:cTn id="28" presetID="9" presetClass="emph" presetSubtype="0" grpId="0" nodeType="withEffect">
                                  <p:stCondLst>
                                    <p:cond delay="0"/>
                                  </p:stCondLst>
                                  <p:childTnLst>
                                    <p:set>
                                      <p:cBhvr>
                                        <p:cTn id="29" dur="indefinite"/>
                                        <p:tgtEl>
                                          <p:spTgt spid="14">
                                            <p:txEl>
                                              <p:pRg st="1" end="1"/>
                                            </p:txEl>
                                          </p:spTgt>
                                        </p:tgtEl>
                                        <p:attrNameLst>
                                          <p:attrName>style.opacity</p:attrName>
                                        </p:attrNameLst>
                                      </p:cBhvr>
                                      <p:to>
                                        <p:strVal val="0.25"/>
                                      </p:to>
                                    </p:set>
                                    <p:animEffect filter="image" prLst="opacity: 0.25">
                                      <p:cBhvr rctx="IE">
                                        <p:cTn id="30" dur="indefinite"/>
                                        <p:tgtEl>
                                          <p:spTgt spid="1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0" nodeType="clickEffect">
                                  <p:stCondLst>
                                    <p:cond delay="0"/>
                                  </p:stCondLst>
                                  <p:childTnLst>
                                    <p:set>
                                      <p:cBhvr>
                                        <p:cTn id="34" dur="indefinite"/>
                                        <p:tgtEl>
                                          <p:spTgt spid="14">
                                            <p:txEl>
                                              <p:pRg st="2" end="2"/>
                                            </p:txEl>
                                          </p:spTgt>
                                        </p:tgtEl>
                                        <p:attrNameLst>
                                          <p:attrName>style.opacity</p:attrName>
                                        </p:attrNameLst>
                                      </p:cBhvr>
                                      <p:to>
                                        <p:strVal val="0.25"/>
                                      </p:to>
                                    </p:set>
                                    <p:animEffect filter="image" prLst="opacity: 0.25">
                                      <p:cBhvr rctx="IE">
                                        <p:cTn id="35" dur="indefinite"/>
                                        <p:tgtEl>
                                          <p:spTgt spid="1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mph" presetSubtype="0" grpId="0" nodeType="clickEffect">
                                  <p:stCondLst>
                                    <p:cond delay="0"/>
                                  </p:stCondLst>
                                  <p:childTnLst>
                                    <p:set>
                                      <p:cBhvr>
                                        <p:cTn id="39" dur="indefinite"/>
                                        <p:tgtEl>
                                          <p:spTgt spid="14">
                                            <p:txEl>
                                              <p:pRg st="3" end="3"/>
                                            </p:txEl>
                                          </p:spTgt>
                                        </p:tgtEl>
                                        <p:attrNameLst>
                                          <p:attrName>style.opacity</p:attrName>
                                        </p:attrNameLst>
                                      </p:cBhvr>
                                      <p:to>
                                        <p:strVal val="0.25"/>
                                      </p:to>
                                    </p:set>
                                    <p:animEffect filter="image" prLst="opacity: 0.25">
                                      <p:cBhvr rctx="IE">
                                        <p:cTn id="40" dur="indefinite"/>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Imports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dirty="0"/>
              <a:t>Imports are goods or services bought from overseas.</a:t>
            </a:r>
          </a:p>
          <a:p>
            <a:pPr lvl="0"/>
            <a:r>
              <a:rPr lang="en-GB" dirty="0"/>
              <a:t>There are three types of imports:</a:t>
            </a:r>
          </a:p>
          <a:p>
            <a:pPr lvl="1" indent="-358775"/>
            <a:r>
              <a:rPr lang="en-GB" dirty="0"/>
              <a:t>goods that we do not grow or make, e.g. coffee</a:t>
            </a:r>
          </a:p>
          <a:p>
            <a:pPr lvl="1" indent="-358775"/>
            <a:r>
              <a:rPr lang="en-GB" dirty="0"/>
              <a:t>goods that require a lot of low skilled labour, e.g. clothes</a:t>
            </a:r>
          </a:p>
          <a:p>
            <a:pPr lvl="1" indent="-358775"/>
            <a:r>
              <a:rPr lang="en-GB" dirty="0"/>
              <a:t>goods that are made in the UK and abroad using high technology and highly skilled labour, e.g. cars. </a:t>
            </a:r>
          </a:p>
        </p:txBody>
      </p:sp>
    </p:spTree>
    <p:extLst>
      <p:ext uri="{BB962C8B-B14F-4D97-AF65-F5344CB8AC3E}">
        <p14:creationId xmlns:p14="http://schemas.microsoft.com/office/powerpoint/2010/main" xmlns="" val="298372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0" nodeType="clickEffect">
                                  <p:stCondLst>
                                    <p:cond delay="0"/>
                                  </p:stCondLst>
                                  <p:childTnLst>
                                    <p:set>
                                      <p:cBhvr>
                                        <p:cTn id="35" dur="indefinite"/>
                                        <p:tgtEl>
                                          <p:spTgt spid="5">
                                            <p:txEl>
                                              <p:pRg st="3" end="3"/>
                                            </p:txEl>
                                          </p:spTgt>
                                        </p:tgtEl>
                                        <p:attrNameLst>
                                          <p:attrName>style.opacity</p:attrName>
                                        </p:attrNameLst>
                                      </p:cBhvr>
                                      <p:to>
                                        <p:strVal val="0.25"/>
                                      </p:to>
                                    </p:set>
                                    <p:animEffect filter="image" prLst="opacity: 0.25">
                                      <p:cBhvr rctx="IE">
                                        <p:cTn id="36" dur="indefinite"/>
                                        <p:tgtEl>
                                          <p:spTgt spid="5">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600" dirty="0"/>
              <a:t>Competition from overseas</a:t>
            </a:r>
            <a:endParaRPr lang="en-GB" sz="3800" dirty="0"/>
          </a:p>
        </p:txBody>
      </p:sp>
      <p:sp>
        <p:nvSpPr>
          <p:cNvPr id="5" name="Content Placeholder 4"/>
          <p:cNvSpPr>
            <a:spLocks noGrp="1"/>
          </p:cNvSpPr>
          <p:nvPr>
            <p:ph idx="1"/>
          </p:nvPr>
        </p:nvSpPr>
        <p:spPr>
          <a:xfrm>
            <a:off x="155276" y="1430187"/>
            <a:ext cx="7114657" cy="4695976"/>
          </a:xfrm>
        </p:spPr>
        <p:txBody>
          <a:bodyPr>
            <a:noAutofit/>
          </a:bodyPr>
          <a:lstStyle/>
          <a:p>
            <a:pPr lvl="0"/>
            <a:r>
              <a:rPr lang="en-GB" dirty="0"/>
              <a:t>Competition can be from products that are also produced in the UK.</a:t>
            </a:r>
          </a:p>
          <a:p>
            <a:pPr lvl="0"/>
            <a:r>
              <a:rPr lang="en-GB" dirty="0"/>
              <a:t>Cars such as German BMWs compete with UK produced cars, such as Ford and Jaguar.</a:t>
            </a:r>
          </a:p>
          <a:p>
            <a:r>
              <a:rPr lang="en-GB" dirty="0"/>
              <a:t>Businesses will use technology and the marketing mix to try and gain a competitive advantage, such as </a:t>
            </a:r>
            <a:r>
              <a:rPr lang="en-GB" b="1" dirty="0">
                <a:solidFill>
                  <a:srgbClr val="C0504D"/>
                </a:solidFill>
              </a:rPr>
              <a:t>Jaguar</a:t>
            </a:r>
            <a:r>
              <a:rPr lang="en-GB" dirty="0"/>
              <a:t> introducing an electric luxury saloon car.</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
        <p:nvSpPr>
          <p:cNvPr id="8" name="TextBox 7">
            <a:hlinkClick r:id="rId3"/>
          </p:cNvPr>
          <p:cNvSpPr txBox="1"/>
          <p:nvPr/>
        </p:nvSpPr>
        <p:spPr>
          <a:xfrm>
            <a:off x="7195246" y="3482515"/>
            <a:ext cx="1725815" cy="1200329"/>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400" b="1" dirty="0">
                <a:solidFill>
                  <a:schemeClr val="bg1"/>
                </a:solidFill>
              </a:rPr>
              <a:t>Jaguar electric saloon</a:t>
            </a:r>
          </a:p>
        </p:txBody>
      </p:sp>
    </p:spTree>
    <p:extLst>
      <p:ext uri="{BB962C8B-B14F-4D97-AF65-F5344CB8AC3E}">
        <p14:creationId xmlns:p14="http://schemas.microsoft.com/office/powerpoint/2010/main" xmlns="" val="91892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Buying from overseas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dirty="0"/>
              <a:t>There are many consumer products that come from overseas. Most products in </a:t>
            </a:r>
            <a:r>
              <a:rPr lang="en-GB" dirty="0" err="1"/>
              <a:t>Poundland</a:t>
            </a:r>
            <a:r>
              <a:rPr lang="en-GB" dirty="0"/>
              <a:t> are made in China to keep costs very low.</a:t>
            </a:r>
          </a:p>
          <a:p>
            <a:pPr indent="-358775"/>
            <a:r>
              <a:rPr lang="en-GB" dirty="0"/>
              <a:t>Producers of goods in the UK may also get their raw materials from overseas.</a:t>
            </a:r>
          </a:p>
        </p:txBody>
      </p:sp>
    </p:spTree>
    <p:extLst>
      <p:ext uri="{BB962C8B-B14F-4D97-AF65-F5344CB8AC3E}">
        <p14:creationId xmlns:p14="http://schemas.microsoft.com/office/powerpoint/2010/main" xmlns="" val="384629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14" name="Content Placeholder 4"/>
          <p:cNvSpPr>
            <a:spLocks noGrp="1"/>
          </p:cNvSpPr>
          <p:nvPr>
            <p:ph idx="1"/>
          </p:nvPr>
        </p:nvSpPr>
        <p:spPr>
          <a:xfrm>
            <a:off x="155273" y="1430187"/>
            <a:ext cx="8765787" cy="4839984"/>
          </a:xfrm>
        </p:spPr>
        <p:txBody>
          <a:bodyPr>
            <a:noAutofit/>
          </a:bodyPr>
          <a:lstStyle/>
          <a:p>
            <a:pPr marL="0" lvl="0" indent="0">
              <a:buNone/>
            </a:pPr>
            <a:r>
              <a:rPr lang="en-GB" sz="3200" b="1" dirty="0" smtClean="0">
                <a:solidFill>
                  <a:srgbClr val="C0504D"/>
                </a:solidFill>
              </a:rPr>
              <a:t>Free </a:t>
            </a:r>
            <a:r>
              <a:rPr lang="en-GB" sz="3200" b="1" dirty="0">
                <a:solidFill>
                  <a:srgbClr val="C0504D"/>
                </a:solidFill>
              </a:rPr>
              <a:t>trade </a:t>
            </a:r>
          </a:p>
          <a:p>
            <a:pPr lvl="0"/>
            <a:r>
              <a:rPr lang="en-GB" sz="3200" dirty="0"/>
              <a:t>Trade between countries with no barriers, for example no tariffs</a:t>
            </a:r>
          </a:p>
          <a:p>
            <a:pPr marL="0" lvl="0" indent="0">
              <a:buNone/>
            </a:pPr>
            <a:r>
              <a:rPr sz="3200" b="1" smtClean="0">
                <a:solidFill>
                  <a:srgbClr val="C0504D"/>
                </a:solidFill>
              </a:rPr>
              <a:t>Tariffs </a:t>
            </a:r>
          </a:p>
          <a:p>
            <a:pPr lvl="0"/>
            <a:r>
              <a:rPr sz="3200" smtClean="0"/>
              <a:t>Taxes charged only on imports</a:t>
            </a:r>
          </a:p>
          <a:p>
            <a:pPr marL="0" lvl="0" indent="0">
              <a:buNone/>
            </a:pPr>
            <a:r>
              <a:rPr sz="3200" b="1" smtClean="0">
                <a:solidFill>
                  <a:srgbClr val="C0504D"/>
                </a:solidFill>
              </a:rPr>
              <a:t>Trade blocs </a:t>
            </a:r>
          </a:p>
          <a:p>
            <a:pPr lvl="0"/>
            <a:r>
              <a:rPr sz="3200" smtClean="0"/>
              <a:t>A group of countries that have agreed to have free trade within external tariff walls</a:t>
            </a:r>
            <a:endParaRPr sz="3200"/>
          </a:p>
        </p:txBody>
      </p:sp>
    </p:spTree>
    <p:extLst>
      <p:ext uri="{BB962C8B-B14F-4D97-AF65-F5344CB8AC3E}">
        <p14:creationId xmlns:p14="http://schemas.microsoft.com/office/powerpoint/2010/main" xmlns="" val="8572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p:cTn id="16" dur="indefinite"/>
                                        <p:tgtEl>
                                          <p:spTgt spid="14">
                                            <p:txEl>
                                              <p:pRg st="0" end="0"/>
                                            </p:txEl>
                                          </p:spTgt>
                                        </p:tgtEl>
                                        <p:attrNameLst>
                                          <p:attrName>style.opacity</p:attrName>
                                        </p:attrNameLst>
                                      </p:cBhvr>
                                      <p:to>
                                        <p:strVal val="0.25"/>
                                      </p:to>
                                    </p:set>
                                    <p:animEffect filter="image" prLst="opacity: 0.25">
                                      <p:cBhvr rctx="IE">
                                        <p:cTn id="17" dur="indefinite"/>
                                        <p:tgtEl>
                                          <p:spTgt spid="14">
                                            <p:txEl>
                                              <p:pRg st="0" end="0"/>
                                            </p:txEl>
                                          </p:spTgt>
                                        </p:tgtEl>
                                      </p:cBhvr>
                                    </p:animEffect>
                                  </p:childTnLst>
                                </p:cTn>
                              </p:par>
                              <p:par>
                                <p:cTn id="18" presetID="9" presetClass="emph" presetSubtype="0" grpId="0" nodeType="withEffect">
                                  <p:stCondLst>
                                    <p:cond delay="0"/>
                                  </p:stCondLst>
                                  <p:childTnLst>
                                    <p:set>
                                      <p:cBhvr>
                                        <p:cTn id="19" dur="indefinite"/>
                                        <p:tgtEl>
                                          <p:spTgt spid="14">
                                            <p:txEl>
                                              <p:pRg st="1" end="1"/>
                                            </p:txEl>
                                          </p:spTgt>
                                        </p:tgtEl>
                                        <p:attrNameLst>
                                          <p:attrName>style.opacity</p:attrName>
                                        </p:attrNameLst>
                                      </p:cBhvr>
                                      <p:to>
                                        <p:strVal val="0.25"/>
                                      </p:to>
                                    </p:set>
                                    <p:animEffect filter="image" prLst="opacity: 0.25">
                                      <p:cBhvr rctx="IE">
                                        <p:cTn id="20" dur="indefinite"/>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D82D75F-ABBE-45DD-BF1B-8E84A3A92A23"/>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Hx0M0h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8dDNIw6oVif4CAABlCgAAJwAAAHVuaXZlcnNhbC9mbGFzaF9wdWJsaXNoaW5nX3NldHRpbmdzLnhtbNVW3U7bMBS+71NYnrikAQYbq9IiRFutAtqKdtq4Qm582lg4dhY7LeVqT7MH25PsOKYlFQwFGNKmXjQ5Puc73/nJJ4dHN4kkc8iM0KpJd+s7lICKNBdq1qRfxt3tQ0qMZYozqRU0qdKUHLVqYZpPpDDxCKxFV0MQRplGaps0tjZtBMFisagLk2buVMvcIr6pRzoJ0gwMKAtZkEq2xD+7TMHQVq1GSOhN55rnEojgSEEJx47JrmQmpoF3m7DoepbpXPETLXVGstmkSd8dHrvfysdDtUUCyhVnWmh0ZttgnAvHh8mRuAUSg5jFSHxvn5KF4DYuHgPnHwYPUQpsXwNzKCcai1H2Dj4ByzizzL/6fBZurFkZvIkvFUtENMYT4upv0vb46vPlsHNx1uufXo0Hg7Nxb+hJFDHBJk4YbCYKkZDOswjWeUJmLYti5I0xUyYNhEHZtHKbarVBzr2TiZbY+yIK9yGZAO+zBErTGF0L1UXPXUqmWIhcNulxJpikRFgmRbQONvnEWGGL+XfLngSxcM+AnI/ofXrfnShmmYEyrdWJcT2PWl91LjlZ6pxIcQ3EaoL15wk+xUDKwyHTTCeFFdfHEiMFZpwLWAA/Knp6B/inRJeYIskxEjc3lWB9hu+5uCUTmOoMcYHNccfRLozHrz8LOGXG3IOyFcet0Vmv3bnq9dudb1uuQMbnTEXPBMeBQ5Lat8BnWLvSmEJKjd0sQWBnIpYbKObDBS/cqpRZOXfM5sXQ3SALUBy3QD4eEw8iXE2hcqgKGDFFtJJLwiL8hIxbobnQuUGLXxYPbV5E0IcSoQqqM/yCMFnGIauCtrO7937/4MPHw0+NevDrx8/tJ4PuZGUomcvmdeXkSWFZi8vDby4MnBY8Lg02y/9NZbjsjKq0tT+o4jU4reJ14aVnWJKdShRQN2ZepFA5pEiEBf43V+IFY32V4vudeJuxvmHNr1nl/6Zk/7a+PGzcFsLg0euMO0mEEgk2winY+g7UOtjfwfvHo0e1GqJtXg1btd9QSwMEFAACAAgAfHQzSE9Ble2qAgAAXgoAACEAAAB1bml2ZXJzYWwvZmxhc2hfc2tpbl9zZXR0aW5ncy54bWyVVttu2zAMfd9XBNl73V3TAUqANM2AAt1arEXfZZuxhciSIcnp8vcTZTmWE7v2QhSIyHMkijxiSvSeidWH2Ywkkkv1DMYwkWn0NL4ZS5fzuDJGiqtECgPCXAmpCsrnq48/3YdEDjnGkgdQUzk7mkB7zMJ9plD8Gd8WaEOERBYlFccHmcmrmCb7TMlKpKOp5ccSFGdib5HXPxab7eABnGlzb6Do5LS9QZtGKRVoDZjS9y3aKIvTGHhz0rX7TOS0R71/+zPagWlmHG39CW2IVtIMukW+WaMN44XdvduVBdr7BAN/jYV++Yw2COX0CKq7+d1XtEGGLKvyfzRSKplhQbuc95t44nBJU/v8MKtrtFECXggPGu2CL4+7610A8l/Dd0/wuSrJn7CuZwMBmx5zWO0o10CiZlkHdS7fHitjH8gJELpa0JPN+olWugNrnS3wD7wxkYYo72khr5JXBWzqlENkN9ASNptbNy5C7MkX5KjgcAkMvC30t63tJTTwttBnzlJ4FPx4iT8P1aSm07fU93SkCTYMgtplujKqstFm1UTxqAd8wNoDAkeDKWQKK435vLACsHkkcr46p+giKSLogWXUMCl+IS4+uttoEp0FvOL69UUMMxz6ZOdytMM6rJdbT1Bl/ePQXq5ez4yd5cs5NYYmeWF/nPR85nnLudtnHvVTcFxaPKh7sZNTSQVVe1AvUvLJ5whpYDJY1m9sCE6ioAok6q8z8Zv0NUBURQxqa/vGoBFO11fjcpbl3P6ZVwZvkHYJA8GaaXK7naDspMvA4UUAVCV5o9p6UUeKihvG4QDcRwOHu/DQzYi2Kh0S3No8wM6EkvOeSZr006KVytkYCQI9hFebVz+jjkzQvaGxdlfrPP2x+dyMNBRfZ5o5hxdTZ2sbvyyideL/lf8AUEsDBBQAAgAIAHx0M0grL9OQ0wIAAHYJAAAmAAAAdW5pdmVyc2FsL2h0bWxfcHVibGlzaGluZ19zZXR0aW5ncy54bWzNVsFOGzEQvecrLFccyQKlLY02QYgEEUFJRFK1nJCznmQtvPbW9iaEU7+mH9Yv6XhNQiJotCCoqhyyHs+8eW/Gnt348DaTZArGCq2adLe+QwmoRHOhJk36dXiyfUCJdUxxJrWCJlWaksNWLc6LkRQ2HYBz6GoJwijbyF2Tps7ljSiazWZ1YXPjd7UsHOLbeqKzKDdgQTkwUS7ZHP/cPAdLW7UaIXEwfdG8kEAERwpKeHZMnrpM0ih4jVhyMzG6UPxYS22ImYya9N3Bkf8tfAJSW2SgvDbbQqM3uwbjXHg6TA7EHZAUxCRF3nv7lMwEd2n5GHn/OHqMUmIHCcyjHGvUotw9fAaOceZYWIZ8Dm6dXRiCic8Vy0QyxB3i5Tdpe3h9etXvXJ53L86uh73e+bDbDyTKmGgdJ47WE8VISBcmgWWemDnHkhR5Y8yYSQtxtGpauI21WiPn12SkJZa+jKJkjEzlvEmPjGCSEuGYFMly1zEzAXciJGrwsbv1sXL0ATDoTVJmLKwmWuxYX8Wk9U0XkpO5LogUN0CcJqioyPApBbJabjI2OiutkllHrBQcyFTADPhhWaV7wL8lusIUWYGReBRzCS5k+FGIOzKCsTaIC2yKhxbtwgb8+rOAc2btAyhbcNwanHfbnevuRbvzfcsLZHzKVPJMcGwhZLl7C3yG2pXGFFJqrOYKBFYmYYWFsj9c8NKtiszKuVM2LZvuG1mCYrsF8gmYuJHg0RKqgKqACVNEKzknLMFLYf0RmgpdWLSEwxKg7YsIhlAiVEl1ggMKkxkOpgrazu7e+/0PHz8dfG7Uo98/f21vDLofFH3JfLYwKY43jorluHh85+LI39CnL7szxb+661edQZVCXfSqePXOqnhdhmHSXxkklSjgJJiEsYOzQIpMOOCv2eQXNGrzVA5tfKVGvaGKjcft/xURVsuX8NpbN46e/CyooX39W6lV+wNQSwMEFAACAAgAfHQzSEflG4WDAQAACQYAAB8AAAB1bml2ZXJzYWwvaHRtbF9za2luX3NldHRpbmdzLmpzjZTLbsIwEEX3fEWUbitEn6HdoUKlSiwqtbuqCxOGEOHYlu2kpIh/L+PwiB8peDbxzdEdz1ieTS/arTiNo+doY77N/t3eGw1Q07KEa1unHXqBeqxoPofPvACaM4gdpEJkQaiCo749IY2z+d0SmbGd1R9orFqOMQ/hIiTKkKhCYhUSf0LiOiT+2gXui2sKa7V7VmrNWT/lTAPTfcZlQQwTX72a1S7TgXkF8gy6IClYpolZXeTJ8SHBaHMpLwRh9ZRnvD8j6SqTvGTzrvzLWoDcXfyqAQZPycvEsqO50m8aCjfxZIjRTQoJSsE+7+MEIwhTMgPa8h2Y9Q9qGfsFOXSVq1wf6NENRpsWJAOvS8MRho2xnZfXzQTD5zSsdUPc3WJYBCU1SM9qfI9hgVyU4oILFJJn2BEP9Xt+RCkn85xl+9QDjCCHh0Xbru6dCjXHH8fWE+LOE1r6U6iZQI7GApoKaPqgWVmVk3UaevTdY8sVL59YVXiQaHeQ4P4r+j53Gteut/0DUEsDBBQAAgAIAHx0M0iWUXBaugAAAKMBAAAaAAAAdW5pdmVyc2FsL2kxOG5fcHJlc2V0cy54bWydkLEKwjAQhvc+Rbjdxm6lJHET3Bx0lpqmGmkvJZdYH9+UinSRgkMg//F9P8mJ3avv2NN4sg4lFPkWmEHtGos3CefTflMCo1BjU3cOjQR0wHYqE7Yo8egNmUAsVSBJuIcwVJyP45hbGnxqINfFkIop167n6fQO+WTyYVZhdiv7l/2ZgcoyxsQ12i4cUKV7SjPCyGsJk3PRmFtsHfBfgFkDWr8CPIYVwMcFIPj3xVPSkUL6ZgqCL5arsjdQSwMEFAACAAgAfHQzSGAwPB5rAAAAdQAAABwAAAB1bml2ZXJzYWwvbG9jYWxfc2V0dGluZ3MueG1sNYwxDoMwDAB3XmF5p9CtA4GNDYZCH2ARt4rk2CiJqvb3zdLtpDvdMH2iwJtTDqYOr5cegfUwH/Tl8LHP7Q0hF1JPYsoO1RCmsRnEDpKNS6lhhlPoy2nnWKHwSrGW2x3y37ew1OUzsMdubH5QSwMEFAACAAgA6AIh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B8dDNIaLyeISEJAADUOgAAKQAAAHVuaXZlcnNhbC9za2luX2N1c3RvbWl6YXRpb25fc2V0dGluZ3MueG1s7VvrbtvKEf5/nmKh4gAtUFiUqGuhqOBlZRORKR2RtpMWhUCJa4swxVXJpR0f6Eef5jzYeZLOLkmLlGWZzKVNWplJEM7ONzM7OzO73EkG0b0XaHHE6Nr71WEeDSzCmBfcRcOfEBosqU/DaUgiwqL6jnLjBS59NIJbymlAjZgTuE7oanw0GkpoJH5Qr6v09B68tdRWE3VbuIl7SMdtDcb6st6XNRjTmw1tUN8TkcgNyZIE7LDUQb0w+hJgBBEJmRG45NNQLnLnh4ozOA8d1wO+aNhp8Webad3qLf6gVqPdbeNtU5FluYO0tt7QpW232+8qDYSlVluSt2qvKTdl1Gi3G/3OttFttmV4G/U7IKWF+x3U6rZaTX3bxE1AI0VR9aa27cr9RkMBbbjX17ajkdqVJNRoNOSWvm135JEqIeCWQYYi97gDZV1W5c5WUZVGT0YjbaSOWlus447WRr0m7kjStqWqsiTtnLubXd5dO2rp6WTufEPgwSU4OMpjq34guAbLOAyB2Sbrje8wghZORExnTd7VrBmK0mCtpcEpAjljzWwqUhMikAMQMry0Jhfo0WMrGjPkxK5HF044qIuxjFFYlU+LPB157rvaImaMBmdLGjAw9Syg4drxa8M/JJGTzqsMkj6QsAru1lmSnbqu+CkLS3VBNMNzDLSk640TPI3pHT1bOMv7u5DGgVvKzNXThoS+F9wDt9TvavioIt+LmMHIumAf7vGnPGwD1Soi3LwO5k8ppO8siJ9plMRPBdxO5dse2YM+eJHHBFRp8OcYdOPckeIC9BT+HMcEoKW4al3+vA1i5BMDdpknf/Mou+88kbCoJCmWR1F0E2+qxtMmpHfc2UXc2wv9jPMp1J7gjlso8acUiE+QKyy1SqnbxPz1Pcb0db+WDNagBRY3X1xSkhA5Vefa5HKqmB/n48n5ZK4a57WhlmQl4mn5x2an96nR7vxpUE9xJSVZl8p4XJSFhLC2VE6Wac8m4zkIxOO5iT/YtSH/szJ0cmWPDRPXhulfKguYzvB1bcj/LAO9ms2wac+tsaHjuWHNzYkt/DLGNtZrw480RivngSBG0YNHHhFbEQTl2QsJinzPFQO8ZHtBTEro0yeXimHOZ9iyZ4ZmGxOzNrRoGD79WUh2Yth+QtAYIdeLnIVPXKEWQkSM8/IC2sXpDMEvtvKAk64dLzgro32m3Bjm+dyeTMbWHJt6RqkNceAiPXS4puqCZoqFZyAjhA05/Dz4XESfkIAU368s5MI4vxjDb5sbcuHdrXz4zT7DmimGJZmSoAQQAgfPIOos62Yy07kPQSFy0MaJokcauoWgyS9dCdmGqU0gNDU7J9/mYjLZsPBesITQIUtWQt4ltizlHM/VyQeIccjNSUXQ5D2k5PuKoI/YghzCVgmYqVwb5wrPCJ6GWYJkObh0eLz7T8hZLgHHvfng0TgCCvcwpInIxqiyIgv/cgXraCjjA8meyAQ/ixW88x4IWBG6paIKCpCGdR5Xv1wZf5uPFGOM9TkEmj65mduiPnJ9DhSSgMKB0/cpnwaodtwHJ1jC8ZYsnRjS4QnYXM8VbHz5hTH/jL1fkcPSIvRzWr9MHX/4+ay6dYWq99LINRybQRmcVTbsLe25GXymITzgX7WijAOqm2AlqawakBmqRyuBMFR0XrqgCPuVgIY5AnXTpC5A4eDfOZUEmJNUhknRF4i5Bs8VDLkGj1YTcYNVy7Bh074hC36KLQEWy52s2uGV5t8aPoHPvOfVXpBbCuniE+ch2RChBorlL7PKuS23UKJswx6D4SbIvEv2VZDqe2t+Fi8n9uoSZ65IykphPjc09l2Rw753L0oL+Dlek5f7+W1I14LqO1EW10lx++sXGpJMcZbonVbbiCyszLSLuaaYGubnQ55VfnkcxCi3bGxb87GicgkQrGuHLVdQWG/5qb28rOR8p+ORAvJS91rECZer3//1W3kxe/YkVJRS/1JVDqQgr1r4Wd7fTcpI9I8ScmxFLULFS0lgejzOoOVPy7YBYfJVDqBOshms6ZpfWJRSDYGYLqNi24p2cQmxaonQpHG4LLV/54VcKrP3UH7Eya02vHTCeyhfNqV+VUHC8zw2WWUbdh8sMfO9gFSEf/F+wCdvG9O5ouviSw5y1PeW98km6MJxNL20QT580lWQp10oJtTIPZHE9Vh1mWKLycoRlITkfVcQHg7uOM+E3ecxfH7TmBW+tgMWUn/K7yleXswBA79WgTAe3jp+BGuTveZZohV9TBcvY8uT9lmnYMSUn8yGLIxT3h1tn3vGk8fNy00p+4zX1IfyrCXzyYku0vdRmqaKi7y8gmfaC8vh1PySPUfdB5jkE3sJyFH3ARbftSZwUH+J2h/KQ7P7FdUJ8/Tc8iX+OLB6wEMCUahSnuytyMMtGPN7tijn2pRQ5FxTlwzF7mt7a5JmNKflDa6/YvEgeD5HXHLM4slKv0v2BnYRXD8ewgPmMZ+8Ht9iHpCFeVeL95+qeHGQXAfv+yKhIva0Ie9q8AHgLFe81kc1lMp4VxNqk0v314CbrKTxilYNuhYlXVT0HJBP4zgu4IW8miqapPtRNYP6Cz8N6scWaJBKfX39gni9ICGGEPBIFptFWp57ld1sXIuDYRH2ymAez1YgOoAvlQyTIxSiShyrslRJXvLj69hnnk8eSFapcoSca47PfhBBahyPbIWNyS3Lx3ZKqZwCaaXbBeJeCcwNvAoTH0b5ql8cqLjtMGcRidkfKFXltqOsSvNgz5mVvBfC9oAu4H3N/YN6fp+FCnWgbXa0l5brx/2oHbSm1FfldsUOWrOtdmX8H+igKSP+VO6gqfpopLQ+p4Mm93vtVr96B+1g8+Obd9B6DbXX61TroEmSKrWlqh20t/tU+Q5at8mfqh003MQqbn7PHbS34+pQB62p6FJDOXXQTh20Uwft1EE7ddBOHbQft4O2Z11y437jhEG5cvA99+NeGvIVZvdfaPK9YcJnTOrUNvyfbxse0Fc1UE6dx1Pn8dR5PHUeT53H/8/O4+tNl/y17u769qv2HXespdqOufvmb9N3LFyel2g75m61y3cdd6BT0/HUdPyxmo4HQKeu46nreBD3PbQd8/8u5Nv3HfdpAAV5r/7H1X8DUEsDBBQAAgAIAH10M0hk2ucKoAEAAN4XAAAXAAAAdW5pdmVyc2FsL3VuaXZlcnNhbC5wbmfrDPBz5+WS4mJgYOD19HAJYmBgmcDAwFzEwQYUsf1tqAekGIuD3J0Y1p2TeQnksKQ7+joyMGzs5/6TyArkcxZ4RBYzMPAdBmHG4/krUhgYxIs9XRxDKuLe3jbseuwg4hr4tr7Wb4qGEJM6mzqT+yzN5morjXdMx54f7KzLZBbfErO/bN7zre9/b829ffttGTPQ0AfcNVUXMpwXC/695+9g1Zf8yxAoyHA/fcui8/cYX36s8JFnAvI/7HUzrmJfcv21aS1ImmGxrO7j/dtuCoLYbtZR10rnyjECmQlbFqeWgcQa+Bk5QZSKAkh4AosKSHBSAwuQdBCaAOJ4MAmBKE8HkPEKnB4gjsqoplFNo5pGNY1qGtU0qmlU06imUU2jmkY1jWoa1TSqaVTTqKZRTaOaRjWNahrVhE/T6V3rLoMGtxl6yra8+W1nC9J8IMP9dOW8y8pQ4Zj6cpnjXxjBg93ZJos3ljtI7b7//nI7SKBm/sUuu9+cHsnnn3++tS33F3iY+//+i21uyr+2v/7FrKwkX/ZGq4kN7DJXP5d1TglNAFBLAwQUAAIACAB9dDNI2KHfu0oAAABrAAAAGwAAAHVuaXZlcnNhbC91bml2ZXJzYWwucG5nLnhtbLOxr8jNUShLLSrOzM+zVTLUM1Cyt+PlsikoSi3LTC1XqACKAQUhQEmhEsg1QnDLM1NKMkAqTEwQghmpmekZJbZKFqYWcEF9oJkAUEsBAgAAFAACAAgAfHQzSFp/uZk6BAAA4Q4AAB0AAAAAAAAAAQAAAAAAAAAAAHVuaXZlcnNhbC9jb21tb25fbWVzc2FnZXMubG5nUEsBAgAAFAACAAgAfHQzSMOqFYn+AgAAZQoAACcAAAAAAAAAAQAAAAAAdQQAAHVuaXZlcnNhbC9mbGFzaF9wdWJsaXNoaW5nX3NldHRpbmdzLnhtbFBLAQIAABQAAgAIAHx0M0hPQZXtqgIAAF4KAAAhAAAAAAAAAAEAAAAAALgHAAB1bml2ZXJzYWwvZmxhc2hfc2tpbl9zZXR0aW5ncy54bWxQSwECAAAUAAIACAB8dDNIKy/TkNMCAAB2CQAAJgAAAAAAAAABAAAAAAChCgAAdW5pdmVyc2FsL2h0bWxfcHVibGlzaGluZ19zZXR0aW5ncy54bWxQSwECAAAUAAIACAB8dDNIR+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
  <p:tag name="ISPRING_PRESENTATION_TITLE" val="PPT01_Nature_of_God"/>
  <p:tag name="ISPRING_RESOURCE_PATHS_HASH_PRESENTER" val="abfb8ce826430ecca17ad3370451eb7ee2b2f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5987</TotalTime>
  <Words>796</Words>
  <Application>Microsoft Office PowerPoint</Application>
  <PresentationFormat>On-screen Show (4:3)</PresentationFormat>
  <Paragraphs>101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Globalisation</vt:lpstr>
      <vt:lpstr>Globalisation</vt:lpstr>
      <vt:lpstr>Key words</vt:lpstr>
      <vt:lpstr>What is globalisation?</vt:lpstr>
      <vt:lpstr>Key words</vt:lpstr>
      <vt:lpstr>Imports</vt:lpstr>
      <vt:lpstr>Competition from overseas</vt:lpstr>
      <vt:lpstr>Buying from overseas</vt:lpstr>
      <vt:lpstr>Key words</vt:lpstr>
      <vt:lpstr>Exports</vt:lpstr>
      <vt:lpstr>Changing business location</vt:lpstr>
      <vt:lpstr>Barriers to global growth – tariffs</vt:lpstr>
      <vt:lpstr>Barriers to global growth – trade blocs</vt:lpstr>
      <vt:lpstr>Use of the internet and e-commerce</vt:lpstr>
      <vt:lpstr>Changing the marketing mix</vt:lpstr>
      <vt:lpstr>Summary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PPT01_Nature_of_God</dc:title>
  <dc:creator>Liz Matthews</dc:creator>
  <cp:lastModifiedBy>user</cp:lastModifiedBy>
  <cp:revision>493</cp:revision>
  <dcterms:created xsi:type="dcterms:W3CDTF">2012-02-07T12:53:50Z</dcterms:created>
  <dcterms:modified xsi:type="dcterms:W3CDTF">2019-09-30T18:02:51Z</dcterms:modified>
</cp:coreProperties>
</file>