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7" r:id="rId6"/>
    <p:sldId id="261" r:id="rId7"/>
    <p:sldId id="269" r:id="rId8"/>
    <p:sldId id="270" r:id="rId9"/>
    <p:sldId id="262" r:id="rId10"/>
    <p:sldId id="263" r:id="rId11"/>
    <p:sldId id="268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4F939-07B5-4FA2-9E0A-8F4DB81C1268}" type="datetimeFigureOut">
              <a:rPr lang="en-US" smtClean="0"/>
              <a:t>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DF2DF-20E1-49D5-8FAA-432C4BF920B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1582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6178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0583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3559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3239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3744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569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0261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8894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9092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1761-0C3D-4F10-852C-DC731423280E}" type="datetime1">
              <a:rPr lang="en-US" smtClean="0"/>
              <a:t>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0D0E-C512-44B4-96CA-6CA7180A134D}" type="datetime1">
              <a:rPr lang="en-US" smtClean="0"/>
              <a:t>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8B8A-2CB7-4FD4-A658-7FA2DBE16ADB}" type="datetime1">
              <a:rPr lang="en-US" smtClean="0"/>
              <a:t>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3122-21B3-4E44-8865-DC6D746589F8}" type="datetime1">
              <a:rPr lang="en-US" smtClean="0"/>
              <a:t>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EB2A-4FE0-4BB2-B005-6EFA1024B316}" type="datetime1">
              <a:rPr lang="en-US" smtClean="0"/>
              <a:t>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7362-AECB-495F-A16B-2F3620B77D3F}" type="datetime1">
              <a:rPr lang="en-US" smtClean="0"/>
              <a:t>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EFDC-3283-4F83-B9F4-79FE5C9870B2}" type="datetime1">
              <a:rPr lang="en-US" smtClean="0"/>
              <a:t>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3E47-5802-4AFF-9F9B-A7FF91D359D6}" type="datetime1">
              <a:rPr lang="en-US" smtClean="0"/>
              <a:t>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0E1C-BFE6-49EA-971A-A2991D568287}" type="datetime1">
              <a:rPr lang="en-US" smtClean="0"/>
              <a:t>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9C3-5D33-44A6-BB40-4635923B475D}" type="datetime1">
              <a:rPr lang="en-US" smtClean="0"/>
              <a:t>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AB62-FBCA-43C5-B2F1-9D4532BC867F}" type="datetime1">
              <a:rPr lang="en-US" smtClean="0"/>
              <a:t>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4B72-4F4F-4AF5-BE65-C5FFB80556A9}" type="datetime1">
              <a:rPr lang="en-US" smtClean="0"/>
              <a:t>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15DD-7183-494E-B0EC-984FB96D25C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dirty="0">
                <a:solidFill>
                  <a:schemeClr val="tx1"/>
                </a:solidFill>
              </a:rPr>
              <a:t>9.1 Assessing a change in scale</a:t>
            </a:r>
            <a:br>
              <a:rPr lang="en-GB" sz="5400" dirty="0">
                <a:solidFill>
                  <a:schemeClr val="tx1"/>
                </a:solidFill>
              </a:rPr>
            </a:br>
            <a:endParaRPr lang="en-GB" sz="54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Why businesses grow or retrench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08912" cy="969873"/>
          </a:xfrm>
        </p:spPr>
        <p:txBody>
          <a:bodyPr/>
          <a:lstStyle/>
          <a:p>
            <a:r>
              <a:rPr lang="en-GB" dirty="0" smtClean="0"/>
              <a:t>Types of growth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Organic growth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Considered less risky, less costly and with fewer cultural problems.</a:t>
            </a:r>
          </a:p>
          <a:p>
            <a:r>
              <a:rPr lang="en-GB" dirty="0" smtClean="0"/>
              <a:t>Depends upon the growth of the industry the business is in.</a:t>
            </a:r>
          </a:p>
          <a:p>
            <a:r>
              <a:rPr lang="en-GB" dirty="0" smtClean="0"/>
              <a:t>Risks associated with investing heavily.</a:t>
            </a:r>
          </a:p>
          <a:p>
            <a:r>
              <a:rPr lang="en-GB" dirty="0" smtClean="0"/>
              <a:t>A USP needs to be developed.</a:t>
            </a:r>
          </a:p>
          <a:p>
            <a:r>
              <a:rPr lang="en-GB" dirty="0" smtClean="0"/>
              <a:t>Can work well for speciality products.</a:t>
            </a:r>
          </a:p>
          <a:p>
            <a:r>
              <a:rPr lang="en-GB" dirty="0" smtClean="0"/>
              <a:t>Emphasis on strong growth rather than fast growth.</a:t>
            </a:r>
          </a:p>
          <a:p>
            <a:r>
              <a:rPr lang="en-GB" dirty="0" smtClean="0"/>
              <a:t>Management tools and performance indicators need to be adapted to growth in business.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External (or inorganic) growth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Less effort that organic growth.</a:t>
            </a:r>
          </a:p>
          <a:p>
            <a:r>
              <a:rPr lang="en-GB" dirty="0" smtClean="0"/>
              <a:t>Relies on small, local acquisitions which complement the businesses core business.</a:t>
            </a:r>
          </a:p>
          <a:p>
            <a:r>
              <a:rPr lang="en-GB" dirty="0" smtClean="0"/>
              <a:t>Used to complement organic growth.</a:t>
            </a:r>
          </a:p>
          <a:p>
            <a:r>
              <a:rPr lang="en-GB" dirty="0" smtClean="0"/>
              <a:t>The organisational structure has to cope with a number of acquisitions.</a:t>
            </a:r>
          </a:p>
          <a:p>
            <a:r>
              <a:rPr lang="en-GB" dirty="0" smtClean="0"/>
              <a:t>Difficult to bring bought businesses into the ‘culture’ of the business.</a:t>
            </a:r>
          </a:p>
          <a:p>
            <a:r>
              <a:rPr lang="en-GB" dirty="0" smtClean="0"/>
              <a:t>Businesses need a sound financial base to grow externally.</a:t>
            </a:r>
          </a:p>
          <a:p>
            <a:r>
              <a:rPr lang="en-GB" dirty="0" smtClean="0"/>
              <a:t>Allows businesses an immediate change in size, strategy of industry.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591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1429" t="20000" r="34375" b="57143"/>
          <a:stretch>
            <a:fillRect/>
          </a:stretch>
        </p:blipFill>
        <p:spPr bwMode="auto">
          <a:xfrm>
            <a:off x="1142976" y="2428868"/>
            <a:ext cx="7072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9107" t="70715" r="8035" b="19285"/>
          <a:stretch>
            <a:fillRect/>
          </a:stretch>
        </p:blipFill>
        <p:spPr bwMode="auto">
          <a:xfrm>
            <a:off x="1214414" y="1500174"/>
            <a:ext cx="685804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Retrenchment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Means ‘cutting back’</a:t>
            </a:r>
          </a:p>
          <a:p>
            <a:r>
              <a:rPr lang="en-GB" dirty="0" smtClean="0"/>
              <a:t>This can be through:</a:t>
            </a:r>
          </a:p>
          <a:p>
            <a:pPr lvl="1"/>
            <a:r>
              <a:rPr lang="en-GB" dirty="0" smtClean="0"/>
              <a:t>Reduction in number of staff</a:t>
            </a:r>
          </a:p>
          <a:p>
            <a:pPr lvl="1"/>
            <a:r>
              <a:rPr lang="en-GB" dirty="0" smtClean="0"/>
              <a:t>Or a recruitment freeze</a:t>
            </a:r>
          </a:p>
          <a:p>
            <a:pPr lvl="1"/>
            <a:r>
              <a:rPr lang="en-GB" dirty="0" smtClean="0"/>
              <a:t>Closing divisions or factories</a:t>
            </a:r>
          </a:p>
          <a:p>
            <a:pPr lvl="1"/>
            <a:r>
              <a:rPr lang="en-GB" dirty="0" smtClean="0"/>
              <a:t>Targeting cutbacks.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There are advantages and disadvantages to each type of </a:t>
            </a:r>
            <a:r>
              <a:rPr lang="en-GB" dirty="0" smtClean="0"/>
              <a:t>retrenchment.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862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24" y="730296"/>
            <a:ext cx="8208912" cy="96987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Retrenchment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Recruitment freeze or voluntary redundancy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Advantages </a:t>
            </a:r>
          </a:p>
          <a:p>
            <a:r>
              <a:rPr lang="en-GB" sz="2000" dirty="0" smtClean="0"/>
              <a:t>A non-threating strategy that will not affect morale.</a:t>
            </a:r>
          </a:p>
          <a:p>
            <a:r>
              <a:rPr lang="en-GB" sz="2000" dirty="0" smtClean="0"/>
              <a:t>Can be seen as fair.</a:t>
            </a:r>
          </a:p>
          <a:p>
            <a:pPr marL="0" indent="0">
              <a:buNone/>
            </a:pPr>
            <a:r>
              <a:rPr lang="en-GB" sz="2000" dirty="0" smtClean="0"/>
              <a:t>Disadvantages </a:t>
            </a:r>
          </a:p>
          <a:p>
            <a:r>
              <a:rPr lang="en-GB" sz="2000" dirty="0" smtClean="0"/>
              <a:t>No opportunities to restructure the business.</a:t>
            </a:r>
          </a:p>
          <a:p>
            <a:r>
              <a:rPr lang="en-GB" sz="2000" dirty="0" smtClean="0"/>
              <a:t>Good people always leave and need to be replaced.</a:t>
            </a:r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De-layering (removing a whole layer of management)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Advantages</a:t>
            </a:r>
          </a:p>
          <a:p>
            <a:r>
              <a:rPr lang="en-GB" sz="2000" dirty="0" smtClean="0"/>
              <a:t>Should not affect production line.</a:t>
            </a:r>
          </a:p>
          <a:p>
            <a:r>
              <a:rPr lang="en-GB" sz="2000" dirty="0" smtClean="0"/>
              <a:t>May empower or enrich remaining jobs (Unit 6).</a:t>
            </a:r>
          </a:p>
          <a:p>
            <a:pPr marL="0" indent="0">
              <a:buNone/>
            </a:pPr>
            <a:r>
              <a:rPr lang="en-GB" sz="2000" dirty="0" smtClean="0"/>
              <a:t>Disadvantages</a:t>
            </a:r>
          </a:p>
          <a:p>
            <a:r>
              <a:rPr lang="en-GB" sz="2000" dirty="0" smtClean="0"/>
              <a:t>May intensify work of remaining managers.</a:t>
            </a:r>
          </a:p>
          <a:p>
            <a:r>
              <a:rPr lang="en-GB" sz="2000" dirty="0" smtClean="0"/>
              <a:t>Could lose a generation of managers.</a:t>
            </a:r>
          </a:p>
          <a:p>
            <a:r>
              <a:rPr lang="en-GB" sz="2000" dirty="0" smtClean="0"/>
              <a:t>Fewer promotional prospects for those who remain.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32798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32" y="864964"/>
            <a:ext cx="8208912" cy="969873"/>
          </a:xfrm>
        </p:spPr>
        <p:txBody>
          <a:bodyPr/>
          <a:lstStyle/>
          <a:p>
            <a:r>
              <a:rPr lang="en-GB" dirty="0" smtClean="0"/>
              <a:t>Retrenchment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3191" y="1779666"/>
            <a:ext cx="4040188" cy="63976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Closing a division or factory</a:t>
            </a:r>
          </a:p>
          <a:p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4936" y="2359456"/>
            <a:ext cx="4040188" cy="3990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Advantages </a:t>
            </a:r>
          </a:p>
          <a:p>
            <a:r>
              <a:rPr lang="en-GB" sz="2000" dirty="0" smtClean="0"/>
              <a:t>Reduces fixed costs immediately, which can affect breakeven point.</a:t>
            </a:r>
          </a:p>
          <a:p>
            <a:r>
              <a:rPr lang="en-GB" sz="2000" dirty="0" smtClean="0"/>
              <a:t>Capacity utilisation may rise in remaining factories.</a:t>
            </a:r>
          </a:p>
          <a:p>
            <a:pPr marL="0" indent="0">
              <a:buNone/>
            </a:pPr>
            <a:r>
              <a:rPr lang="en-GB" sz="2000" dirty="0" smtClean="0"/>
              <a:t>Disadvantages </a:t>
            </a:r>
          </a:p>
          <a:p>
            <a:r>
              <a:rPr lang="en-GB" sz="2000" dirty="0" smtClean="0"/>
              <a:t>Once closed it is difficult to reopen when economic conditions allow.</a:t>
            </a:r>
          </a:p>
          <a:p>
            <a:r>
              <a:rPr lang="en-GB" sz="2000" dirty="0" smtClean="0"/>
              <a:t>May lose many good staff.</a:t>
            </a:r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64669" y="1732734"/>
            <a:ext cx="4041775" cy="639762"/>
          </a:xfrm>
        </p:spPr>
        <p:txBody>
          <a:bodyPr>
            <a:noAutofit/>
          </a:bodyPr>
          <a:lstStyle/>
          <a:p>
            <a:r>
              <a:rPr lang="en-GB" sz="2000" dirty="0" smtClean="0"/>
              <a:t>Making redundancies throughout the business</a:t>
            </a:r>
            <a:endParaRPr lang="en-GB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75356" y="2405062"/>
            <a:ext cx="4041775" cy="3951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Advantages</a:t>
            </a:r>
          </a:p>
          <a:p>
            <a:r>
              <a:rPr lang="en-GB" dirty="0" smtClean="0"/>
              <a:t>Opportunity to re-shape the organisation to meet future demand.</a:t>
            </a:r>
          </a:p>
          <a:p>
            <a:r>
              <a:rPr lang="en-GB" dirty="0" smtClean="0"/>
              <a:t>Keeping good staff; their average quality level may rise.</a:t>
            </a:r>
          </a:p>
          <a:p>
            <a:pPr marL="0" indent="0">
              <a:buNone/>
            </a:pPr>
            <a:r>
              <a:rPr lang="en-GB" dirty="0" smtClean="0"/>
              <a:t>Disadvantages</a:t>
            </a:r>
          </a:p>
          <a:p>
            <a:r>
              <a:rPr lang="en-GB" dirty="0" smtClean="0"/>
              <a:t>Can have problems of perceived fairness.</a:t>
            </a:r>
          </a:p>
          <a:p>
            <a:r>
              <a:rPr lang="en-GB" dirty="0" smtClean="0"/>
              <a:t>Job security issues – 'who is next?'</a:t>
            </a:r>
          </a:p>
          <a:p>
            <a:r>
              <a:rPr lang="en-GB" dirty="0" smtClean="0"/>
              <a:t>Low staff morale for a period afterward.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829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should be able to understand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/>
              <a:t>The reasons </a:t>
            </a:r>
            <a:r>
              <a:rPr lang="en-GB" dirty="0" smtClean="0"/>
              <a:t>why </a:t>
            </a:r>
            <a:r>
              <a:rPr lang="en-GB" dirty="0"/>
              <a:t>businesses grow, especially organic and external </a:t>
            </a:r>
            <a:r>
              <a:rPr lang="en-GB" dirty="0" smtClean="0"/>
              <a:t>growth.</a:t>
            </a:r>
          </a:p>
          <a:p>
            <a:r>
              <a:rPr lang="en-GB" dirty="0" smtClean="0"/>
              <a:t>The reasons why </a:t>
            </a:r>
            <a:r>
              <a:rPr lang="en-GB" dirty="0"/>
              <a:t>businesses </a:t>
            </a:r>
            <a:r>
              <a:rPr lang="en-GB" dirty="0" smtClean="0"/>
              <a:t>retrench.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656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key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17" y="2119277"/>
            <a:ext cx="8435280" cy="4065315"/>
          </a:xfrm>
        </p:spPr>
        <p:txBody>
          <a:bodyPr>
            <a:normAutofit/>
          </a:bodyPr>
          <a:lstStyle/>
          <a:p>
            <a:r>
              <a:rPr lang="en-GB" dirty="0" smtClean="0"/>
              <a:t>Business change their size and scale throughout their lives.</a:t>
            </a:r>
          </a:p>
          <a:p>
            <a:r>
              <a:rPr lang="en-GB" dirty="0" smtClean="0"/>
              <a:t>This can bring them advantages and disadvantages.</a:t>
            </a:r>
          </a:p>
          <a:p>
            <a:r>
              <a:rPr lang="en-GB" dirty="0" smtClean="0"/>
              <a:t>The aim is to grow to become more competitive.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769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(or retrenchment)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Growth is a common business objective.</a:t>
            </a:r>
          </a:p>
          <a:p>
            <a:r>
              <a:rPr lang="en-GB" dirty="0" smtClean="0"/>
              <a:t>Retrenchment only occurs if there have been problems – internal or external.</a:t>
            </a:r>
            <a:endParaRPr lang="en-GB" dirty="0"/>
          </a:p>
          <a:p>
            <a:r>
              <a:rPr lang="en-GB" dirty="0" smtClean="0"/>
              <a:t>Businesses would like to announce ‘rapid growth’ or ‘20% rise in market share’. This is good news for business.</a:t>
            </a:r>
            <a:endParaRPr lang="en-GB" dirty="0"/>
          </a:p>
          <a:p>
            <a:r>
              <a:rPr lang="en-GB" dirty="0" smtClean="0"/>
              <a:t>Big steps forwards or backwards can, however, cause problems for businesses.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789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8661" t="69286" r="8035" b="9999"/>
          <a:stretch>
            <a:fillRect/>
          </a:stretch>
        </p:blipFill>
        <p:spPr bwMode="auto">
          <a:xfrm>
            <a:off x="357157" y="428604"/>
            <a:ext cx="8363173" cy="25003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These include:</a:t>
            </a:r>
          </a:p>
          <a:p>
            <a:r>
              <a:rPr lang="en-GB" dirty="0" smtClean="0"/>
              <a:t>Maximising the amount of profit earned by the organisation.</a:t>
            </a:r>
          </a:p>
          <a:p>
            <a:r>
              <a:rPr lang="en-GB" dirty="0" smtClean="0"/>
              <a:t>Maximising shareholder wealth – increase in share price.</a:t>
            </a:r>
          </a:p>
          <a:p>
            <a:r>
              <a:rPr lang="en-GB" dirty="0" smtClean="0"/>
              <a:t>Growth in the size of the business – this depends on how the business is measured.</a:t>
            </a:r>
          </a:p>
          <a:p>
            <a:r>
              <a:rPr lang="en-GB" dirty="0" smtClean="0"/>
              <a:t>Spreading risk by diversification – this allows ‘growth’ into other markets that might be more attractive in term of growth.</a:t>
            </a:r>
          </a:p>
          <a:p>
            <a:r>
              <a:rPr lang="en-GB" dirty="0" smtClean="0"/>
              <a:t>Increasing market share – in a particular industry sector or for a product.</a:t>
            </a:r>
          </a:p>
          <a:p>
            <a:r>
              <a:rPr lang="en-GB" dirty="0" smtClean="0"/>
              <a:t>Focusing on core capabilities – growing internally using what the business is already good at.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802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804" t="13571" r="71875" b="15714"/>
          <a:stretch>
            <a:fillRect/>
          </a:stretch>
        </p:blipFill>
        <p:spPr bwMode="auto">
          <a:xfrm>
            <a:off x="0" y="-1"/>
            <a:ext cx="3428992" cy="67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8571" t="25714" r="26339" b="27143"/>
          <a:stretch>
            <a:fillRect/>
          </a:stretch>
        </p:blipFill>
        <p:spPr bwMode="auto">
          <a:xfrm>
            <a:off x="3428992" y="142852"/>
            <a:ext cx="55754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804" t="13571" r="71875" b="15714"/>
          <a:stretch>
            <a:fillRect/>
          </a:stretch>
        </p:blipFill>
        <p:spPr bwMode="auto">
          <a:xfrm>
            <a:off x="0" y="-1"/>
            <a:ext cx="3428992" cy="67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7411" t="43572" r="36607" b="13571"/>
          <a:stretch>
            <a:fillRect/>
          </a:stretch>
        </p:blipFill>
        <p:spPr bwMode="auto">
          <a:xfrm>
            <a:off x="3428992" y="142852"/>
            <a:ext cx="55185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Organic:</a:t>
            </a:r>
          </a:p>
          <a:p>
            <a:r>
              <a:rPr lang="en-GB" dirty="0" smtClean="0"/>
              <a:t>This is the most common.</a:t>
            </a:r>
          </a:p>
          <a:p>
            <a:r>
              <a:rPr lang="en-GB" dirty="0" smtClean="0"/>
              <a:t>The business grows from its own core business.</a:t>
            </a:r>
          </a:p>
          <a:p>
            <a:r>
              <a:rPr lang="en-GB" dirty="0" smtClean="0"/>
              <a:t>Growth tends to be slower but less risky.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External:</a:t>
            </a:r>
          </a:p>
          <a:p>
            <a:r>
              <a:rPr lang="en-GB" dirty="0" smtClean="0"/>
              <a:t>Normally achieved alongside organic growth.</a:t>
            </a:r>
          </a:p>
          <a:p>
            <a:r>
              <a:rPr lang="en-GB" dirty="0" smtClean="0"/>
              <a:t>A business will ‘acquire’ another business – either through take-over or merger.</a:t>
            </a:r>
          </a:p>
          <a:p>
            <a:r>
              <a:rPr lang="en-GB" dirty="0" smtClean="0"/>
              <a:t>Growth is quicker but riskier.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430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670</Words>
  <Application>Microsoft Office PowerPoint</Application>
  <PresentationFormat>On-screen Show (4:3)</PresentationFormat>
  <Paragraphs>101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9.1 Assessing a change in scale </vt:lpstr>
      <vt:lpstr>Learning outcomes</vt:lpstr>
      <vt:lpstr>Overview of key concepts</vt:lpstr>
      <vt:lpstr>Growth (or retrenchment)</vt:lpstr>
      <vt:lpstr>Slide 5</vt:lpstr>
      <vt:lpstr>Growth objectives</vt:lpstr>
      <vt:lpstr>Slide 7</vt:lpstr>
      <vt:lpstr>Slide 8</vt:lpstr>
      <vt:lpstr>Types of growth</vt:lpstr>
      <vt:lpstr>Types of growth</vt:lpstr>
      <vt:lpstr>Slide 11</vt:lpstr>
      <vt:lpstr>Retrenchment</vt:lpstr>
      <vt:lpstr>Retrenchment</vt:lpstr>
      <vt:lpstr>Retrenchment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 Assessing a change in scale</dc:title>
  <dc:creator>user</dc:creator>
  <cp:lastModifiedBy>user</cp:lastModifiedBy>
  <cp:revision>6</cp:revision>
  <dcterms:created xsi:type="dcterms:W3CDTF">2016-09-11T15:08:49Z</dcterms:created>
  <dcterms:modified xsi:type="dcterms:W3CDTF">2016-09-11T15:44:26Z</dcterms:modified>
</cp:coreProperties>
</file>