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2" r:id="rId2"/>
    <p:sldId id="273" r:id="rId3"/>
    <p:sldId id="274" r:id="rId4"/>
    <p:sldId id="257" r:id="rId5"/>
    <p:sldId id="258" r:id="rId6"/>
    <p:sldId id="259" r:id="rId7"/>
    <p:sldId id="260" r:id="rId8"/>
    <p:sldId id="261" r:id="rId9"/>
    <p:sldId id="262" r:id="rId10"/>
    <p:sldId id="263" r:id="rId11"/>
    <p:sldId id="264" r:id="rId12"/>
    <p:sldId id="283" r:id="rId13"/>
    <p:sldId id="275" r:id="rId14"/>
    <p:sldId id="276" r:id="rId15"/>
    <p:sldId id="266" r:id="rId16"/>
    <p:sldId id="277" r:id="rId17"/>
    <p:sldId id="278" r:id="rId18"/>
    <p:sldId id="279" r:id="rId19"/>
    <p:sldId id="280" r:id="rId20"/>
    <p:sldId id="267" r:id="rId21"/>
    <p:sldId id="281" r:id="rId22"/>
    <p:sldId id="282" r:id="rId23"/>
    <p:sldId id="268" r:id="rId24"/>
    <p:sldId id="269"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202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93CF5-AE32-4ABF-B503-952CEA840593}" type="datetimeFigureOut">
              <a:rPr lang="en-US" smtClean="0"/>
              <a:t>9/11/2016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AE49F-D637-4AFC-8D4B-75A8EF3682C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 xmlns:p14="http://schemas.microsoft.com/office/powerpoint/2010/main" val="299158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 xmlns:p14="http://schemas.microsoft.com/office/powerpoint/2010/main" val="413691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147604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345552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18319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23</a:t>
            </a:fld>
            <a:endParaRPr lang="en-GB"/>
          </a:p>
        </p:txBody>
      </p:sp>
    </p:spTree>
    <p:extLst>
      <p:ext uri="{BB962C8B-B14F-4D97-AF65-F5344CB8AC3E}">
        <p14:creationId xmlns="" xmlns:p14="http://schemas.microsoft.com/office/powerpoint/2010/main" val="147812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24</a:t>
            </a:fld>
            <a:endParaRPr lang="en-GB"/>
          </a:p>
        </p:txBody>
      </p:sp>
    </p:spTree>
    <p:extLst>
      <p:ext uri="{BB962C8B-B14F-4D97-AF65-F5344CB8AC3E}">
        <p14:creationId xmlns="" xmlns:p14="http://schemas.microsoft.com/office/powerpoint/2010/main" val="411276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25</a:t>
            </a:fld>
            <a:endParaRPr lang="en-GB"/>
          </a:p>
        </p:txBody>
      </p:sp>
    </p:spTree>
    <p:extLst>
      <p:ext uri="{BB962C8B-B14F-4D97-AF65-F5344CB8AC3E}">
        <p14:creationId xmlns="" xmlns:p14="http://schemas.microsoft.com/office/powerpoint/2010/main" val="65080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120583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123559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383363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170668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243745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241484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136986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49998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992075-EE59-4C13-8D40-58D85A259E20}" type="datetime1">
              <a:rPr lang="en-US" smtClean="0"/>
              <a:t>9/11/2016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D4EF96-CA45-45E9-B700-F7F481CF939F}" type="datetime1">
              <a:rPr lang="en-US" smtClean="0"/>
              <a:t>9/11/2016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144FED-A0B2-45B4-BA7F-5CEF9DE73CCA}" type="datetime1">
              <a:rPr lang="en-US" smtClean="0"/>
              <a:t>9/11/2016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C4B7E-86BC-480E-B7C6-5F2260FD6ACC}" type="datetime1">
              <a:rPr lang="en-US" smtClean="0"/>
              <a:t>9/11/2016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AEF26-C1D0-4788-8F81-6E847EDE46B6}" type="datetime1">
              <a:rPr lang="en-US" smtClean="0"/>
              <a:t>9/11/2016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971DF3-261C-43A3-8D6A-13F9B6E2C9FB}" type="datetime1">
              <a:rPr lang="en-US" smtClean="0"/>
              <a:t>9/11/2016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D3742B-50AF-48A7-8FCA-32A1D26D9577}" type="datetime1">
              <a:rPr lang="en-US" smtClean="0"/>
              <a:t>9/11/2016</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546BD2-24F6-4BDC-BD79-5881F015C911}" type="datetime1">
              <a:rPr lang="en-US" smtClean="0"/>
              <a:t>9/11/2016</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13ABE-F847-4E7E-A873-E7FFC2CC1028}" type="datetime1">
              <a:rPr lang="en-US" smtClean="0"/>
              <a:t>9/11/2016</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48966-6542-4FA6-9E52-ABA38F398D54}" type="datetime1">
              <a:rPr lang="en-US" smtClean="0"/>
              <a:t>9/11/2016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27EE3-E543-4067-8148-C89AD26D4C9D}" type="datetime1">
              <a:rPr lang="en-US" smtClean="0"/>
              <a:t>9/11/2016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0A5A92F0-C042-4E0A-A6B7-45FA68DDE2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6F5CB-C473-4284-9B54-11805949CCAD}" type="datetime1">
              <a:rPr lang="en-US" smtClean="0"/>
              <a:t>9/11/2016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Hodder &amp; Stoughton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A92F0-C042-4E0A-A6B7-45FA68DDE2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a:solidFill>
                  <a:schemeClr val="tx1"/>
                </a:solidFill>
              </a:rPr>
              <a:t>9.1 Assessing a change in scale</a:t>
            </a:r>
            <a:br>
              <a:rPr lang="en-GB" sz="5400" dirty="0">
                <a:solidFill>
                  <a:schemeClr val="tx1"/>
                </a:solidFill>
              </a:rPr>
            </a:br>
            <a:endParaRPr lang="en-GB" sz="5400" dirty="0">
              <a:solidFill>
                <a:schemeClr val="tx1"/>
              </a:solidFill>
            </a:endParaRPr>
          </a:p>
        </p:txBody>
      </p:sp>
      <p:sp>
        <p:nvSpPr>
          <p:cNvPr id="5" name="Subtitle 4"/>
          <p:cNvSpPr>
            <a:spLocks noGrp="1"/>
          </p:cNvSpPr>
          <p:nvPr>
            <p:ph type="subTitle" idx="1"/>
          </p:nvPr>
        </p:nvSpPr>
        <p:spPr/>
        <p:txBody>
          <a:bodyPr/>
          <a:lstStyle/>
          <a:p>
            <a:r>
              <a:rPr lang="en-GB" dirty="0" smtClean="0">
                <a:solidFill>
                  <a:schemeClr val="tx1"/>
                </a:solidFill>
              </a:rPr>
              <a:t>How to manage and overcome the problems of growth and retrenchment</a:t>
            </a:r>
            <a:endParaRPr lang="en-GB" dirty="0">
              <a:solidFill>
                <a:schemeClr val="tx1"/>
              </a:solidFill>
            </a:endParaRPr>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969873"/>
          </a:xfrm>
        </p:spPr>
        <p:txBody>
          <a:bodyPr>
            <a:normAutofit fontScale="90000"/>
          </a:bodyPr>
          <a:lstStyle/>
          <a:p>
            <a:r>
              <a:rPr lang="en-GB" dirty="0" smtClean="0"/>
              <a:t>Phase 5: growth through collaboration</a:t>
            </a:r>
            <a:endParaRPr lang="en-GB" dirty="0"/>
          </a:p>
        </p:txBody>
      </p:sp>
      <p:sp>
        <p:nvSpPr>
          <p:cNvPr id="3" name="Content Placeholder 2"/>
          <p:cNvSpPr>
            <a:spLocks noGrp="1"/>
          </p:cNvSpPr>
          <p:nvPr>
            <p:ph idx="1"/>
          </p:nvPr>
        </p:nvSpPr>
        <p:spPr>
          <a:xfrm>
            <a:off x="467544" y="2276872"/>
            <a:ext cx="8229600" cy="4065315"/>
          </a:xfrm>
        </p:spPr>
        <p:txBody>
          <a:bodyPr>
            <a:normAutofit fontScale="92500"/>
          </a:bodyPr>
          <a:lstStyle/>
          <a:p>
            <a:r>
              <a:rPr lang="en-GB" dirty="0" smtClean="0"/>
              <a:t>The formal controls introduced during Phases 1–4 are replaced by professional staff.</a:t>
            </a:r>
          </a:p>
          <a:p>
            <a:r>
              <a:rPr lang="en-GB" dirty="0" smtClean="0"/>
              <a:t>A matrix structure, supported by sophisticated information systems.</a:t>
            </a:r>
          </a:p>
          <a:p>
            <a:r>
              <a:rPr lang="en-GB" dirty="0" smtClean="0"/>
              <a:t>Financial rewards are team-based.</a:t>
            </a:r>
          </a:p>
          <a:p>
            <a:r>
              <a:rPr lang="en-GB" dirty="0" smtClean="0"/>
              <a:t>Phase ends with internal growth: further growth can only come by developing partnerships with complementary organisations.</a:t>
            </a:r>
            <a:endParaRPr lang="en-GB" dirty="0"/>
          </a:p>
        </p:txBody>
      </p:sp>
    </p:spTree>
    <p:extLst>
      <p:ext uri="{BB962C8B-B14F-4D97-AF65-F5344CB8AC3E}">
        <p14:creationId xmlns="" xmlns:p14="http://schemas.microsoft.com/office/powerpoint/2010/main" val="416249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280920" cy="969873"/>
          </a:xfrm>
        </p:spPr>
        <p:txBody>
          <a:bodyPr>
            <a:noAutofit/>
          </a:bodyPr>
          <a:lstStyle/>
          <a:p>
            <a:r>
              <a:rPr lang="en-GB" sz="3600" dirty="0" smtClean="0"/>
              <a:t>Phase 6: growth through extra-organisational solutions</a:t>
            </a:r>
            <a:endParaRPr lang="en-GB" sz="3600" dirty="0"/>
          </a:p>
        </p:txBody>
      </p:sp>
      <p:sp>
        <p:nvSpPr>
          <p:cNvPr id="3" name="Content Placeholder 2"/>
          <p:cNvSpPr>
            <a:spLocks noGrp="1"/>
          </p:cNvSpPr>
          <p:nvPr>
            <p:ph idx="1"/>
          </p:nvPr>
        </p:nvSpPr>
        <p:spPr>
          <a:xfrm>
            <a:off x="467544" y="2492896"/>
            <a:ext cx="8229600" cy="4065315"/>
          </a:xfrm>
        </p:spPr>
        <p:txBody>
          <a:bodyPr>
            <a:normAutofit lnSpcReduction="10000"/>
          </a:bodyPr>
          <a:lstStyle/>
          <a:p>
            <a:r>
              <a:rPr lang="en-GB" dirty="0" smtClean="0"/>
              <a:t>This phase was added after Greiner first proposed the model.</a:t>
            </a:r>
          </a:p>
          <a:p>
            <a:r>
              <a:rPr lang="en-GB" dirty="0" smtClean="0"/>
              <a:t>Growth continues through external growth.</a:t>
            </a:r>
          </a:p>
          <a:p>
            <a:r>
              <a:rPr lang="en-GB" dirty="0" smtClean="0"/>
              <a:t>Growth includes finding solutions involving other companies.</a:t>
            </a:r>
          </a:p>
          <a:p>
            <a:endParaRPr lang="en-GB" sz="2400" dirty="0" smtClean="0"/>
          </a:p>
          <a:p>
            <a:pPr marL="0" indent="0">
              <a:buNone/>
            </a:pPr>
            <a:r>
              <a:rPr lang="en-GB" sz="2200" dirty="0"/>
              <a:t>There are clear links through this model to all of the previous </a:t>
            </a:r>
            <a:r>
              <a:rPr lang="en-GB" sz="2200" dirty="0" smtClean="0"/>
              <a:t>units: managing </a:t>
            </a:r>
            <a:r>
              <a:rPr lang="en-GB" sz="2200" dirty="0"/>
              <a:t>people, choosing a strategic direction, </a:t>
            </a:r>
            <a:r>
              <a:rPr lang="en-GB" sz="2200" dirty="0" smtClean="0"/>
              <a:t>setting corporate </a:t>
            </a:r>
            <a:r>
              <a:rPr lang="en-GB" sz="2200" dirty="0"/>
              <a:t>objectives, managing the separate </a:t>
            </a:r>
            <a:r>
              <a:rPr lang="en-GB" sz="2200" dirty="0" smtClean="0"/>
              <a:t>functions.</a:t>
            </a:r>
            <a:endParaRPr lang="en-GB" sz="2200" dirty="0"/>
          </a:p>
          <a:p>
            <a:endParaRPr lang="en-GB" dirty="0" smtClean="0"/>
          </a:p>
          <a:p>
            <a:pPr marL="0" indent="0">
              <a:buNone/>
            </a:pPr>
            <a:endParaRPr lang="en-GB" dirty="0"/>
          </a:p>
        </p:txBody>
      </p:sp>
    </p:spTree>
    <p:extLst>
      <p:ext uri="{BB962C8B-B14F-4D97-AF65-F5344CB8AC3E}">
        <p14:creationId xmlns="" xmlns:p14="http://schemas.microsoft.com/office/powerpoint/2010/main" val="316599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4911" t="57857" r="43750" b="16428"/>
          <a:stretch>
            <a:fillRect/>
          </a:stretch>
        </p:blipFill>
        <p:spPr bwMode="auto">
          <a:xfrm>
            <a:off x="-1" y="142852"/>
            <a:ext cx="9128189" cy="450059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7322" t="15000" r="7142" b="40000"/>
          <a:stretch>
            <a:fillRect/>
          </a:stretch>
        </p:blipFill>
        <p:spPr bwMode="auto">
          <a:xfrm>
            <a:off x="357158" y="428604"/>
            <a:ext cx="8443291" cy="521497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Issues involved with managing growth</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836712"/>
            <a:ext cx="9361040" cy="969873"/>
          </a:xfrm>
        </p:spPr>
        <p:txBody>
          <a:bodyPr>
            <a:normAutofit/>
          </a:bodyPr>
          <a:lstStyle/>
          <a:p>
            <a:r>
              <a:rPr lang="en-GB" sz="4000" dirty="0" smtClean="0"/>
              <a:t>Economies of scale</a:t>
            </a:r>
            <a:endParaRPr lang="en-GB" sz="4000" dirty="0"/>
          </a:p>
        </p:txBody>
      </p:sp>
      <p:sp>
        <p:nvSpPr>
          <p:cNvPr id="3" name="Content Placeholder 2"/>
          <p:cNvSpPr>
            <a:spLocks noGrp="1"/>
          </p:cNvSpPr>
          <p:nvPr>
            <p:ph idx="1"/>
          </p:nvPr>
        </p:nvSpPr>
        <p:spPr>
          <a:xfrm>
            <a:off x="539552" y="1556793"/>
            <a:ext cx="8229600" cy="4968552"/>
          </a:xfrm>
        </p:spPr>
        <p:txBody>
          <a:bodyPr>
            <a:normAutofit fontScale="85000" lnSpcReduction="10000"/>
          </a:bodyPr>
          <a:lstStyle/>
          <a:p>
            <a:r>
              <a:rPr lang="en-GB" dirty="0" smtClean="0"/>
              <a:t>Economies of scale can reduce the unit cost of production, but can cause issues with growth.</a:t>
            </a:r>
          </a:p>
          <a:p>
            <a:r>
              <a:rPr lang="en-GB" dirty="0"/>
              <a:t>As businesses grow, they can benefit from </a:t>
            </a:r>
            <a:r>
              <a:rPr lang="en-GB" dirty="0" smtClean="0"/>
              <a:t>economies </a:t>
            </a:r>
            <a:r>
              <a:rPr lang="en-GB" dirty="0"/>
              <a:t>of </a:t>
            </a:r>
            <a:r>
              <a:rPr lang="en-GB" dirty="0" smtClean="0"/>
              <a:t>scale, such as:</a:t>
            </a:r>
            <a:endParaRPr lang="en-GB" dirty="0"/>
          </a:p>
          <a:p>
            <a:pPr lvl="1"/>
            <a:r>
              <a:rPr lang="en-GB" dirty="0" smtClean="0"/>
              <a:t>Large businesses can invest heavily in technology to improve, while this is not always possible for small businesses.</a:t>
            </a:r>
          </a:p>
          <a:p>
            <a:pPr lvl="1"/>
            <a:r>
              <a:rPr lang="en-GB" dirty="0" smtClean="0"/>
              <a:t>Large-scale businesses can purchase in bulk and benefit from discounts. They may also be able to buy directly from manufacturers (instead of wholesalers) and ensure that they supply the business’s exact needs. </a:t>
            </a:r>
          </a:p>
          <a:p>
            <a:pPr lvl="1"/>
            <a:r>
              <a:rPr lang="en-GB" dirty="0" smtClean="0"/>
              <a:t>Large-scale businesses can hire specialist managers for different functions: this can lead to better planning.</a:t>
            </a:r>
            <a:endParaRPr lang="en-GB" dirty="0"/>
          </a:p>
          <a:p>
            <a:endParaRPr lang="en-GB" dirty="0" smtClean="0"/>
          </a:p>
          <a:p>
            <a:pPr marL="0" indent="0">
              <a:buNone/>
            </a:pPr>
            <a:endParaRPr lang="en-GB" dirty="0" smtClean="0"/>
          </a:p>
        </p:txBody>
      </p:sp>
    </p:spTree>
    <p:extLst>
      <p:ext uri="{BB962C8B-B14F-4D97-AF65-F5344CB8AC3E}">
        <p14:creationId xmlns="" xmlns:p14="http://schemas.microsoft.com/office/powerpoint/2010/main" val="1915211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428" t="21428" r="22768" b="52143"/>
          <a:stretch>
            <a:fillRect/>
          </a:stretch>
        </p:blipFill>
        <p:spPr bwMode="auto">
          <a:xfrm>
            <a:off x="142844" y="142851"/>
            <a:ext cx="8858312" cy="2622061"/>
          </a:xfrm>
          <a:prstGeom prst="rect">
            <a:avLst/>
          </a:prstGeom>
          <a:noFill/>
          <a:ln w="3175">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4732" t="50714" r="40178" b="10000"/>
          <a:stretch>
            <a:fillRect/>
          </a:stretch>
        </p:blipFill>
        <p:spPr bwMode="auto">
          <a:xfrm>
            <a:off x="0" y="142852"/>
            <a:ext cx="7215238" cy="392909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3572" t="51071" r="74553" b="23929"/>
          <a:stretch>
            <a:fillRect/>
          </a:stretch>
        </p:blipFill>
        <p:spPr bwMode="auto">
          <a:xfrm>
            <a:off x="5429256" y="4071942"/>
            <a:ext cx="3500462" cy="250033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5714" t="11428" r="8035" b="49286"/>
          <a:stretch>
            <a:fillRect/>
          </a:stretch>
        </p:blipFill>
        <p:spPr bwMode="auto">
          <a:xfrm>
            <a:off x="142812" y="214290"/>
            <a:ext cx="9001188" cy="3929090"/>
          </a:xfrm>
          <a:prstGeom prst="rect">
            <a:avLst/>
          </a:prstGeom>
          <a:noFill/>
          <a:ln w="9525">
            <a:noFill/>
            <a:miter lim="800000"/>
            <a:headEnd/>
            <a:tailEnd/>
          </a:ln>
          <a:effectLst/>
        </p:spPr>
      </p:pic>
      <p:pic>
        <p:nvPicPr>
          <p:cNvPr id="4099" name="Picture 3"/>
          <p:cNvPicPr>
            <a:picLocks noChangeAspect="1" noChangeArrowheads="1"/>
          </p:cNvPicPr>
          <p:nvPr/>
        </p:nvPicPr>
        <p:blipFill>
          <a:blip r:embed="rId2"/>
          <a:srcRect l="6696" t="24286" r="65179" b="50714"/>
          <a:stretch>
            <a:fillRect/>
          </a:stretch>
        </p:blipFill>
        <p:spPr bwMode="auto">
          <a:xfrm>
            <a:off x="4357686" y="4071942"/>
            <a:ext cx="4500594" cy="250033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5714" t="31429" r="10268" b="45714"/>
          <a:stretch>
            <a:fillRect/>
          </a:stretch>
        </p:blipFill>
        <p:spPr bwMode="auto">
          <a:xfrm>
            <a:off x="214282" y="214290"/>
            <a:ext cx="8643998" cy="2286016"/>
          </a:xfrm>
          <a:prstGeom prst="rect">
            <a:avLst/>
          </a:prstGeom>
          <a:noFill/>
          <a:ln w="9525">
            <a:noFill/>
            <a:miter lim="800000"/>
            <a:headEnd/>
            <a:tailEnd/>
          </a:ln>
          <a:effectLst/>
        </p:spPr>
      </p:pic>
      <p:pic>
        <p:nvPicPr>
          <p:cNvPr id="5123" name="Picture 3"/>
          <p:cNvPicPr>
            <a:picLocks noChangeAspect="1" noChangeArrowheads="1"/>
          </p:cNvPicPr>
          <p:nvPr/>
        </p:nvPicPr>
        <p:blipFill>
          <a:blip r:embed="rId2"/>
          <a:srcRect l="7589" t="51429" r="66518" b="22142"/>
          <a:stretch>
            <a:fillRect/>
          </a:stretch>
        </p:blipFill>
        <p:spPr bwMode="auto">
          <a:xfrm>
            <a:off x="4429124" y="3571876"/>
            <a:ext cx="4143404" cy="264320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a:t>You should be able to understand</a:t>
            </a:r>
            <a:r>
              <a:rPr lang="en-GB" dirty="0" smtClean="0"/>
              <a:t>:</a:t>
            </a:r>
            <a:endParaRPr lang="en-GB" dirty="0"/>
          </a:p>
          <a:p>
            <a:r>
              <a:rPr lang="en-GB" dirty="0" smtClean="0"/>
              <a:t>How </a:t>
            </a:r>
            <a:r>
              <a:rPr lang="en-GB" dirty="0"/>
              <a:t>to manage the challenges and assess the impact of growth or </a:t>
            </a:r>
            <a:r>
              <a:rPr lang="en-GB" dirty="0" smtClean="0"/>
              <a:t>retrenchment.</a:t>
            </a:r>
            <a:endParaRPr lang="en-GB" dirty="0"/>
          </a:p>
          <a:p>
            <a:pPr>
              <a:buNone/>
            </a:pPr>
            <a:endParaRPr lang="en-GB" dirty="0"/>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Economies of scope</a:t>
            </a:r>
            <a:endParaRPr lang="en-GB" dirty="0"/>
          </a:p>
        </p:txBody>
      </p:sp>
      <p:sp>
        <p:nvSpPr>
          <p:cNvPr id="3" name="Content Placeholder 2"/>
          <p:cNvSpPr>
            <a:spLocks noGrp="1"/>
          </p:cNvSpPr>
          <p:nvPr>
            <p:ph idx="1"/>
          </p:nvPr>
        </p:nvSpPr>
        <p:spPr/>
        <p:txBody>
          <a:bodyPr>
            <a:noAutofit/>
          </a:bodyPr>
          <a:lstStyle/>
          <a:p>
            <a:r>
              <a:rPr lang="en-GB" sz="2800" dirty="0" smtClean="0"/>
              <a:t>This refers to the average cost for a firm in producing two or more products.</a:t>
            </a:r>
          </a:p>
          <a:p>
            <a:r>
              <a:rPr lang="en-GB" sz="2800" dirty="0" smtClean="0"/>
              <a:t>As businesses grow, they can benefit from economies of scope because the risk is spread across several products.</a:t>
            </a:r>
          </a:p>
          <a:p>
            <a:r>
              <a:rPr lang="en-GB" sz="2800" dirty="0" smtClean="0"/>
              <a:t>Consider Dyson – their range has increased considerably over the years from just one or two vacuums to a vast selection of stand-up, hose and even hand-held vacuums.</a:t>
            </a:r>
            <a:endParaRPr lang="en-GB" sz="2800" dirty="0"/>
          </a:p>
        </p:txBody>
      </p:sp>
    </p:spTree>
    <p:extLst>
      <p:ext uri="{BB962C8B-B14F-4D97-AF65-F5344CB8AC3E}">
        <p14:creationId xmlns="" xmlns:p14="http://schemas.microsoft.com/office/powerpoint/2010/main" val="3940664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5714" t="38571" r="8035" b="15000"/>
          <a:stretch>
            <a:fillRect/>
          </a:stretch>
        </p:blipFill>
        <p:spPr bwMode="auto">
          <a:xfrm>
            <a:off x="214282" y="142852"/>
            <a:ext cx="7858148" cy="4053807"/>
          </a:xfrm>
          <a:prstGeom prst="rect">
            <a:avLst/>
          </a:prstGeom>
          <a:noFill/>
          <a:ln w="9525">
            <a:noFill/>
            <a:miter lim="800000"/>
            <a:headEnd/>
            <a:tailEnd/>
          </a:ln>
          <a:effectLst/>
        </p:spPr>
      </p:pic>
      <p:pic>
        <p:nvPicPr>
          <p:cNvPr id="6147" name="Picture 3"/>
          <p:cNvPicPr>
            <a:picLocks noChangeAspect="1" noChangeArrowheads="1"/>
          </p:cNvPicPr>
          <p:nvPr/>
        </p:nvPicPr>
        <p:blipFill>
          <a:blip r:embed="rId2"/>
          <a:srcRect l="8035" t="60000" r="66965" b="19286"/>
          <a:stretch>
            <a:fillRect/>
          </a:stretch>
        </p:blipFill>
        <p:spPr bwMode="auto">
          <a:xfrm>
            <a:off x="4786314" y="4357694"/>
            <a:ext cx="4000528" cy="207170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Economies of scope (economies of diversification)</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Examples of economies of scope include:</a:t>
            </a:r>
          </a:p>
          <a:p>
            <a:r>
              <a:rPr lang="en-GB" dirty="0" smtClean="0"/>
              <a:t>Extending product range to benefit from the value of existing brands</a:t>
            </a:r>
          </a:p>
          <a:p>
            <a:r>
              <a:rPr lang="en-GB" dirty="0" smtClean="0"/>
              <a:t>Using a specialist expertise or competency to benefit a range of different products (graphic designers in large company)</a:t>
            </a:r>
          </a:p>
          <a:p>
            <a:r>
              <a:rPr lang="en-GB" dirty="0" smtClean="0"/>
              <a:t>Using current equipment to make a range of products</a:t>
            </a:r>
          </a:p>
          <a:p>
            <a:r>
              <a:rPr lang="en-GB" dirty="0" smtClean="0"/>
              <a:t>Using the same storage space (fast food)</a:t>
            </a:r>
          </a:p>
          <a:p>
            <a:r>
              <a:rPr lang="en-GB" dirty="0" smtClean="0"/>
              <a:t>Branches offering multiple services</a:t>
            </a:r>
          </a:p>
          <a:p>
            <a:r>
              <a:rPr lang="en-GB" dirty="0" smtClean="0"/>
              <a:t>Flexible manufacturing</a:t>
            </a:r>
          </a:p>
          <a:p>
            <a:r>
              <a:rPr lang="en-GB" dirty="0" smtClean="0"/>
              <a:t>Same products sold to different types of companies (Kleenex)</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08912" cy="969873"/>
          </a:xfrm>
        </p:spPr>
        <p:txBody>
          <a:bodyPr/>
          <a:lstStyle/>
          <a:p>
            <a:r>
              <a:rPr lang="en-GB" dirty="0" smtClean="0"/>
              <a:t>The experience curve</a:t>
            </a:r>
            <a:endParaRPr lang="en-GB" dirty="0"/>
          </a:p>
        </p:txBody>
      </p:sp>
      <p:sp>
        <p:nvSpPr>
          <p:cNvPr id="3" name="Content Placeholder 2"/>
          <p:cNvSpPr>
            <a:spLocks noGrp="1"/>
          </p:cNvSpPr>
          <p:nvPr>
            <p:ph idx="1"/>
          </p:nvPr>
        </p:nvSpPr>
        <p:spPr>
          <a:xfrm>
            <a:off x="323528" y="1844824"/>
            <a:ext cx="4464496" cy="4392488"/>
          </a:xfrm>
        </p:spPr>
        <p:txBody>
          <a:bodyPr>
            <a:normAutofit fontScale="70000" lnSpcReduction="20000"/>
          </a:bodyPr>
          <a:lstStyle/>
          <a:p>
            <a:r>
              <a:rPr lang="en-GB" dirty="0" smtClean="0"/>
              <a:t>Also know as the learning curve.</a:t>
            </a:r>
          </a:p>
          <a:p>
            <a:r>
              <a:rPr lang="en-GB" dirty="0" smtClean="0"/>
              <a:t>As the business produces more products (widgets in the graph), the unit cost is reduced, which enables the business to charge a lower price.</a:t>
            </a:r>
          </a:p>
          <a:p>
            <a:r>
              <a:rPr lang="en-GB" dirty="0" smtClean="0"/>
              <a:t>Think about how quickly you can now do simple business calculations – you should have improved and got quicker (hopefully more accurate) since the beginning of </a:t>
            </a:r>
            <a:r>
              <a:rPr lang="en-GB" dirty="0"/>
              <a:t>the course</a:t>
            </a:r>
            <a:r>
              <a:rPr lang="en-GB" dirty="0" smtClean="0"/>
              <a:t>!</a:t>
            </a:r>
            <a:endParaRPr lang="en-GB" dirty="0"/>
          </a:p>
          <a:p>
            <a:r>
              <a:rPr lang="en-GB" dirty="0"/>
              <a:t>Growth is an important part of </a:t>
            </a:r>
            <a:r>
              <a:rPr lang="en-GB" dirty="0" smtClean="0"/>
              <a:t>reducing the </a:t>
            </a:r>
            <a:r>
              <a:rPr lang="en-GB" dirty="0"/>
              <a:t>unit cost and making the business more </a:t>
            </a:r>
            <a:r>
              <a:rPr lang="en-GB" dirty="0" smtClean="0"/>
              <a:t>efficient.</a:t>
            </a: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60032" y="1071546"/>
            <a:ext cx="4176464" cy="3112191"/>
          </a:xfrm>
          <a:prstGeom prst="rect">
            <a:avLst/>
          </a:prstGeom>
        </p:spPr>
      </p:pic>
      <p:pic>
        <p:nvPicPr>
          <p:cNvPr id="7170" name="Picture 2"/>
          <p:cNvPicPr>
            <a:picLocks noChangeAspect="1" noChangeArrowheads="1"/>
          </p:cNvPicPr>
          <p:nvPr/>
        </p:nvPicPr>
        <p:blipFill>
          <a:blip r:embed="rId4"/>
          <a:srcRect l="7143" t="16429" r="65625" b="45000"/>
          <a:stretch>
            <a:fillRect/>
          </a:stretch>
        </p:blipFill>
        <p:spPr bwMode="auto">
          <a:xfrm>
            <a:off x="6143636" y="4429132"/>
            <a:ext cx="2501641" cy="2214554"/>
          </a:xfrm>
          <a:prstGeom prst="rect">
            <a:avLst/>
          </a:prstGeom>
          <a:noFill/>
          <a:ln w="9525">
            <a:noFill/>
            <a:miter lim="800000"/>
            <a:headEnd/>
            <a:tailEnd/>
          </a:ln>
          <a:effectLst/>
        </p:spPr>
      </p:pic>
    </p:spTree>
    <p:extLst>
      <p:ext uri="{BB962C8B-B14F-4D97-AF65-F5344CB8AC3E}">
        <p14:creationId xmlns="" xmlns:p14="http://schemas.microsoft.com/office/powerpoint/2010/main" val="2969397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GB" dirty="0"/>
              <a:t>Synergy</a:t>
            </a:r>
          </a:p>
        </p:txBody>
      </p:sp>
      <p:sp>
        <p:nvSpPr>
          <p:cNvPr id="3" name="Content Placeholder 2"/>
          <p:cNvSpPr>
            <a:spLocks noGrp="1"/>
          </p:cNvSpPr>
          <p:nvPr>
            <p:ph idx="1"/>
          </p:nvPr>
        </p:nvSpPr>
        <p:spPr>
          <a:xfrm>
            <a:off x="142844" y="1071546"/>
            <a:ext cx="8229600" cy="4525963"/>
          </a:xfrm>
        </p:spPr>
        <p:txBody>
          <a:bodyPr>
            <a:normAutofit lnSpcReduction="10000"/>
          </a:bodyPr>
          <a:lstStyle/>
          <a:p>
            <a:r>
              <a:rPr lang="en-GB" dirty="0" smtClean="0"/>
              <a:t>The concept that the value and performance of two companies combined will be greater than the sum of the separate individual businesses.</a:t>
            </a:r>
            <a:endParaRPr lang="en-GB" dirty="0"/>
          </a:p>
          <a:p>
            <a:r>
              <a:rPr lang="en-GB" dirty="0" smtClean="0"/>
              <a:t>Businesses look for synergy when going through external growth: mergers and acquisitions.</a:t>
            </a:r>
            <a:endParaRPr lang="en-GB" dirty="0"/>
          </a:p>
          <a:p>
            <a:r>
              <a:rPr lang="en-GB" dirty="0" smtClean="0"/>
              <a:t>Problems can occur when the promised synergy does not occur.</a:t>
            </a:r>
            <a:endParaRPr lang="en-GB" dirty="0"/>
          </a:p>
        </p:txBody>
      </p:sp>
      <p:pic>
        <p:nvPicPr>
          <p:cNvPr id="8194" name="Picture 2"/>
          <p:cNvPicPr>
            <a:picLocks noChangeAspect="1" noChangeArrowheads="1"/>
          </p:cNvPicPr>
          <p:nvPr/>
        </p:nvPicPr>
        <p:blipFill>
          <a:blip r:embed="rId3"/>
          <a:srcRect l="4911" t="53572" r="78125" b="32857"/>
          <a:stretch>
            <a:fillRect/>
          </a:stretch>
        </p:blipFill>
        <p:spPr bwMode="auto">
          <a:xfrm>
            <a:off x="5072066" y="4857760"/>
            <a:ext cx="3714776" cy="1857388"/>
          </a:xfrm>
          <a:prstGeom prst="rect">
            <a:avLst/>
          </a:prstGeom>
          <a:noFill/>
          <a:ln w="9525">
            <a:noFill/>
            <a:miter lim="800000"/>
            <a:headEnd/>
            <a:tailEnd/>
          </a:ln>
          <a:effectLst/>
        </p:spPr>
      </p:pic>
    </p:spTree>
    <p:extLst>
      <p:ext uri="{BB962C8B-B14F-4D97-AF65-F5344CB8AC3E}">
        <p14:creationId xmlns="" xmlns:p14="http://schemas.microsoft.com/office/powerpoint/2010/main" val="85180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Overtrading</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When growth happens quickly, the business may face problems associated with overtrading.</a:t>
            </a:r>
          </a:p>
          <a:p>
            <a:r>
              <a:rPr lang="en-GB" dirty="0" smtClean="0"/>
              <a:t>This means it is engaged in more business than can be supported by either the market or the funds which are available.</a:t>
            </a:r>
          </a:p>
          <a:p>
            <a:r>
              <a:rPr lang="en-GB" dirty="0" smtClean="0"/>
              <a:t>Rapidly growing businesses may take on orders they cannot fulfil.</a:t>
            </a:r>
          </a:p>
          <a:p>
            <a:r>
              <a:rPr lang="en-GB" dirty="0" smtClean="0"/>
              <a:t>Small businesses may have poor credit control (money owing from customers may not be collected efficiently) – this leads to cash flow problems.</a:t>
            </a:r>
          </a:p>
          <a:p>
            <a:r>
              <a:rPr lang="en-GB" dirty="0" smtClean="0"/>
              <a:t>Overtrading can therefore cause major liquidity problems for expanding businesses.</a:t>
            </a:r>
            <a:endParaRPr lang="en-GB" dirty="0"/>
          </a:p>
        </p:txBody>
      </p:sp>
    </p:spTree>
    <p:extLst>
      <p:ext uri="{BB962C8B-B14F-4D97-AF65-F5344CB8AC3E}">
        <p14:creationId xmlns="" xmlns:p14="http://schemas.microsoft.com/office/powerpoint/2010/main" val="207225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a:xfrm>
            <a:off x="443917" y="2119277"/>
            <a:ext cx="8435280" cy="4065315"/>
          </a:xfrm>
        </p:spPr>
        <p:txBody>
          <a:bodyPr>
            <a:normAutofit/>
          </a:bodyPr>
          <a:lstStyle/>
          <a:p>
            <a:r>
              <a:rPr lang="en-GB" dirty="0" smtClean="0"/>
              <a:t>Business change their size and scale throughout their lives.</a:t>
            </a:r>
          </a:p>
          <a:p>
            <a:r>
              <a:rPr lang="en-GB" dirty="0" smtClean="0"/>
              <a:t>This can bring them advantages and disadvantages.</a:t>
            </a:r>
          </a:p>
          <a:p>
            <a:r>
              <a:rPr lang="en-GB" dirty="0" smtClean="0"/>
              <a:t>The aim is to grow to become more competitive.</a:t>
            </a:r>
            <a:endParaRPr lang="en-GB" dirty="0"/>
          </a:p>
        </p:txBody>
      </p:sp>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Greiner’s growth model</a:t>
            </a:r>
            <a:endParaRPr lang="en-GB" dirty="0"/>
          </a:p>
        </p:txBody>
      </p:sp>
      <p:sp>
        <p:nvSpPr>
          <p:cNvPr id="8" name="Content Placeholder 7"/>
          <p:cNvSpPr>
            <a:spLocks noGrp="1"/>
          </p:cNvSpPr>
          <p:nvPr>
            <p:ph idx="1"/>
          </p:nvPr>
        </p:nvSpPr>
        <p:spPr/>
        <p:txBody>
          <a:bodyPr>
            <a:normAutofit fontScale="92500" lnSpcReduction="20000"/>
          </a:bodyPr>
          <a:lstStyle/>
          <a:p>
            <a:r>
              <a:rPr lang="en-GB" dirty="0" smtClean="0"/>
              <a:t>Fast growth can cause problems. As workloads grow, so do spans of control, as well as stress levels for all.</a:t>
            </a:r>
          </a:p>
          <a:p>
            <a:r>
              <a:rPr lang="en-GB" dirty="0" smtClean="0"/>
              <a:t>Greiner’s model explains the problems businesses encounter during the stages of growth, the crises that can occur and how businesses can survive.</a:t>
            </a:r>
            <a:endParaRPr lang="en-GB" dirty="0"/>
          </a:p>
          <a:p>
            <a:r>
              <a:rPr lang="en-GB" dirty="0" smtClean="0"/>
              <a:t>The longer each phase lasts for a business, the harder it is to make the transition to the next phase. The business (like people) gets stuck in its ways.</a:t>
            </a:r>
            <a:endParaRPr lang="en-GB" dirty="0"/>
          </a:p>
        </p:txBody>
      </p:sp>
    </p:spTree>
    <p:extLst>
      <p:ext uri="{BB962C8B-B14F-4D97-AF65-F5344CB8AC3E}">
        <p14:creationId xmlns="" xmlns:p14="http://schemas.microsoft.com/office/powerpoint/2010/main" val="224020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Greiner’s model of growth</a:t>
            </a:r>
            <a:endParaRPr lang="en-GB"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84" y="1988840"/>
            <a:ext cx="7686697" cy="4320480"/>
          </a:xfrm>
          <a:prstGeom prst="rect">
            <a:avLst/>
          </a:prstGeom>
        </p:spPr>
      </p:pic>
      <p:sp>
        <p:nvSpPr>
          <p:cNvPr id="6" name="TextBox 5"/>
          <p:cNvSpPr txBox="1"/>
          <p:nvPr/>
        </p:nvSpPr>
        <p:spPr>
          <a:xfrm>
            <a:off x="357158" y="6143644"/>
            <a:ext cx="3571900" cy="646331"/>
          </a:xfrm>
          <a:prstGeom prst="rect">
            <a:avLst/>
          </a:prstGeom>
          <a:noFill/>
        </p:spPr>
        <p:txBody>
          <a:bodyPr wrap="square" rtlCol="0">
            <a:spAutoFit/>
          </a:bodyPr>
          <a:lstStyle/>
          <a:p>
            <a:r>
              <a:rPr lang="en-GB" dirty="0" smtClean="0"/>
              <a:t>Draw this across the top half of your A3 sheet</a:t>
            </a:r>
            <a:endParaRPr lang="en-GB" dirty="0"/>
          </a:p>
        </p:txBody>
      </p:sp>
    </p:spTree>
    <p:extLst>
      <p:ext uri="{BB962C8B-B14F-4D97-AF65-F5344CB8AC3E}">
        <p14:creationId xmlns="" xmlns:p14="http://schemas.microsoft.com/office/powerpoint/2010/main" val="2925170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Phase </a:t>
            </a:r>
            <a:r>
              <a:rPr lang="en-GB" dirty="0" smtClean="0"/>
              <a:t>1: </a:t>
            </a:r>
            <a:r>
              <a:rPr lang="en-GB" dirty="0"/>
              <a:t>g</a:t>
            </a:r>
            <a:r>
              <a:rPr lang="en-GB" dirty="0" smtClean="0"/>
              <a:t>rowth </a:t>
            </a:r>
            <a:r>
              <a:rPr lang="en-GB" dirty="0"/>
              <a:t>through </a:t>
            </a:r>
            <a:r>
              <a:rPr lang="en-GB" dirty="0" smtClean="0"/>
              <a:t>creativity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Entrepreneurs are busy creating product and opening up new markets. </a:t>
            </a:r>
          </a:p>
          <a:p>
            <a:r>
              <a:rPr lang="en-GB" dirty="0" smtClean="0"/>
              <a:t>There are few staff, so communication is informal.</a:t>
            </a:r>
          </a:p>
          <a:p>
            <a:r>
              <a:rPr lang="en-GB" dirty="0" smtClean="0"/>
              <a:t>Long work hours are rewarded with profit share or stock options.</a:t>
            </a:r>
          </a:p>
          <a:p>
            <a:r>
              <a:rPr lang="en-GB" dirty="0" smtClean="0"/>
              <a:t>As production increases, capital is invested and there needs to be more formal communication.</a:t>
            </a:r>
          </a:p>
          <a:p>
            <a:r>
              <a:rPr lang="en-GB" dirty="0" smtClean="0"/>
              <a:t>There occurs a leadership crisis because professional management skills are needed. Founders may change their style to take on this role, or bring in someone from outside.</a:t>
            </a:r>
          </a:p>
          <a:p>
            <a:endParaRPr lang="en-GB" dirty="0"/>
          </a:p>
        </p:txBody>
      </p:sp>
    </p:spTree>
    <p:extLst>
      <p:ext uri="{BB962C8B-B14F-4D97-AF65-F5344CB8AC3E}">
        <p14:creationId xmlns="" xmlns:p14="http://schemas.microsoft.com/office/powerpoint/2010/main" val="368772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Phase 2: growth through direction</a:t>
            </a:r>
            <a:endParaRPr lang="en-GB" sz="4000" dirty="0"/>
          </a:p>
        </p:txBody>
      </p:sp>
      <p:sp>
        <p:nvSpPr>
          <p:cNvPr id="3" name="Content Placeholder 2"/>
          <p:cNvSpPr>
            <a:spLocks noGrp="1"/>
          </p:cNvSpPr>
          <p:nvPr>
            <p:ph idx="1"/>
          </p:nvPr>
        </p:nvSpPr>
        <p:spPr/>
        <p:txBody>
          <a:bodyPr>
            <a:normAutofit lnSpcReduction="10000"/>
          </a:bodyPr>
          <a:lstStyle/>
          <a:p>
            <a:r>
              <a:rPr lang="en-GB" dirty="0" smtClean="0"/>
              <a:t>Formal communications are continued, with a clearer focus on budgets and separate activities like marketing and production.</a:t>
            </a:r>
          </a:p>
          <a:p>
            <a:r>
              <a:rPr lang="en-GB" dirty="0" smtClean="0"/>
              <a:t>Incentive schemes (non-financial methods of motivation) are introduced.</a:t>
            </a:r>
          </a:p>
          <a:p>
            <a:r>
              <a:rPr lang="en-GB" dirty="0" smtClean="0"/>
              <a:t>Managers cannot know about every aspect of the business (as in Phase 1).</a:t>
            </a:r>
          </a:p>
          <a:p>
            <a:r>
              <a:rPr lang="en-GB" dirty="0" smtClean="0"/>
              <a:t>Ends in an autonomy crisis where new structures based on delegation are needed.</a:t>
            </a:r>
            <a:endParaRPr lang="en-GB" dirty="0"/>
          </a:p>
        </p:txBody>
      </p:sp>
    </p:spTree>
    <p:extLst>
      <p:ext uri="{BB962C8B-B14F-4D97-AF65-F5344CB8AC3E}">
        <p14:creationId xmlns="" xmlns:p14="http://schemas.microsoft.com/office/powerpoint/2010/main" val="144382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Phase 3: growth through delegation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Top management concentrate on monitoring and developing strategies (possibly external growth).</a:t>
            </a:r>
          </a:p>
          <a:p>
            <a:r>
              <a:rPr lang="en-GB" dirty="0" smtClean="0"/>
              <a:t>Middle managers can react fast to opportunities in new markets or products.</a:t>
            </a:r>
          </a:p>
          <a:p>
            <a:r>
              <a:rPr lang="en-GB" dirty="0" smtClean="0"/>
              <a:t>Many businesses struggle here, as entrepreneurs who understood the entire business in Phase 1 struggle to delegate. Middle managers can also struggle to understand their role as leaders.</a:t>
            </a:r>
          </a:p>
          <a:p>
            <a:r>
              <a:rPr lang="en-GB" dirty="0" smtClean="0"/>
              <a:t>Phase ends with control crisis – more sophisticated functions and structure are required; the separate parts of the business have to work together</a:t>
            </a:r>
            <a:endParaRPr lang="en-GB" dirty="0"/>
          </a:p>
        </p:txBody>
      </p:sp>
    </p:spTree>
    <p:extLst>
      <p:ext uri="{BB962C8B-B14F-4D97-AF65-F5344CB8AC3E}">
        <p14:creationId xmlns="" xmlns:p14="http://schemas.microsoft.com/office/powerpoint/2010/main" val="254358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969873"/>
          </a:xfrm>
        </p:spPr>
        <p:txBody>
          <a:bodyPr>
            <a:normAutofit fontScale="90000"/>
          </a:bodyPr>
          <a:lstStyle/>
          <a:p>
            <a:r>
              <a:rPr lang="en-GB" dirty="0" smtClean="0"/>
              <a:t>Phase 4: growth through coordination and monitoring</a:t>
            </a:r>
            <a:endParaRPr lang="en-GB" dirty="0"/>
          </a:p>
        </p:txBody>
      </p:sp>
      <p:sp>
        <p:nvSpPr>
          <p:cNvPr id="3" name="Content Placeholder 2"/>
          <p:cNvSpPr>
            <a:spLocks noGrp="1"/>
          </p:cNvSpPr>
          <p:nvPr>
            <p:ph idx="1"/>
          </p:nvPr>
        </p:nvSpPr>
        <p:spPr>
          <a:xfrm>
            <a:off x="539552" y="2204865"/>
            <a:ext cx="8229600" cy="4318842"/>
          </a:xfrm>
        </p:spPr>
        <p:txBody>
          <a:bodyPr>
            <a:normAutofit/>
          </a:bodyPr>
          <a:lstStyle/>
          <a:p>
            <a:r>
              <a:rPr lang="en-GB" sz="2800" dirty="0" smtClean="0"/>
              <a:t>Business reorganises itself into product or </a:t>
            </a:r>
            <a:r>
              <a:rPr lang="en-GB" sz="2800" dirty="0"/>
              <a:t>service </a:t>
            </a:r>
            <a:r>
              <a:rPr lang="en-GB" sz="2800" dirty="0" smtClean="0"/>
              <a:t>groups.</a:t>
            </a:r>
          </a:p>
          <a:p>
            <a:r>
              <a:rPr lang="en-GB" sz="2800" dirty="0" smtClean="0"/>
              <a:t>Finance is controlled by the HQ, and ROI (return on investment) is critical, not just profit.</a:t>
            </a:r>
          </a:p>
          <a:p>
            <a:r>
              <a:rPr lang="en-GB" sz="2800" dirty="0" smtClean="0"/>
              <a:t>Incentives are through a company-wide profit share scheme and are aligned to corporate aims.</a:t>
            </a:r>
          </a:p>
          <a:p>
            <a:r>
              <a:rPr lang="en-GB" sz="2800" dirty="0" smtClean="0"/>
              <a:t>Increasing amounts of bureaucracy: growth is stifled.</a:t>
            </a:r>
          </a:p>
          <a:p>
            <a:r>
              <a:rPr lang="en-GB" sz="2800" dirty="0" smtClean="0"/>
              <a:t>Phase ends in ‘red tape crisis’ – a new culture and structure must be introduced.</a:t>
            </a:r>
          </a:p>
          <a:p>
            <a:endParaRPr lang="en-GB" dirty="0"/>
          </a:p>
        </p:txBody>
      </p:sp>
    </p:spTree>
    <p:extLst>
      <p:ext uri="{BB962C8B-B14F-4D97-AF65-F5344CB8AC3E}">
        <p14:creationId xmlns="" xmlns:p14="http://schemas.microsoft.com/office/powerpoint/2010/main" val="3113365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1104</Words>
  <Application>Microsoft Office PowerPoint</Application>
  <PresentationFormat>On-screen Show (4:3)</PresentationFormat>
  <Paragraphs>99</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9.1 Assessing a change in scale </vt:lpstr>
      <vt:lpstr>Learning outcomes</vt:lpstr>
      <vt:lpstr>Overview of key concepts</vt:lpstr>
      <vt:lpstr>Greiner’s growth model</vt:lpstr>
      <vt:lpstr>Greiner’s model of growth</vt:lpstr>
      <vt:lpstr>Phase 1: growth through creativity</vt:lpstr>
      <vt:lpstr>Phase 2: growth through direction</vt:lpstr>
      <vt:lpstr>Phase 3: growth through delegation</vt:lpstr>
      <vt:lpstr>Phase 4: growth through coordination and monitoring</vt:lpstr>
      <vt:lpstr>Phase 5: growth through collaboration</vt:lpstr>
      <vt:lpstr>Phase 6: growth through extra-organisational solutions</vt:lpstr>
      <vt:lpstr>Slide 12</vt:lpstr>
      <vt:lpstr>Slide 13</vt:lpstr>
      <vt:lpstr>Issues involved with managing growth</vt:lpstr>
      <vt:lpstr>Economies of scale</vt:lpstr>
      <vt:lpstr>Slide 16</vt:lpstr>
      <vt:lpstr>Slide 17</vt:lpstr>
      <vt:lpstr>Slide 18</vt:lpstr>
      <vt:lpstr>Slide 19</vt:lpstr>
      <vt:lpstr>Economies of scope</vt:lpstr>
      <vt:lpstr>Slide 21</vt:lpstr>
      <vt:lpstr>Economies of scope (economies of diversification)</vt:lpstr>
      <vt:lpstr>The experience curve</vt:lpstr>
      <vt:lpstr>Synergy</vt:lpstr>
      <vt:lpstr>Overtrading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 Assessing a change in scale </dc:title>
  <dc:creator>user</dc:creator>
  <cp:lastModifiedBy>user</cp:lastModifiedBy>
  <cp:revision>7</cp:revision>
  <dcterms:created xsi:type="dcterms:W3CDTF">2016-09-11T15:58:41Z</dcterms:created>
  <dcterms:modified xsi:type="dcterms:W3CDTF">2016-09-11T16:49:51Z</dcterms:modified>
</cp:coreProperties>
</file>