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7" r:id="rId2"/>
    <p:sldId id="258" r:id="rId3"/>
    <p:sldId id="297" r:id="rId4"/>
    <p:sldId id="281" r:id="rId5"/>
    <p:sldId id="282" r:id="rId6"/>
    <p:sldId id="283" r:id="rId7"/>
    <p:sldId id="284" r:id="rId8"/>
    <p:sldId id="285" r:id="rId9"/>
    <p:sldId id="286" r:id="rId10"/>
    <p:sldId id="287" r:id="rId11"/>
    <p:sldId id="288" r:id="rId12"/>
    <p:sldId id="289" r:id="rId13"/>
    <p:sldId id="290" r:id="rId14"/>
    <p:sldId id="291" r:id="rId15"/>
    <p:sldId id="292" r:id="rId16"/>
    <p:sldId id="293" r:id="rId17"/>
    <p:sldId id="294" r:id="rId18"/>
    <p:sldId id="295" r:id="rId19"/>
    <p:sldId id="296"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75" d="100"/>
          <a:sy n="75" d="100"/>
        </p:scale>
        <p:origin x="-2028" y="-76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BA763D8-8122-4CD8-A2FE-2F5E69DB4877}" type="datetimeFigureOut">
              <a:rPr lang="en-US" smtClean="0"/>
              <a:t>9/18/2016</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0A66276-2B17-4063-AB4E-CE0F42465559}" type="slidenum">
              <a:rPr lang="en-GB" smtClean="0"/>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D04723C-32C3-49E5-AFF8-C3A5206C3ED7}" type="slidenum">
              <a:rPr lang="en-GB" smtClean="0"/>
              <a:pPr/>
              <a:t>1</a:t>
            </a:fld>
            <a:endParaRPr lang="en-GB"/>
          </a:p>
        </p:txBody>
      </p:sp>
    </p:spTree>
    <p:extLst>
      <p:ext uri="{BB962C8B-B14F-4D97-AF65-F5344CB8AC3E}">
        <p14:creationId xmlns="" xmlns:p14="http://schemas.microsoft.com/office/powerpoint/2010/main" val="29915822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D04723C-32C3-49E5-AFF8-C3A5206C3ED7}" type="slidenum">
              <a:rPr lang="en-GB" smtClean="0"/>
              <a:pPr/>
              <a:t>11</a:t>
            </a:fld>
            <a:endParaRPr lang="en-GB"/>
          </a:p>
        </p:txBody>
      </p:sp>
    </p:spTree>
    <p:extLst>
      <p:ext uri="{BB962C8B-B14F-4D97-AF65-F5344CB8AC3E}">
        <p14:creationId xmlns="" xmlns:p14="http://schemas.microsoft.com/office/powerpoint/2010/main" val="2582673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D04723C-32C3-49E5-AFF8-C3A5206C3ED7}" type="slidenum">
              <a:rPr lang="en-GB" smtClean="0"/>
              <a:pPr/>
              <a:t>12</a:t>
            </a:fld>
            <a:endParaRPr lang="en-GB"/>
          </a:p>
        </p:txBody>
      </p:sp>
    </p:spTree>
    <p:extLst>
      <p:ext uri="{BB962C8B-B14F-4D97-AF65-F5344CB8AC3E}">
        <p14:creationId xmlns="" xmlns:p14="http://schemas.microsoft.com/office/powerpoint/2010/main" val="20598454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D04723C-32C3-49E5-AFF8-C3A5206C3ED7}" type="slidenum">
              <a:rPr lang="en-GB" smtClean="0"/>
              <a:pPr/>
              <a:t>13</a:t>
            </a:fld>
            <a:endParaRPr lang="en-GB"/>
          </a:p>
        </p:txBody>
      </p:sp>
    </p:spTree>
    <p:extLst>
      <p:ext uri="{BB962C8B-B14F-4D97-AF65-F5344CB8AC3E}">
        <p14:creationId xmlns="" xmlns:p14="http://schemas.microsoft.com/office/powerpoint/2010/main" val="238065104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D04723C-32C3-49E5-AFF8-C3A5206C3ED7}" type="slidenum">
              <a:rPr lang="en-GB" smtClean="0"/>
              <a:pPr/>
              <a:t>14</a:t>
            </a:fld>
            <a:endParaRPr lang="en-GB"/>
          </a:p>
        </p:txBody>
      </p:sp>
    </p:spTree>
    <p:extLst>
      <p:ext uri="{BB962C8B-B14F-4D97-AF65-F5344CB8AC3E}">
        <p14:creationId xmlns="" xmlns:p14="http://schemas.microsoft.com/office/powerpoint/2010/main" val="419922101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D04723C-32C3-49E5-AFF8-C3A5206C3ED7}" type="slidenum">
              <a:rPr lang="en-GB" smtClean="0"/>
              <a:pPr/>
              <a:t>15</a:t>
            </a:fld>
            <a:endParaRPr lang="en-GB"/>
          </a:p>
        </p:txBody>
      </p:sp>
    </p:spTree>
    <p:extLst>
      <p:ext uri="{BB962C8B-B14F-4D97-AF65-F5344CB8AC3E}">
        <p14:creationId xmlns="" xmlns:p14="http://schemas.microsoft.com/office/powerpoint/2010/main" val="39360565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D04723C-32C3-49E5-AFF8-C3A5206C3ED7}" type="slidenum">
              <a:rPr lang="en-GB" smtClean="0"/>
              <a:pPr/>
              <a:t>16</a:t>
            </a:fld>
            <a:endParaRPr lang="en-GB"/>
          </a:p>
        </p:txBody>
      </p:sp>
    </p:spTree>
    <p:extLst>
      <p:ext uri="{BB962C8B-B14F-4D97-AF65-F5344CB8AC3E}">
        <p14:creationId xmlns="" xmlns:p14="http://schemas.microsoft.com/office/powerpoint/2010/main" val="180539204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D04723C-32C3-49E5-AFF8-C3A5206C3ED7}" type="slidenum">
              <a:rPr lang="en-GB" smtClean="0"/>
              <a:pPr/>
              <a:t>17</a:t>
            </a:fld>
            <a:endParaRPr lang="en-GB"/>
          </a:p>
        </p:txBody>
      </p:sp>
    </p:spTree>
    <p:extLst>
      <p:ext uri="{BB962C8B-B14F-4D97-AF65-F5344CB8AC3E}">
        <p14:creationId xmlns="" xmlns:p14="http://schemas.microsoft.com/office/powerpoint/2010/main" val="249815398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D04723C-32C3-49E5-AFF8-C3A5206C3ED7}" type="slidenum">
              <a:rPr lang="en-GB" smtClean="0"/>
              <a:pPr/>
              <a:t>18</a:t>
            </a:fld>
            <a:endParaRPr lang="en-GB"/>
          </a:p>
        </p:txBody>
      </p:sp>
    </p:spTree>
    <p:extLst>
      <p:ext uri="{BB962C8B-B14F-4D97-AF65-F5344CB8AC3E}">
        <p14:creationId xmlns="" xmlns:p14="http://schemas.microsoft.com/office/powerpoint/2010/main" val="340038852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D04723C-32C3-49E5-AFF8-C3A5206C3ED7}" type="slidenum">
              <a:rPr lang="en-GB" smtClean="0"/>
              <a:pPr/>
              <a:t>19</a:t>
            </a:fld>
            <a:endParaRPr lang="en-GB"/>
          </a:p>
        </p:txBody>
      </p:sp>
    </p:spTree>
    <p:extLst>
      <p:ext uri="{BB962C8B-B14F-4D97-AF65-F5344CB8AC3E}">
        <p14:creationId xmlns="" xmlns:p14="http://schemas.microsoft.com/office/powerpoint/2010/main" val="34561560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D04723C-32C3-49E5-AFF8-C3A5206C3ED7}" type="slidenum">
              <a:rPr lang="en-GB" smtClean="0"/>
              <a:pPr/>
              <a:t>2</a:t>
            </a:fld>
            <a:endParaRPr lang="en-GB"/>
          </a:p>
        </p:txBody>
      </p:sp>
    </p:spTree>
    <p:extLst>
      <p:ext uri="{BB962C8B-B14F-4D97-AF65-F5344CB8AC3E}">
        <p14:creationId xmlns="" xmlns:p14="http://schemas.microsoft.com/office/powerpoint/2010/main" val="12058353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D04723C-32C3-49E5-AFF8-C3A5206C3ED7}" type="slidenum">
              <a:rPr lang="en-GB" smtClean="0"/>
              <a:pPr/>
              <a:t>4</a:t>
            </a:fld>
            <a:endParaRPr lang="en-GB"/>
          </a:p>
        </p:txBody>
      </p:sp>
    </p:spTree>
    <p:extLst>
      <p:ext uri="{BB962C8B-B14F-4D97-AF65-F5344CB8AC3E}">
        <p14:creationId xmlns="" xmlns:p14="http://schemas.microsoft.com/office/powerpoint/2010/main" val="9606000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D04723C-32C3-49E5-AFF8-C3A5206C3ED7}" type="slidenum">
              <a:rPr lang="en-GB" smtClean="0"/>
              <a:pPr/>
              <a:t>5</a:t>
            </a:fld>
            <a:endParaRPr lang="en-GB"/>
          </a:p>
        </p:txBody>
      </p:sp>
    </p:spTree>
    <p:extLst>
      <p:ext uri="{BB962C8B-B14F-4D97-AF65-F5344CB8AC3E}">
        <p14:creationId xmlns="" xmlns:p14="http://schemas.microsoft.com/office/powerpoint/2010/main" val="20817876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D04723C-32C3-49E5-AFF8-C3A5206C3ED7}" type="slidenum">
              <a:rPr lang="en-GB" smtClean="0"/>
              <a:pPr/>
              <a:t>6</a:t>
            </a:fld>
            <a:endParaRPr lang="en-GB"/>
          </a:p>
        </p:txBody>
      </p:sp>
    </p:spTree>
    <p:extLst>
      <p:ext uri="{BB962C8B-B14F-4D97-AF65-F5344CB8AC3E}">
        <p14:creationId xmlns="" xmlns:p14="http://schemas.microsoft.com/office/powerpoint/2010/main" val="28973076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D04723C-32C3-49E5-AFF8-C3A5206C3ED7}" type="slidenum">
              <a:rPr lang="en-GB" smtClean="0"/>
              <a:pPr/>
              <a:t>7</a:t>
            </a:fld>
            <a:endParaRPr lang="en-GB"/>
          </a:p>
        </p:txBody>
      </p:sp>
    </p:spTree>
    <p:extLst>
      <p:ext uri="{BB962C8B-B14F-4D97-AF65-F5344CB8AC3E}">
        <p14:creationId xmlns="" xmlns:p14="http://schemas.microsoft.com/office/powerpoint/2010/main" val="26062142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D04723C-32C3-49E5-AFF8-C3A5206C3ED7}" type="slidenum">
              <a:rPr lang="en-GB" smtClean="0"/>
              <a:pPr/>
              <a:t>8</a:t>
            </a:fld>
            <a:endParaRPr lang="en-GB"/>
          </a:p>
        </p:txBody>
      </p:sp>
    </p:spTree>
    <p:extLst>
      <p:ext uri="{BB962C8B-B14F-4D97-AF65-F5344CB8AC3E}">
        <p14:creationId xmlns="" xmlns:p14="http://schemas.microsoft.com/office/powerpoint/2010/main" val="30139689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D04723C-32C3-49E5-AFF8-C3A5206C3ED7}" type="slidenum">
              <a:rPr lang="en-GB" smtClean="0"/>
              <a:pPr/>
              <a:t>9</a:t>
            </a:fld>
            <a:endParaRPr lang="en-GB"/>
          </a:p>
        </p:txBody>
      </p:sp>
    </p:spTree>
    <p:extLst>
      <p:ext uri="{BB962C8B-B14F-4D97-AF65-F5344CB8AC3E}">
        <p14:creationId xmlns="" xmlns:p14="http://schemas.microsoft.com/office/powerpoint/2010/main" val="40307603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D04723C-32C3-49E5-AFF8-C3A5206C3ED7}" type="slidenum">
              <a:rPr lang="en-GB" smtClean="0"/>
              <a:pPr/>
              <a:t>10</a:t>
            </a:fld>
            <a:endParaRPr lang="en-GB"/>
          </a:p>
        </p:txBody>
      </p:sp>
    </p:spTree>
    <p:extLst>
      <p:ext uri="{BB962C8B-B14F-4D97-AF65-F5344CB8AC3E}">
        <p14:creationId xmlns="" xmlns:p14="http://schemas.microsoft.com/office/powerpoint/2010/main" val="5201183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AC688364-9E15-41E0-956E-9E765BAF225C}" type="datetime1">
              <a:rPr lang="en-US" smtClean="0"/>
              <a:t>9/18/2016</a:t>
            </a:fld>
            <a:endParaRPr lang="en-GB"/>
          </a:p>
        </p:txBody>
      </p:sp>
      <p:sp>
        <p:nvSpPr>
          <p:cNvPr id="5" name="Footer Placeholder 4"/>
          <p:cNvSpPr>
            <a:spLocks noGrp="1"/>
          </p:cNvSpPr>
          <p:nvPr>
            <p:ph type="ftr" sz="quarter" idx="11"/>
          </p:nvPr>
        </p:nvSpPr>
        <p:spPr/>
        <p:txBody>
          <a:bodyPr/>
          <a:lstStyle/>
          <a:p>
            <a:r>
              <a:rPr lang="en-GB" smtClean="0"/>
              <a:t>© Hodder &amp; Stoughton</a:t>
            </a:r>
            <a:endParaRPr lang="en-GB"/>
          </a:p>
        </p:txBody>
      </p:sp>
      <p:sp>
        <p:nvSpPr>
          <p:cNvPr id="6" name="Slide Number Placeholder 5"/>
          <p:cNvSpPr>
            <a:spLocks noGrp="1"/>
          </p:cNvSpPr>
          <p:nvPr>
            <p:ph type="sldNum" sz="quarter" idx="12"/>
          </p:nvPr>
        </p:nvSpPr>
        <p:spPr/>
        <p:txBody>
          <a:bodyPr/>
          <a:lstStyle/>
          <a:p>
            <a:fld id="{1B4118D2-FB92-48F7-A8D8-97A99E7DA51A}"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93C55C9-B4C1-4284-A7D8-8681D8F0D892}" type="datetime1">
              <a:rPr lang="en-US" smtClean="0"/>
              <a:t>9/18/2016</a:t>
            </a:fld>
            <a:endParaRPr lang="en-GB"/>
          </a:p>
        </p:txBody>
      </p:sp>
      <p:sp>
        <p:nvSpPr>
          <p:cNvPr id="5" name="Footer Placeholder 4"/>
          <p:cNvSpPr>
            <a:spLocks noGrp="1"/>
          </p:cNvSpPr>
          <p:nvPr>
            <p:ph type="ftr" sz="quarter" idx="11"/>
          </p:nvPr>
        </p:nvSpPr>
        <p:spPr/>
        <p:txBody>
          <a:bodyPr/>
          <a:lstStyle/>
          <a:p>
            <a:r>
              <a:rPr lang="en-GB" smtClean="0"/>
              <a:t>© Hodder &amp; Stoughton</a:t>
            </a:r>
            <a:endParaRPr lang="en-GB"/>
          </a:p>
        </p:txBody>
      </p:sp>
      <p:sp>
        <p:nvSpPr>
          <p:cNvPr id="6" name="Slide Number Placeholder 5"/>
          <p:cNvSpPr>
            <a:spLocks noGrp="1"/>
          </p:cNvSpPr>
          <p:nvPr>
            <p:ph type="sldNum" sz="quarter" idx="12"/>
          </p:nvPr>
        </p:nvSpPr>
        <p:spPr/>
        <p:txBody>
          <a:bodyPr/>
          <a:lstStyle/>
          <a:p>
            <a:fld id="{1B4118D2-FB92-48F7-A8D8-97A99E7DA51A}"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E799CBF-EBE8-44BF-9781-8AD18D192615}" type="datetime1">
              <a:rPr lang="en-US" smtClean="0"/>
              <a:t>9/18/2016</a:t>
            </a:fld>
            <a:endParaRPr lang="en-GB"/>
          </a:p>
        </p:txBody>
      </p:sp>
      <p:sp>
        <p:nvSpPr>
          <p:cNvPr id="5" name="Footer Placeholder 4"/>
          <p:cNvSpPr>
            <a:spLocks noGrp="1"/>
          </p:cNvSpPr>
          <p:nvPr>
            <p:ph type="ftr" sz="quarter" idx="11"/>
          </p:nvPr>
        </p:nvSpPr>
        <p:spPr/>
        <p:txBody>
          <a:bodyPr/>
          <a:lstStyle/>
          <a:p>
            <a:r>
              <a:rPr lang="en-GB" smtClean="0"/>
              <a:t>© Hodder &amp; Stoughton</a:t>
            </a:r>
            <a:endParaRPr lang="en-GB"/>
          </a:p>
        </p:txBody>
      </p:sp>
      <p:sp>
        <p:nvSpPr>
          <p:cNvPr id="6" name="Slide Number Placeholder 5"/>
          <p:cNvSpPr>
            <a:spLocks noGrp="1"/>
          </p:cNvSpPr>
          <p:nvPr>
            <p:ph type="sldNum" sz="quarter" idx="12"/>
          </p:nvPr>
        </p:nvSpPr>
        <p:spPr/>
        <p:txBody>
          <a:bodyPr/>
          <a:lstStyle/>
          <a:p>
            <a:fld id="{1B4118D2-FB92-48F7-A8D8-97A99E7DA51A}"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D3AC422-3A93-4BF6-B310-4448E4F278A6}" type="datetime1">
              <a:rPr lang="en-US" smtClean="0"/>
              <a:t>9/18/2016</a:t>
            </a:fld>
            <a:endParaRPr lang="en-GB"/>
          </a:p>
        </p:txBody>
      </p:sp>
      <p:sp>
        <p:nvSpPr>
          <p:cNvPr id="5" name="Footer Placeholder 4"/>
          <p:cNvSpPr>
            <a:spLocks noGrp="1"/>
          </p:cNvSpPr>
          <p:nvPr>
            <p:ph type="ftr" sz="quarter" idx="11"/>
          </p:nvPr>
        </p:nvSpPr>
        <p:spPr/>
        <p:txBody>
          <a:bodyPr/>
          <a:lstStyle/>
          <a:p>
            <a:r>
              <a:rPr lang="en-GB" smtClean="0"/>
              <a:t>© Hodder &amp; Stoughton</a:t>
            </a:r>
            <a:endParaRPr lang="en-GB"/>
          </a:p>
        </p:txBody>
      </p:sp>
      <p:sp>
        <p:nvSpPr>
          <p:cNvPr id="6" name="Slide Number Placeholder 5"/>
          <p:cNvSpPr>
            <a:spLocks noGrp="1"/>
          </p:cNvSpPr>
          <p:nvPr>
            <p:ph type="sldNum" sz="quarter" idx="12"/>
          </p:nvPr>
        </p:nvSpPr>
        <p:spPr/>
        <p:txBody>
          <a:bodyPr/>
          <a:lstStyle/>
          <a:p>
            <a:fld id="{1B4118D2-FB92-48F7-A8D8-97A99E7DA51A}"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FCD6015-61EA-48F5-9952-7F6C3E9BE562}" type="datetime1">
              <a:rPr lang="en-US" smtClean="0"/>
              <a:t>9/18/2016</a:t>
            </a:fld>
            <a:endParaRPr lang="en-GB"/>
          </a:p>
        </p:txBody>
      </p:sp>
      <p:sp>
        <p:nvSpPr>
          <p:cNvPr id="5" name="Footer Placeholder 4"/>
          <p:cNvSpPr>
            <a:spLocks noGrp="1"/>
          </p:cNvSpPr>
          <p:nvPr>
            <p:ph type="ftr" sz="quarter" idx="11"/>
          </p:nvPr>
        </p:nvSpPr>
        <p:spPr/>
        <p:txBody>
          <a:bodyPr/>
          <a:lstStyle/>
          <a:p>
            <a:r>
              <a:rPr lang="en-GB" smtClean="0"/>
              <a:t>© Hodder &amp; Stoughton</a:t>
            </a:r>
            <a:endParaRPr lang="en-GB"/>
          </a:p>
        </p:txBody>
      </p:sp>
      <p:sp>
        <p:nvSpPr>
          <p:cNvPr id="6" name="Slide Number Placeholder 5"/>
          <p:cNvSpPr>
            <a:spLocks noGrp="1"/>
          </p:cNvSpPr>
          <p:nvPr>
            <p:ph type="sldNum" sz="quarter" idx="12"/>
          </p:nvPr>
        </p:nvSpPr>
        <p:spPr/>
        <p:txBody>
          <a:bodyPr/>
          <a:lstStyle/>
          <a:p>
            <a:fld id="{1B4118D2-FB92-48F7-A8D8-97A99E7DA51A}"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1E0FC208-5F55-4DEB-8E45-9BE066C19AC3}" type="datetime1">
              <a:rPr lang="en-US" smtClean="0"/>
              <a:t>9/18/2016</a:t>
            </a:fld>
            <a:endParaRPr lang="en-GB"/>
          </a:p>
        </p:txBody>
      </p:sp>
      <p:sp>
        <p:nvSpPr>
          <p:cNvPr id="6" name="Footer Placeholder 5"/>
          <p:cNvSpPr>
            <a:spLocks noGrp="1"/>
          </p:cNvSpPr>
          <p:nvPr>
            <p:ph type="ftr" sz="quarter" idx="11"/>
          </p:nvPr>
        </p:nvSpPr>
        <p:spPr/>
        <p:txBody>
          <a:bodyPr/>
          <a:lstStyle/>
          <a:p>
            <a:r>
              <a:rPr lang="en-GB" smtClean="0"/>
              <a:t>© Hodder &amp; Stoughton</a:t>
            </a:r>
            <a:endParaRPr lang="en-GB"/>
          </a:p>
        </p:txBody>
      </p:sp>
      <p:sp>
        <p:nvSpPr>
          <p:cNvPr id="7" name="Slide Number Placeholder 6"/>
          <p:cNvSpPr>
            <a:spLocks noGrp="1"/>
          </p:cNvSpPr>
          <p:nvPr>
            <p:ph type="sldNum" sz="quarter" idx="12"/>
          </p:nvPr>
        </p:nvSpPr>
        <p:spPr/>
        <p:txBody>
          <a:bodyPr/>
          <a:lstStyle/>
          <a:p>
            <a:fld id="{1B4118D2-FB92-48F7-A8D8-97A99E7DA51A}"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3443EED9-D3C1-48DD-9E91-A9B2E2DDB1C3}" type="datetime1">
              <a:rPr lang="en-US" smtClean="0"/>
              <a:t>9/18/2016</a:t>
            </a:fld>
            <a:endParaRPr lang="en-GB"/>
          </a:p>
        </p:txBody>
      </p:sp>
      <p:sp>
        <p:nvSpPr>
          <p:cNvPr id="8" name="Footer Placeholder 7"/>
          <p:cNvSpPr>
            <a:spLocks noGrp="1"/>
          </p:cNvSpPr>
          <p:nvPr>
            <p:ph type="ftr" sz="quarter" idx="11"/>
          </p:nvPr>
        </p:nvSpPr>
        <p:spPr/>
        <p:txBody>
          <a:bodyPr/>
          <a:lstStyle/>
          <a:p>
            <a:r>
              <a:rPr lang="en-GB" smtClean="0"/>
              <a:t>© Hodder &amp; Stoughton</a:t>
            </a:r>
            <a:endParaRPr lang="en-GB"/>
          </a:p>
        </p:txBody>
      </p:sp>
      <p:sp>
        <p:nvSpPr>
          <p:cNvPr id="9" name="Slide Number Placeholder 8"/>
          <p:cNvSpPr>
            <a:spLocks noGrp="1"/>
          </p:cNvSpPr>
          <p:nvPr>
            <p:ph type="sldNum" sz="quarter" idx="12"/>
          </p:nvPr>
        </p:nvSpPr>
        <p:spPr/>
        <p:txBody>
          <a:bodyPr/>
          <a:lstStyle/>
          <a:p>
            <a:fld id="{1B4118D2-FB92-48F7-A8D8-97A99E7DA51A}"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3AA47B27-F822-453A-B1A4-F4E19641EB48}" type="datetime1">
              <a:rPr lang="en-US" smtClean="0"/>
              <a:t>9/18/2016</a:t>
            </a:fld>
            <a:endParaRPr lang="en-GB"/>
          </a:p>
        </p:txBody>
      </p:sp>
      <p:sp>
        <p:nvSpPr>
          <p:cNvPr id="4" name="Footer Placeholder 3"/>
          <p:cNvSpPr>
            <a:spLocks noGrp="1"/>
          </p:cNvSpPr>
          <p:nvPr>
            <p:ph type="ftr" sz="quarter" idx="11"/>
          </p:nvPr>
        </p:nvSpPr>
        <p:spPr/>
        <p:txBody>
          <a:bodyPr/>
          <a:lstStyle/>
          <a:p>
            <a:r>
              <a:rPr lang="en-GB" smtClean="0"/>
              <a:t>© Hodder &amp; Stoughton</a:t>
            </a:r>
            <a:endParaRPr lang="en-GB"/>
          </a:p>
        </p:txBody>
      </p:sp>
      <p:sp>
        <p:nvSpPr>
          <p:cNvPr id="5" name="Slide Number Placeholder 4"/>
          <p:cNvSpPr>
            <a:spLocks noGrp="1"/>
          </p:cNvSpPr>
          <p:nvPr>
            <p:ph type="sldNum" sz="quarter" idx="12"/>
          </p:nvPr>
        </p:nvSpPr>
        <p:spPr/>
        <p:txBody>
          <a:bodyPr/>
          <a:lstStyle/>
          <a:p>
            <a:fld id="{1B4118D2-FB92-48F7-A8D8-97A99E7DA51A}"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1197EF-A94C-4CCC-89FD-131BB2C58CB6}" type="datetime1">
              <a:rPr lang="en-US" smtClean="0"/>
              <a:t>9/18/2016</a:t>
            </a:fld>
            <a:endParaRPr lang="en-GB"/>
          </a:p>
        </p:txBody>
      </p:sp>
      <p:sp>
        <p:nvSpPr>
          <p:cNvPr id="3" name="Footer Placeholder 2"/>
          <p:cNvSpPr>
            <a:spLocks noGrp="1"/>
          </p:cNvSpPr>
          <p:nvPr>
            <p:ph type="ftr" sz="quarter" idx="11"/>
          </p:nvPr>
        </p:nvSpPr>
        <p:spPr/>
        <p:txBody>
          <a:bodyPr/>
          <a:lstStyle/>
          <a:p>
            <a:r>
              <a:rPr lang="en-GB" smtClean="0"/>
              <a:t>© Hodder &amp; Stoughton</a:t>
            </a:r>
            <a:endParaRPr lang="en-GB"/>
          </a:p>
        </p:txBody>
      </p:sp>
      <p:sp>
        <p:nvSpPr>
          <p:cNvPr id="4" name="Slide Number Placeholder 3"/>
          <p:cNvSpPr>
            <a:spLocks noGrp="1"/>
          </p:cNvSpPr>
          <p:nvPr>
            <p:ph type="sldNum" sz="quarter" idx="12"/>
          </p:nvPr>
        </p:nvSpPr>
        <p:spPr/>
        <p:txBody>
          <a:bodyPr/>
          <a:lstStyle/>
          <a:p>
            <a:fld id="{1B4118D2-FB92-48F7-A8D8-97A99E7DA51A}"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DDC780-8109-4A7B-9093-AE3054FF3759}" type="datetime1">
              <a:rPr lang="en-US" smtClean="0"/>
              <a:t>9/18/2016</a:t>
            </a:fld>
            <a:endParaRPr lang="en-GB"/>
          </a:p>
        </p:txBody>
      </p:sp>
      <p:sp>
        <p:nvSpPr>
          <p:cNvPr id="6" name="Footer Placeholder 5"/>
          <p:cNvSpPr>
            <a:spLocks noGrp="1"/>
          </p:cNvSpPr>
          <p:nvPr>
            <p:ph type="ftr" sz="quarter" idx="11"/>
          </p:nvPr>
        </p:nvSpPr>
        <p:spPr/>
        <p:txBody>
          <a:bodyPr/>
          <a:lstStyle/>
          <a:p>
            <a:r>
              <a:rPr lang="en-GB" smtClean="0"/>
              <a:t>© Hodder &amp; Stoughton</a:t>
            </a:r>
            <a:endParaRPr lang="en-GB"/>
          </a:p>
        </p:txBody>
      </p:sp>
      <p:sp>
        <p:nvSpPr>
          <p:cNvPr id="7" name="Slide Number Placeholder 6"/>
          <p:cNvSpPr>
            <a:spLocks noGrp="1"/>
          </p:cNvSpPr>
          <p:nvPr>
            <p:ph type="sldNum" sz="quarter" idx="12"/>
          </p:nvPr>
        </p:nvSpPr>
        <p:spPr/>
        <p:txBody>
          <a:bodyPr/>
          <a:lstStyle/>
          <a:p>
            <a:fld id="{1B4118D2-FB92-48F7-A8D8-97A99E7DA51A}"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AB6AAE8-0BE8-4E50-AE4F-394CBD947E75}" type="datetime1">
              <a:rPr lang="en-US" smtClean="0"/>
              <a:t>9/18/2016</a:t>
            </a:fld>
            <a:endParaRPr lang="en-GB"/>
          </a:p>
        </p:txBody>
      </p:sp>
      <p:sp>
        <p:nvSpPr>
          <p:cNvPr id="6" name="Footer Placeholder 5"/>
          <p:cNvSpPr>
            <a:spLocks noGrp="1"/>
          </p:cNvSpPr>
          <p:nvPr>
            <p:ph type="ftr" sz="quarter" idx="11"/>
          </p:nvPr>
        </p:nvSpPr>
        <p:spPr/>
        <p:txBody>
          <a:bodyPr/>
          <a:lstStyle/>
          <a:p>
            <a:r>
              <a:rPr lang="en-GB" smtClean="0"/>
              <a:t>© Hodder &amp; Stoughton</a:t>
            </a:r>
            <a:endParaRPr lang="en-GB"/>
          </a:p>
        </p:txBody>
      </p:sp>
      <p:sp>
        <p:nvSpPr>
          <p:cNvPr id="7" name="Slide Number Placeholder 6"/>
          <p:cNvSpPr>
            <a:spLocks noGrp="1"/>
          </p:cNvSpPr>
          <p:nvPr>
            <p:ph type="sldNum" sz="quarter" idx="12"/>
          </p:nvPr>
        </p:nvSpPr>
        <p:spPr/>
        <p:txBody>
          <a:bodyPr/>
          <a:lstStyle/>
          <a:p>
            <a:fld id="{1B4118D2-FB92-48F7-A8D8-97A99E7DA51A}"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1A688F-E76C-44EB-ACC8-C380BE179E16}" type="datetime1">
              <a:rPr lang="en-US" smtClean="0"/>
              <a:t>9/18/2016</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smtClean="0"/>
              <a:t>© Hodder &amp; Stoughton</a:t>
            </a: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4118D2-FB92-48F7-A8D8-97A99E7DA51A}"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GB" sz="5400" dirty="0">
                <a:solidFill>
                  <a:schemeClr val="tx1"/>
                </a:solidFill>
              </a:rPr>
              <a:t>9.1 Assessing a change in scale</a:t>
            </a:r>
            <a:br>
              <a:rPr lang="en-GB" sz="5400" dirty="0">
                <a:solidFill>
                  <a:schemeClr val="tx1"/>
                </a:solidFill>
              </a:rPr>
            </a:br>
            <a:endParaRPr lang="en-GB" sz="5400" dirty="0">
              <a:solidFill>
                <a:schemeClr val="tx1"/>
              </a:solidFill>
            </a:endParaRPr>
          </a:p>
        </p:txBody>
      </p:sp>
      <p:sp>
        <p:nvSpPr>
          <p:cNvPr id="5" name="Subtitle 4"/>
          <p:cNvSpPr>
            <a:spLocks noGrp="1"/>
          </p:cNvSpPr>
          <p:nvPr>
            <p:ph type="subTitle" idx="1"/>
          </p:nvPr>
        </p:nvSpPr>
        <p:spPr/>
        <p:txBody>
          <a:bodyPr/>
          <a:lstStyle/>
          <a:p>
            <a:r>
              <a:rPr lang="en-GB" dirty="0" smtClean="0">
                <a:solidFill>
                  <a:schemeClr val="tx1"/>
                </a:solidFill>
              </a:rPr>
              <a:t>The impact of growth or retrenchment on the functional areas of the business</a:t>
            </a:r>
            <a:endParaRPr lang="en-GB" dirty="0">
              <a:solidFill>
                <a:schemeClr val="tx1"/>
              </a:solidFill>
            </a:endParaRPr>
          </a:p>
        </p:txBody>
      </p:sp>
    </p:spTree>
    <p:extLst>
      <p:ext uri="{BB962C8B-B14F-4D97-AF65-F5344CB8AC3E}">
        <p14:creationId xmlns="" xmlns:p14="http://schemas.microsoft.com/office/powerpoint/2010/main" val="13694181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571480"/>
            <a:ext cx="8208912" cy="969873"/>
          </a:xfrm>
        </p:spPr>
        <p:txBody>
          <a:bodyPr>
            <a:normAutofit fontScale="90000"/>
          </a:bodyPr>
          <a:lstStyle/>
          <a:p>
            <a:r>
              <a:rPr lang="en-GB" dirty="0"/>
              <a:t>Impact on operations management: growth</a:t>
            </a:r>
          </a:p>
        </p:txBody>
      </p:sp>
      <p:sp>
        <p:nvSpPr>
          <p:cNvPr id="3" name="Content Placeholder 2"/>
          <p:cNvSpPr>
            <a:spLocks noGrp="1"/>
          </p:cNvSpPr>
          <p:nvPr>
            <p:ph idx="1"/>
          </p:nvPr>
        </p:nvSpPr>
        <p:spPr>
          <a:xfrm>
            <a:off x="611560" y="2473597"/>
            <a:ext cx="8229600" cy="4065315"/>
          </a:xfrm>
        </p:spPr>
        <p:txBody>
          <a:bodyPr>
            <a:normAutofit lnSpcReduction="10000"/>
          </a:bodyPr>
          <a:lstStyle/>
          <a:p>
            <a:pPr marL="514350" indent="-514350">
              <a:buFont typeface="+mj-lt"/>
              <a:buAutoNum type="arabicPeriod" startAt="3"/>
            </a:pPr>
            <a:r>
              <a:rPr lang="en-GB" dirty="0" smtClean="0"/>
              <a:t>Resources – operations management may require far more investment in new machines, computers, training, etc. All this needs to be planned and budgeted for.</a:t>
            </a:r>
          </a:p>
          <a:p>
            <a:pPr marL="514350" indent="-514350">
              <a:buAutoNum type="arabicPeriod" startAt="3"/>
            </a:pPr>
            <a:r>
              <a:rPr lang="en-GB" dirty="0" smtClean="0"/>
              <a:t>Workforce – the workforce may change from being labour-intensive to being machine-intensive. This can come with its own problems (see HR issues, earlier).</a:t>
            </a:r>
            <a:endParaRPr lang="en-GB" dirty="0"/>
          </a:p>
        </p:txBody>
      </p:sp>
    </p:spTree>
    <p:extLst>
      <p:ext uri="{BB962C8B-B14F-4D97-AF65-F5344CB8AC3E}">
        <p14:creationId xmlns="" xmlns:p14="http://schemas.microsoft.com/office/powerpoint/2010/main" val="19790271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1340768"/>
            <a:ext cx="8208912" cy="969873"/>
          </a:xfrm>
        </p:spPr>
        <p:txBody>
          <a:bodyPr>
            <a:normAutofit fontScale="90000"/>
          </a:bodyPr>
          <a:lstStyle/>
          <a:p>
            <a:r>
              <a:rPr lang="en-GB" dirty="0" smtClean="0"/>
              <a:t>Impact on operations management: retrenchment</a:t>
            </a:r>
            <a:endParaRPr lang="en-GB" dirty="0"/>
          </a:p>
        </p:txBody>
      </p:sp>
      <p:sp>
        <p:nvSpPr>
          <p:cNvPr id="3" name="Content Placeholder 2"/>
          <p:cNvSpPr>
            <a:spLocks noGrp="1"/>
          </p:cNvSpPr>
          <p:nvPr>
            <p:ph idx="1"/>
          </p:nvPr>
        </p:nvSpPr>
        <p:spPr>
          <a:xfrm>
            <a:off x="457200" y="2656160"/>
            <a:ext cx="8229600" cy="4065315"/>
          </a:xfrm>
        </p:spPr>
        <p:txBody>
          <a:bodyPr>
            <a:normAutofit fontScale="85000" lnSpcReduction="10000"/>
          </a:bodyPr>
          <a:lstStyle/>
          <a:p>
            <a:pPr marL="514350" indent="-514350">
              <a:buAutoNum type="arabicPeriod"/>
            </a:pPr>
            <a:r>
              <a:rPr lang="en-GB" dirty="0" smtClean="0"/>
              <a:t>Processes – if the business is shrinking, processes may need to change to reflect the drop in demand. The business will not be able to afford large stocks of raw materials, work in progress or completed products, as this is money that is tied up unnecessarily.</a:t>
            </a:r>
          </a:p>
          <a:p>
            <a:pPr marL="514350" indent="-514350">
              <a:buAutoNum type="arabicPeriod"/>
            </a:pPr>
            <a:r>
              <a:rPr lang="en-GB" dirty="0" smtClean="0"/>
              <a:t>There would be less investment in new technology during retrenchment. This lack of investment could injure the business’s ability to compete, and unit costs may rise faster and higher than competitors’. </a:t>
            </a:r>
          </a:p>
        </p:txBody>
      </p:sp>
    </p:spTree>
    <p:extLst>
      <p:ext uri="{BB962C8B-B14F-4D97-AF65-F5344CB8AC3E}">
        <p14:creationId xmlns="" xmlns:p14="http://schemas.microsoft.com/office/powerpoint/2010/main" val="32036105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642918"/>
            <a:ext cx="8208912" cy="969873"/>
          </a:xfrm>
        </p:spPr>
        <p:txBody>
          <a:bodyPr>
            <a:normAutofit fontScale="90000"/>
          </a:bodyPr>
          <a:lstStyle/>
          <a:p>
            <a:r>
              <a:rPr lang="en-GB" dirty="0" smtClean="0"/>
              <a:t>Impact on operations management: retrenchment</a:t>
            </a:r>
            <a:endParaRPr lang="en-GB" dirty="0"/>
          </a:p>
        </p:txBody>
      </p:sp>
      <p:sp>
        <p:nvSpPr>
          <p:cNvPr id="3" name="Content Placeholder 2"/>
          <p:cNvSpPr>
            <a:spLocks noGrp="1"/>
          </p:cNvSpPr>
          <p:nvPr>
            <p:ph idx="1"/>
          </p:nvPr>
        </p:nvSpPr>
        <p:spPr/>
        <p:txBody>
          <a:bodyPr>
            <a:normAutofit lnSpcReduction="10000"/>
          </a:bodyPr>
          <a:lstStyle/>
          <a:p>
            <a:pPr marL="0" indent="0">
              <a:buNone/>
            </a:pPr>
            <a:endParaRPr lang="en-GB" b="1" dirty="0"/>
          </a:p>
          <a:p>
            <a:pPr marL="514350" indent="-514350">
              <a:buFont typeface="+mj-lt"/>
              <a:buAutoNum type="arabicPeriod" startAt="3"/>
            </a:pPr>
            <a:r>
              <a:rPr lang="en-GB" dirty="0" smtClean="0"/>
              <a:t>Lack of resources available. Limited investment in new machinery means the old machinery has to work harder. Businesses producing less may have a low capacity utilisation: this would increase the unit cost.</a:t>
            </a:r>
          </a:p>
          <a:p>
            <a:pPr marL="514350" indent="-514350">
              <a:buAutoNum type="arabicPeriod" startAt="3"/>
            </a:pPr>
            <a:r>
              <a:rPr lang="en-GB" dirty="0" smtClean="0"/>
              <a:t>The workforce may become unmotivated with low morale. It may also prove difficult to hire good staff in the future.</a:t>
            </a:r>
            <a:endParaRPr lang="en-GB" dirty="0"/>
          </a:p>
        </p:txBody>
      </p:sp>
    </p:spTree>
    <p:extLst>
      <p:ext uri="{BB962C8B-B14F-4D97-AF65-F5344CB8AC3E}">
        <p14:creationId xmlns="" xmlns:p14="http://schemas.microsoft.com/office/powerpoint/2010/main" val="353330770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1412776"/>
            <a:ext cx="8208912" cy="969873"/>
          </a:xfrm>
        </p:spPr>
        <p:txBody>
          <a:bodyPr>
            <a:normAutofit fontScale="90000"/>
          </a:bodyPr>
          <a:lstStyle/>
          <a:p>
            <a:r>
              <a:rPr lang="en-GB" dirty="0" smtClean="0"/>
              <a:t>Impact on operations management: retrenchment</a:t>
            </a:r>
            <a:endParaRPr lang="en-GB" dirty="0"/>
          </a:p>
        </p:txBody>
      </p:sp>
      <p:sp>
        <p:nvSpPr>
          <p:cNvPr id="3" name="Content Placeholder 2"/>
          <p:cNvSpPr>
            <a:spLocks noGrp="1"/>
          </p:cNvSpPr>
          <p:nvPr>
            <p:ph idx="1"/>
          </p:nvPr>
        </p:nvSpPr>
        <p:spPr>
          <a:xfrm>
            <a:off x="467544" y="2792685"/>
            <a:ext cx="8229600" cy="4065315"/>
          </a:xfrm>
        </p:spPr>
        <p:txBody>
          <a:bodyPr>
            <a:normAutofit/>
          </a:bodyPr>
          <a:lstStyle/>
          <a:p>
            <a:r>
              <a:rPr lang="en-GB" sz="2800" dirty="0" smtClean="0"/>
              <a:t>This is related strongly to the HR impacts as staff may be made redundant; hours may be reduced; retired or leaving staff not replaced.</a:t>
            </a:r>
            <a:endParaRPr lang="en-GB" sz="2800" dirty="0"/>
          </a:p>
          <a:p>
            <a:r>
              <a:rPr lang="en-GB" sz="2800" dirty="0" smtClean="0"/>
              <a:t>There can be an issue where all the experienced, good staff leave, leaving only the poorly qualified and less experienced (i.e. those not able to get work elsewhere).</a:t>
            </a:r>
            <a:endParaRPr lang="en-GB" sz="2800" dirty="0"/>
          </a:p>
        </p:txBody>
      </p:sp>
    </p:spTree>
    <p:extLst>
      <p:ext uri="{BB962C8B-B14F-4D97-AF65-F5344CB8AC3E}">
        <p14:creationId xmlns="" xmlns:p14="http://schemas.microsoft.com/office/powerpoint/2010/main" val="294718025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Impact on marketing: growth</a:t>
            </a:r>
            <a:endParaRPr lang="en-GB" dirty="0"/>
          </a:p>
        </p:txBody>
      </p:sp>
      <p:sp>
        <p:nvSpPr>
          <p:cNvPr id="3" name="Content Placeholder 2"/>
          <p:cNvSpPr>
            <a:spLocks noGrp="1"/>
          </p:cNvSpPr>
          <p:nvPr>
            <p:ph idx="1"/>
          </p:nvPr>
        </p:nvSpPr>
        <p:spPr/>
        <p:txBody>
          <a:bodyPr>
            <a:normAutofit/>
          </a:bodyPr>
          <a:lstStyle/>
          <a:p>
            <a:pPr marL="0" indent="0">
              <a:buNone/>
            </a:pPr>
            <a:r>
              <a:rPr lang="en-GB" sz="3000" dirty="0" smtClean="0"/>
              <a:t>The growth of the business may be down to improved marketing techniques – establishing what customers want and fulfilling it. </a:t>
            </a:r>
            <a:endParaRPr lang="en-GB" sz="3000" dirty="0"/>
          </a:p>
          <a:p>
            <a:pPr marL="514350" indent="-514350">
              <a:buFont typeface="+mj-lt"/>
              <a:buAutoNum type="arabicPeriod"/>
            </a:pPr>
            <a:r>
              <a:rPr lang="en-GB" sz="3000" dirty="0" smtClean="0"/>
              <a:t>Marketing strategies would have to reflect the competitiveness and complexity of the business.</a:t>
            </a:r>
          </a:p>
          <a:p>
            <a:pPr marL="514350" indent="-514350">
              <a:buFont typeface="+mj-lt"/>
              <a:buAutoNum type="arabicPeriod"/>
            </a:pPr>
            <a:r>
              <a:rPr lang="en-GB" sz="3000" dirty="0" smtClean="0"/>
              <a:t>Specialisms – more specialists will have to be brought in, through employment or outsourcing.</a:t>
            </a:r>
            <a:endParaRPr lang="en-GB" sz="3000" dirty="0"/>
          </a:p>
          <a:p>
            <a:pPr marL="514350" indent="-514350">
              <a:buFont typeface="+mj-lt"/>
              <a:buAutoNum type="arabicPeriod"/>
            </a:pPr>
            <a:endParaRPr lang="en-GB" dirty="0"/>
          </a:p>
        </p:txBody>
      </p:sp>
    </p:spTree>
    <p:extLst>
      <p:ext uri="{BB962C8B-B14F-4D97-AF65-F5344CB8AC3E}">
        <p14:creationId xmlns="" xmlns:p14="http://schemas.microsoft.com/office/powerpoint/2010/main" val="422187857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Impact on marketing: growth</a:t>
            </a:r>
            <a:endParaRPr lang="en-GB" dirty="0"/>
          </a:p>
        </p:txBody>
      </p:sp>
      <p:sp>
        <p:nvSpPr>
          <p:cNvPr id="3" name="Content Placeholder 2"/>
          <p:cNvSpPr>
            <a:spLocks noGrp="1"/>
          </p:cNvSpPr>
          <p:nvPr>
            <p:ph idx="1"/>
          </p:nvPr>
        </p:nvSpPr>
        <p:spPr>
          <a:xfrm>
            <a:off x="457200" y="1916832"/>
            <a:ext cx="8229600" cy="4209331"/>
          </a:xfrm>
        </p:spPr>
        <p:txBody>
          <a:bodyPr>
            <a:normAutofit fontScale="85000" lnSpcReduction="20000"/>
          </a:bodyPr>
          <a:lstStyle/>
          <a:p>
            <a:pPr marL="514350" indent="-514350">
              <a:buFont typeface="+mj-lt"/>
              <a:buAutoNum type="arabicPeriod" startAt="3"/>
            </a:pPr>
            <a:r>
              <a:rPr lang="en-GB" dirty="0" smtClean="0"/>
              <a:t>More resources would be needed to implement more complex marketing strategies. More market research would be needed to ensure the company was making what the customer wanted. The investment in new products or markets will be very different from the original product or market, so more research will be needed for the new areas to guarantee a return on investment.</a:t>
            </a:r>
          </a:p>
          <a:p>
            <a:pPr marL="514350" indent="-514350">
              <a:buAutoNum type="arabicPeriod" startAt="3"/>
            </a:pPr>
            <a:r>
              <a:rPr lang="en-GB" dirty="0" smtClean="0"/>
              <a:t>Workforce – greater specialism, especially in marketing, which may become more complex, using a greater range of promotional techniques and reaching more customers.</a:t>
            </a:r>
            <a:endParaRPr lang="en-GB" dirty="0"/>
          </a:p>
        </p:txBody>
      </p:sp>
    </p:spTree>
    <p:extLst>
      <p:ext uri="{BB962C8B-B14F-4D97-AF65-F5344CB8AC3E}">
        <p14:creationId xmlns="" xmlns:p14="http://schemas.microsoft.com/office/powerpoint/2010/main" val="396047260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Impact on marketing: retrenchment</a:t>
            </a:r>
            <a:endParaRPr lang="en-GB" dirty="0"/>
          </a:p>
        </p:txBody>
      </p:sp>
      <p:sp>
        <p:nvSpPr>
          <p:cNvPr id="3" name="Content Placeholder 2"/>
          <p:cNvSpPr>
            <a:spLocks noGrp="1"/>
          </p:cNvSpPr>
          <p:nvPr>
            <p:ph idx="1"/>
          </p:nvPr>
        </p:nvSpPr>
        <p:spPr/>
        <p:txBody>
          <a:bodyPr/>
          <a:lstStyle/>
          <a:p>
            <a:r>
              <a:rPr lang="en-GB" dirty="0" smtClean="0"/>
              <a:t>Mostly HR issues: workloads would increase as specialists were made redundant, etc. This could place a strain on the workforce that remains.</a:t>
            </a:r>
            <a:endParaRPr lang="en-GB" dirty="0"/>
          </a:p>
        </p:txBody>
      </p:sp>
    </p:spTree>
    <p:extLst>
      <p:ext uri="{BB962C8B-B14F-4D97-AF65-F5344CB8AC3E}">
        <p14:creationId xmlns="" xmlns:p14="http://schemas.microsoft.com/office/powerpoint/2010/main" val="84849681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Impact on finance: growth</a:t>
            </a:r>
            <a:endParaRPr lang="en-GB" dirty="0"/>
          </a:p>
        </p:txBody>
      </p:sp>
      <p:sp>
        <p:nvSpPr>
          <p:cNvPr id="3" name="Content Placeholder 2"/>
          <p:cNvSpPr>
            <a:spLocks noGrp="1"/>
          </p:cNvSpPr>
          <p:nvPr>
            <p:ph idx="1"/>
          </p:nvPr>
        </p:nvSpPr>
        <p:spPr>
          <a:xfrm>
            <a:off x="457200" y="2060848"/>
            <a:ext cx="8229600" cy="4295502"/>
          </a:xfrm>
        </p:spPr>
        <p:txBody>
          <a:bodyPr>
            <a:normAutofit fontScale="62500" lnSpcReduction="20000"/>
          </a:bodyPr>
          <a:lstStyle/>
          <a:p>
            <a:pPr marL="514350" indent="-514350">
              <a:buFont typeface="+mj-lt"/>
              <a:buAutoNum type="arabicPeriod"/>
            </a:pPr>
            <a:r>
              <a:rPr lang="en-GB" dirty="0" smtClean="0"/>
              <a:t>Capital </a:t>
            </a:r>
            <a:r>
              <a:rPr lang="en-GB" dirty="0"/>
              <a:t>– </a:t>
            </a:r>
            <a:r>
              <a:rPr lang="en-GB" dirty="0" smtClean="0"/>
              <a:t>additional </a:t>
            </a:r>
            <a:r>
              <a:rPr lang="en-GB" dirty="0"/>
              <a:t>capital </a:t>
            </a:r>
            <a:r>
              <a:rPr lang="en-GB" dirty="0" smtClean="0"/>
              <a:t>may be required to fund growth, e.g. to improve production processes, invest in a marketing campaign or training to make the workforce more efficient. </a:t>
            </a:r>
            <a:endParaRPr lang="en-GB" dirty="0"/>
          </a:p>
          <a:p>
            <a:pPr marL="514350" indent="-514350">
              <a:buFont typeface="+mj-lt"/>
              <a:buAutoNum type="arabicPeriod"/>
            </a:pPr>
            <a:r>
              <a:rPr lang="en-GB" dirty="0" smtClean="0"/>
              <a:t>Cash flow </a:t>
            </a:r>
            <a:r>
              <a:rPr lang="en-GB" dirty="0"/>
              <a:t>– </a:t>
            </a:r>
            <a:r>
              <a:rPr lang="en-GB" dirty="0" smtClean="0"/>
              <a:t>the </a:t>
            </a:r>
            <a:r>
              <a:rPr lang="en-GB" dirty="0"/>
              <a:t>timing and </a:t>
            </a:r>
            <a:r>
              <a:rPr lang="en-GB" dirty="0" smtClean="0"/>
              <a:t>amount of cash </a:t>
            </a:r>
            <a:r>
              <a:rPr lang="en-GB" dirty="0"/>
              <a:t>required to replace or upgrade capital equipment </a:t>
            </a:r>
            <a:r>
              <a:rPr lang="en-GB" dirty="0" smtClean="0"/>
              <a:t>is important. How the business resolves this can affect their ability to grow, i.e. should the business buy new equipment outright and use the retained profits or should they use a lease or long-term loan and therefore use cash-flow money? They may need the lump sum to remain in the bank, or may have cash-flow problems already.</a:t>
            </a:r>
            <a:endParaRPr lang="en-GB" dirty="0"/>
          </a:p>
          <a:p>
            <a:pPr marL="514350" indent="-514350">
              <a:buFont typeface="+mj-lt"/>
              <a:buAutoNum type="arabicPeriod"/>
            </a:pPr>
            <a:r>
              <a:rPr lang="en-GB" dirty="0" smtClean="0"/>
              <a:t>Acid test ratio/current asset ratio – businesses need enough money to fund their day-to-day operations. If rapid growth occurs, this may be an issue. Accountants would have to examine the debtors and creditors to ensure that customers paid invoices promptly and the best deals for credit were obtained from suppliers.</a:t>
            </a:r>
            <a:endParaRPr lang="en-GB" dirty="0"/>
          </a:p>
        </p:txBody>
      </p:sp>
    </p:spTree>
    <p:extLst>
      <p:ext uri="{BB962C8B-B14F-4D97-AF65-F5344CB8AC3E}">
        <p14:creationId xmlns="" xmlns:p14="http://schemas.microsoft.com/office/powerpoint/2010/main" val="73822134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Impact on finance: growth</a:t>
            </a:r>
            <a:endParaRPr lang="en-GB" dirty="0"/>
          </a:p>
        </p:txBody>
      </p:sp>
      <p:sp>
        <p:nvSpPr>
          <p:cNvPr id="3" name="Content Placeholder 2"/>
          <p:cNvSpPr>
            <a:spLocks noGrp="1"/>
          </p:cNvSpPr>
          <p:nvPr>
            <p:ph idx="1"/>
          </p:nvPr>
        </p:nvSpPr>
        <p:spPr>
          <a:xfrm>
            <a:off x="457200" y="1988840"/>
            <a:ext cx="8229600" cy="4367510"/>
          </a:xfrm>
        </p:spPr>
        <p:txBody>
          <a:bodyPr>
            <a:normAutofit fontScale="62500" lnSpcReduction="20000"/>
          </a:bodyPr>
          <a:lstStyle/>
          <a:p>
            <a:pPr marL="514350" indent="-514350">
              <a:buFont typeface="+mj-lt"/>
              <a:buAutoNum type="arabicPeriod" startAt="4"/>
            </a:pPr>
            <a:r>
              <a:rPr lang="en-GB" dirty="0" smtClean="0"/>
              <a:t>Taxation – as the business grows, its financial affairs become more complex, including its liabilities for taxation. Specialist tax advisors may be needed to ensure the business is as efficient as possible when paying their taxes.</a:t>
            </a:r>
            <a:endParaRPr lang="en-GB" dirty="0"/>
          </a:p>
          <a:p>
            <a:pPr marL="514350" indent="-514350">
              <a:buFont typeface="+mj-lt"/>
              <a:buAutoNum type="arabicPeriod" startAt="4"/>
            </a:pPr>
            <a:r>
              <a:rPr lang="en-GB" dirty="0" smtClean="0"/>
              <a:t>Shareholders – the growing business may float on the stock market. </a:t>
            </a:r>
            <a:r>
              <a:rPr lang="en-GB" dirty="0"/>
              <a:t>T</a:t>
            </a:r>
            <a:r>
              <a:rPr lang="en-GB" dirty="0" smtClean="0"/>
              <a:t>he shareholders’ expectations of dividend payments and share price rises then have to be taken into consideration. If the business remains a Ltd company, then the shareholders may still have high expectations of being able to take money out of the business.</a:t>
            </a:r>
          </a:p>
          <a:p>
            <a:pPr marL="514350" indent="-514350">
              <a:buFont typeface="+mj-lt"/>
              <a:buAutoNum type="arabicPeriod" startAt="4"/>
            </a:pPr>
            <a:r>
              <a:rPr lang="en-GB" dirty="0" smtClean="0"/>
              <a:t>Controls – the finance department needs to control the costs of the organisation better. This could include better budgeting, more efficient purchasing, greater responsibilities taken over the costs of goods. Specialists are needed in the finance department, and financial training for managers so that they can manage their budgets more accurately.</a:t>
            </a:r>
            <a:endParaRPr lang="en-GB" dirty="0"/>
          </a:p>
        </p:txBody>
      </p:sp>
    </p:spTree>
    <p:extLst>
      <p:ext uri="{BB962C8B-B14F-4D97-AF65-F5344CB8AC3E}">
        <p14:creationId xmlns="" xmlns:p14="http://schemas.microsoft.com/office/powerpoint/2010/main" val="96004905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Impact on finance: retrenchment</a:t>
            </a:r>
            <a:endParaRPr lang="en-GB" dirty="0"/>
          </a:p>
        </p:txBody>
      </p:sp>
      <p:sp>
        <p:nvSpPr>
          <p:cNvPr id="3" name="Content Placeholder 2"/>
          <p:cNvSpPr>
            <a:spLocks noGrp="1"/>
          </p:cNvSpPr>
          <p:nvPr>
            <p:ph idx="1"/>
          </p:nvPr>
        </p:nvSpPr>
        <p:spPr/>
        <p:txBody>
          <a:bodyPr>
            <a:normAutofit/>
          </a:bodyPr>
          <a:lstStyle/>
          <a:p>
            <a:r>
              <a:rPr lang="en-GB" dirty="0" smtClean="0"/>
              <a:t>The finance department may have to:</a:t>
            </a:r>
            <a:endParaRPr lang="en-GB" dirty="0"/>
          </a:p>
          <a:p>
            <a:pPr lvl="1"/>
            <a:r>
              <a:rPr lang="en-GB" dirty="0" smtClean="0"/>
              <a:t>Sell off fixed assets</a:t>
            </a:r>
          </a:p>
          <a:p>
            <a:pPr lvl="1"/>
            <a:r>
              <a:rPr lang="en-GB" dirty="0" smtClean="0"/>
              <a:t>Sell off current assets (stock etc.)</a:t>
            </a:r>
          </a:p>
          <a:p>
            <a:pPr lvl="1"/>
            <a:r>
              <a:rPr lang="en-GB" dirty="0" smtClean="0"/>
              <a:t>Renegotiate bank loans or debts</a:t>
            </a:r>
          </a:p>
          <a:p>
            <a:pPr lvl="1"/>
            <a:r>
              <a:rPr lang="en-GB" dirty="0" smtClean="0"/>
              <a:t>Chase debtors so that cash flow can be improved.</a:t>
            </a:r>
            <a:endParaRPr lang="en-GB" dirty="0"/>
          </a:p>
        </p:txBody>
      </p:sp>
    </p:spTree>
    <p:extLst>
      <p:ext uri="{BB962C8B-B14F-4D97-AF65-F5344CB8AC3E}">
        <p14:creationId xmlns="" xmlns:p14="http://schemas.microsoft.com/office/powerpoint/2010/main" val="37488221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Learning outcomes</a:t>
            </a:r>
            <a:endParaRPr lang="en-GB" dirty="0"/>
          </a:p>
        </p:txBody>
      </p:sp>
      <p:sp>
        <p:nvSpPr>
          <p:cNvPr id="3" name="Content Placeholder 2"/>
          <p:cNvSpPr>
            <a:spLocks noGrp="1"/>
          </p:cNvSpPr>
          <p:nvPr>
            <p:ph idx="1"/>
          </p:nvPr>
        </p:nvSpPr>
        <p:spPr/>
        <p:txBody>
          <a:bodyPr>
            <a:normAutofit/>
          </a:bodyPr>
          <a:lstStyle/>
          <a:p>
            <a:pPr marL="0" indent="0">
              <a:buNone/>
            </a:pPr>
            <a:r>
              <a:rPr lang="en-GB" dirty="0"/>
              <a:t>You should be able to understand</a:t>
            </a:r>
            <a:r>
              <a:rPr lang="en-GB" dirty="0" smtClean="0"/>
              <a:t>:</a:t>
            </a:r>
            <a:endParaRPr lang="en-GB" dirty="0"/>
          </a:p>
          <a:p>
            <a:r>
              <a:rPr lang="en-GB" dirty="0" smtClean="0"/>
              <a:t>How </a:t>
            </a:r>
            <a:r>
              <a:rPr lang="en-GB" dirty="0"/>
              <a:t>to manage the challenges and assess the impact of growth or </a:t>
            </a:r>
            <a:r>
              <a:rPr lang="en-GB" dirty="0" smtClean="0"/>
              <a:t>retrenchment.</a:t>
            </a:r>
            <a:endParaRPr lang="en-GB" dirty="0"/>
          </a:p>
          <a:p>
            <a:endParaRPr lang="en-GB" dirty="0"/>
          </a:p>
        </p:txBody>
      </p:sp>
    </p:spTree>
    <p:extLst>
      <p:ext uri="{BB962C8B-B14F-4D97-AF65-F5344CB8AC3E}">
        <p14:creationId xmlns="" xmlns:p14="http://schemas.microsoft.com/office/powerpoint/2010/main" val="28656594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l="36161" t="72857" r="12500" b="18571"/>
          <a:stretch>
            <a:fillRect/>
          </a:stretch>
        </p:blipFill>
        <p:spPr bwMode="auto">
          <a:xfrm>
            <a:off x="214282" y="428604"/>
            <a:ext cx="8215370" cy="857256"/>
          </a:xfrm>
          <a:prstGeom prst="rect">
            <a:avLst/>
          </a:prstGeom>
          <a:noFill/>
          <a:ln w="9525">
            <a:noFill/>
            <a:miter lim="800000"/>
            <a:headEnd/>
            <a:tailEnd/>
          </a:ln>
          <a:effectLst/>
        </p:spPr>
      </p:pic>
      <p:pic>
        <p:nvPicPr>
          <p:cNvPr id="1027" name="Picture 3"/>
          <p:cNvPicPr>
            <a:picLocks noChangeAspect="1" noChangeArrowheads="1"/>
          </p:cNvPicPr>
          <p:nvPr/>
        </p:nvPicPr>
        <p:blipFill>
          <a:blip r:embed="rId3"/>
          <a:srcRect l="14285" t="10714" r="29464" b="46429"/>
          <a:stretch>
            <a:fillRect/>
          </a:stretch>
        </p:blipFill>
        <p:spPr bwMode="auto">
          <a:xfrm>
            <a:off x="142812" y="1214422"/>
            <a:ext cx="9001188" cy="4286280"/>
          </a:xfrm>
          <a:prstGeom prst="rect">
            <a:avLst/>
          </a:prstGeom>
          <a:noFill/>
          <a:ln w="9525">
            <a:noFill/>
            <a:miter lim="800000"/>
            <a:headEnd/>
            <a:tailEnd/>
          </a:ln>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Growth or retrenchment</a:t>
            </a:r>
            <a:endParaRPr lang="en-GB" dirty="0"/>
          </a:p>
        </p:txBody>
      </p:sp>
      <p:sp>
        <p:nvSpPr>
          <p:cNvPr id="3" name="Content Placeholder 2"/>
          <p:cNvSpPr>
            <a:spLocks noGrp="1"/>
          </p:cNvSpPr>
          <p:nvPr>
            <p:ph idx="1"/>
          </p:nvPr>
        </p:nvSpPr>
        <p:spPr/>
        <p:txBody>
          <a:bodyPr>
            <a:normAutofit/>
          </a:bodyPr>
          <a:lstStyle/>
          <a:p>
            <a:r>
              <a:rPr lang="en-GB" dirty="0" smtClean="0"/>
              <a:t>When a business grows rapidly or retrenches quickly, this can put strain upon these functional areas:</a:t>
            </a:r>
            <a:endParaRPr lang="en-GB" dirty="0"/>
          </a:p>
          <a:p>
            <a:pPr lvl="1"/>
            <a:r>
              <a:rPr lang="en-GB" dirty="0" smtClean="0"/>
              <a:t>Human resources</a:t>
            </a:r>
          </a:p>
          <a:p>
            <a:pPr lvl="1"/>
            <a:r>
              <a:rPr lang="en-GB" dirty="0" smtClean="0"/>
              <a:t>Finance</a:t>
            </a:r>
          </a:p>
          <a:p>
            <a:pPr lvl="1"/>
            <a:r>
              <a:rPr lang="en-GB" dirty="0" smtClean="0"/>
              <a:t>Operations management</a:t>
            </a:r>
          </a:p>
          <a:p>
            <a:pPr lvl="1"/>
            <a:r>
              <a:rPr lang="en-GB" dirty="0" smtClean="0"/>
              <a:t>Marketing.</a:t>
            </a:r>
            <a:endParaRPr lang="en-GB" dirty="0"/>
          </a:p>
        </p:txBody>
      </p:sp>
    </p:spTree>
    <p:extLst>
      <p:ext uri="{BB962C8B-B14F-4D97-AF65-F5344CB8AC3E}">
        <p14:creationId xmlns="" xmlns:p14="http://schemas.microsoft.com/office/powerpoint/2010/main" val="24604704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Impact on HR </a:t>
            </a:r>
            <a:r>
              <a:rPr lang="en-GB" dirty="0"/>
              <a:t>– </a:t>
            </a:r>
            <a:r>
              <a:rPr lang="en-GB" dirty="0" smtClean="0"/>
              <a:t>growth</a:t>
            </a:r>
            <a:endParaRPr lang="en-GB" dirty="0"/>
          </a:p>
        </p:txBody>
      </p:sp>
      <p:sp>
        <p:nvSpPr>
          <p:cNvPr id="3" name="Content Placeholder 2"/>
          <p:cNvSpPr>
            <a:spLocks noGrp="1"/>
          </p:cNvSpPr>
          <p:nvPr>
            <p:ph idx="1"/>
          </p:nvPr>
        </p:nvSpPr>
        <p:spPr>
          <a:xfrm>
            <a:off x="457200" y="2060848"/>
            <a:ext cx="8291264" cy="4295502"/>
          </a:xfrm>
        </p:spPr>
        <p:txBody>
          <a:bodyPr>
            <a:normAutofit fontScale="85000" lnSpcReduction="20000"/>
          </a:bodyPr>
          <a:lstStyle/>
          <a:p>
            <a:pPr marL="514350" indent="-514350">
              <a:buAutoNum type="arabicPeriod"/>
            </a:pPr>
            <a:r>
              <a:rPr lang="en-GB" dirty="0" smtClean="0"/>
              <a:t>Job </a:t>
            </a:r>
            <a:r>
              <a:rPr lang="en-GB" dirty="0"/>
              <a:t>security </a:t>
            </a:r>
            <a:r>
              <a:rPr lang="en-GB" dirty="0" smtClean="0"/>
              <a:t>– employees would be asking how permanent the growth is. Employees need to know that growth will continue.</a:t>
            </a:r>
          </a:p>
          <a:p>
            <a:pPr marL="514350" indent="-514350">
              <a:buAutoNum type="arabicPeriod"/>
            </a:pPr>
            <a:r>
              <a:rPr lang="en-GB" dirty="0" smtClean="0"/>
              <a:t>Selective hiring – as the workforce grows, HR have to hire more staff. These staff have to fit within the organisation, understand the culture and their roles within it.</a:t>
            </a:r>
          </a:p>
          <a:p>
            <a:pPr marL="514350" indent="-514350">
              <a:buAutoNum type="arabicPeriod"/>
            </a:pPr>
            <a:r>
              <a:rPr lang="en-GB" dirty="0" smtClean="0"/>
              <a:t>Self-managed </a:t>
            </a:r>
            <a:r>
              <a:rPr lang="en-GB" dirty="0"/>
              <a:t>teams – </a:t>
            </a:r>
            <a:r>
              <a:rPr lang="en-GB" dirty="0" smtClean="0"/>
              <a:t>part of introducing a more team-based approach to managing (Unit 6). Managers may need training and support as well as a collaborative style being introduced (Phase 5 in Greiner’s model of growth).</a:t>
            </a:r>
          </a:p>
        </p:txBody>
      </p:sp>
    </p:spTree>
    <p:extLst>
      <p:ext uri="{BB962C8B-B14F-4D97-AF65-F5344CB8AC3E}">
        <p14:creationId xmlns="" xmlns:p14="http://schemas.microsoft.com/office/powerpoint/2010/main" val="8344748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Impact on HR </a:t>
            </a:r>
            <a:r>
              <a:rPr lang="en-GB" dirty="0"/>
              <a:t>– </a:t>
            </a:r>
            <a:r>
              <a:rPr lang="en-GB" dirty="0" smtClean="0"/>
              <a:t>growth</a:t>
            </a:r>
            <a:endParaRPr lang="en-GB" dirty="0"/>
          </a:p>
        </p:txBody>
      </p:sp>
      <p:sp>
        <p:nvSpPr>
          <p:cNvPr id="3" name="Content Placeholder 2"/>
          <p:cNvSpPr>
            <a:spLocks noGrp="1"/>
          </p:cNvSpPr>
          <p:nvPr>
            <p:ph idx="1"/>
          </p:nvPr>
        </p:nvSpPr>
        <p:spPr>
          <a:xfrm>
            <a:off x="457200" y="2060848"/>
            <a:ext cx="8229600" cy="4176464"/>
          </a:xfrm>
        </p:spPr>
        <p:txBody>
          <a:bodyPr>
            <a:normAutofit fontScale="70000" lnSpcReduction="20000"/>
          </a:bodyPr>
          <a:lstStyle/>
          <a:p>
            <a:pPr marL="514350" indent="-514350">
              <a:buFont typeface="+mj-lt"/>
              <a:buAutoNum type="arabicPeriod" startAt="4"/>
            </a:pPr>
            <a:r>
              <a:rPr lang="en-GB" dirty="0"/>
              <a:t>Compensation </a:t>
            </a:r>
            <a:r>
              <a:rPr lang="en-GB" dirty="0" smtClean="0"/>
              <a:t>policy –different financial motivational techniques need to be used. See each of the phases in Greiner’s model of growth for ideas on how the compensation would change.</a:t>
            </a:r>
            <a:endParaRPr lang="en-GB" dirty="0"/>
          </a:p>
          <a:p>
            <a:pPr marL="514350" indent="-514350">
              <a:buAutoNum type="arabicPeriod" startAt="4"/>
            </a:pPr>
            <a:r>
              <a:rPr lang="en-GB" dirty="0"/>
              <a:t>Extensive </a:t>
            </a:r>
            <a:r>
              <a:rPr lang="en-GB" dirty="0" smtClean="0"/>
              <a:t>training –the workforce may need training on new machinery, new processes, new IT or new management techniques.</a:t>
            </a:r>
            <a:endParaRPr lang="en-GB" dirty="0"/>
          </a:p>
          <a:p>
            <a:pPr marL="514350" indent="-514350">
              <a:buAutoNum type="arabicPeriod" startAt="4"/>
            </a:pPr>
            <a:r>
              <a:rPr lang="en-GB" dirty="0"/>
              <a:t>Information </a:t>
            </a:r>
            <a:r>
              <a:rPr lang="en-GB" dirty="0" smtClean="0"/>
              <a:t>sharing – as the business grows, and especially as it reaches Phase 5 in Greiner’s model, more information needs to be shared. The organisation’s structure changes from an entrepreneurial style to a more traditional hierarchy in which managers are further away from the workforce.</a:t>
            </a:r>
            <a:endParaRPr lang="en-GB" dirty="0"/>
          </a:p>
        </p:txBody>
      </p:sp>
    </p:spTree>
    <p:extLst>
      <p:ext uri="{BB962C8B-B14F-4D97-AF65-F5344CB8AC3E}">
        <p14:creationId xmlns="" xmlns:p14="http://schemas.microsoft.com/office/powerpoint/2010/main" val="29235839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Impact on HR </a:t>
            </a:r>
            <a:r>
              <a:rPr lang="en-GB" dirty="0"/>
              <a:t>– </a:t>
            </a:r>
            <a:r>
              <a:rPr lang="en-GB" dirty="0" smtClean="0"/>
              <a:t>retrenchment</a:t>
            </a:r>
            <a:endParaRPr lang="en-GB" dirty="0"/>
          </a:p>
        </p:txBody>
      </p:sp>
      <p:sp>
        <p:nvSpPr>
          <p:cNvPr id="3" name="Content Placeholder 2"/>
          <p:cNvSpPr>
            <a:spLocks noGrp="1"/>
          </p:cNvSpPr>
          <p:nvPr>
            <p:ph idx="1"/>
          </p:nvPr>
        </p:nvSpPr>
        <p:spPr>
          <a:xfrm>
            <a:off x="457200" y="1988840"/>
            <a:ext cx="8229600" cy="4320480"/>
          </a:xfrm>
        </p:spPr>
        <p:txBody>
          <a:bodyPr>
            <a:normAutofit fontScale="77500" lnSpcReduction="20000"/>
          </a:bodyPr>
          <a:lstStyle/>
          <a:p>
            <a:pPr marL="514350" indent="-514350">
              <a:buAutoNum type="arabicPeriod"/>
            </a:pPr>
            <a:r>
              <a:rPr lang="en-GB" dirty="0" smtClean="0"/>
              <a:t>Job insecurity – employees may be made redundant and this will affect the morale of remaining employees. Job insecurity could make managers risk-averse. HR would be busy with redundancies and retraining for existing staff.</a:t>
            </a:r>
          </a:p>
          <a:p>
            <a:pPr marL="514350" indent="-514350">
              <a:buAutoNum type="arabicPeriod"/>
            </a:pPr>
            <a:r>
              <a:rPr lang="en-GB" dirty="0" smtClean="0"/>
              <a:t>Selective firing – HR may have to select employees for redundancy; use voluntary redundancy; delayer management; have a recruitment freeze; or retrain staff to take on more responsibilities.</a:t>
            </a:r>
          </a:p>
          <a:p>
            <a:pPr marL="514350" indent="-514350">
              <a:buAutoNum type="arabicPeriod"/>
            </a:pPr>
            <a:r>
              <a:rPr lang="en-GB" dirty="0" smtClean="0"/>
              <a:t>Self-managed </a:t>
            </a:r>
            <a:r>
              <a:rPr lang="en-GB" dirty="0"/>
              <a:t>teams – </a:t>
            </a:r>
            <a:r>
              <a:rPr lang="en-GB" dirty="0" smtClean="0"/>
              <a:t>as the workforce/managers reduce in number, more employees may have to take on supervisor/manager roles (especially if delayering has occurred). Employees would have to be selected and trained for this role.</a:t>
            </a:r>
          </a:p>
        </p:txBody>
      </p:sp>
    </p:spTree>
    <p:extLst>
      <p:ext uri="{BB962C8B-B14F-4D97-AF65-F5344CB8AC3E}">
        <p14:creationId xmlns="" xmlns:p14="http://schemas.microsoft.com/office/powerpoint/2010/main" val="1896742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Impact on HR – retrenchment</a:t>
            </a:r>
            <a:endParaRPr lang="en-GB" dirty="0"/>
          </a:p>
        </p:txBody>
      </p:sp>
      <p:sp>
        <p:nvSpPr>
          <p:cNvPr id="3" name="Content Placeholder 2"/>
          <p:cNvSpPr>
            <a:spLocks noGrp="1"/>
          </p:cNvSpPr>
          <p:nvPr>
            <p:ph idx="1"/>
          </p:nvPr>
        </p:nvSpPr>
        <p:spPr/>
        <p:txBody>
          <a:bodyPr>
            <a:normAutofit fontScale="92500" lnSpcReduction="10000"/>
          </a:bodyPr>
          <a:lstStyle/>
          <a:p>
            <a:pPr marL="514350" indent="-514350">
              <a:buFont typeface="+mj-lt"/>
              <a:buAutoNum type="arabicPeriod" startAt="4"/>
            </a:pPr>
            <a:r>
              <a:rPr lang="en-GB" dirty="0"/>
              <a:t>Compensation </a:t>
            </a:r>
            <a:r>
              <a:rPr lang="en-GB" dirty="0" smtClean="0"/>
              <a:t>policy – the bonuses paid may have to change; or redundancy payments may be needed. This could put a strain on an already tight budget for HR. </a:t>
            </a:r>
            <a:endParaRPr lang="en-GB" dirty="0"/>
          </a:p>
          <a:p>
            <a:pPr marL="514350" indent="-514350">
              <a:buAutoNum type="arabicPeriod" startAt="4"/>
            </a:pPr>
            <a:r>
              <a:rPr lang="en-GB" dirty="0"/>
              <a:t>Extensive </a:t>
            </a:r>
            <a:r>
              <a:rPr lang="en-GB" dirty="0" smtClean="0"/>
              <a:t>training – as the business and workforce reduce in size, employees may need training to do roles they were not hired to do. </a:t>
            </a:r>
            <a:endParaRPr lang="en-GB" dirty="0"/>
          </a:p>
          <a:p>
            <a:pPr marL="514350" indent="-514350">
              <a:buAutoNum type="arabicPeriod" startAt="4"/>
            </a:pPr>
            <a:r>
              <a:rPr lang="en-GB" dirty="0"/>
              <a:t>Information </a:t>
            </a:r>
            <a:r>
              <a:rPr lang="en-GB" dirty="0" smtClean="0"/>
              <a:t>sharing – as the business shrinks, the processes would also be reduced. This may make information sharing easier.</a:t>
            </a:r>
            <a:endParaRPr lang="en-GB" dirty="0"/>
          </a:p>
          <a:p>
            <a:endParaRPr lang="en-GB" dirty="0"/>
          </a:p>
        </p:txBody>
      </p:sp>
    </p:spTree>
    <p:extLst>
      <p:ext uri="{BB962C8B-B14F-4D97-AF65-F5344CB8AC3E}">
        <p14:creationId xmlns="" xmlns:p14="http://schemas.microsoft.com/office/powerpoint/2010/main" val="17503710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428604"/>
            <a:ext cx="8208912" cy="969873"/>
          </a:xfrm>
        </p:spPr>
        <p:txBody>
          <a:bodyPr>
            <a:normAutofit fontScale="90000"/>
          </a:bodyPr>
          <a:lstStyle/>
          <a:p>
            <a:r>
              <a:rPr lang="en-GB" dirty="0" smtClean="0"/>
              <a:t>Impact on operations management: growth</a:t>
            </a:r>
            <a:endParaRPr lang="en-GB" dirty="0"/>
          </a:p>
        </p:txBody>
      </p:sp>
      <p:sp>
        <p:nvSpPr>
          <p:cNvPr id="3" name="Content Placeholder 2"/>
          <p:cNvSpPr>
            <a:spLocks noGrp="1"/>
          </p:cNvSpPr>
          <p:nvPr>
            <p:ph idx="1"/>
          </p:nvPr>
        </p:nvSpPr>
        <p:spPr>
          <a:xfrm>
            <a:off x="475374" y="2071678"/>
            <a:ext cx="8229600" cy="4228579"/>
          </a:xfrm>
        </p:spPr>
        <p:txBody>
          <a:bodyPr>
            <a:normAutofit fontScale="85000" lnSpcReduction="20000"/>
          </a:bodyPr>
          <a:lstStyle/>
          <a:p>
            <a:pPr marL="514350" indent="-514350">
              <a:buAutoNum type="arabicPeriod"/>
            </a:pPr>
            <a:r>
              <a:rPr lang="en-GB" dirty="0" smtClean="0"/>
              <a:t>Processes – the operations management team may have to change the way the products are manufactured. This can cause problems with the experience curve – it takes time for that change to be embedded and the improvements in efficiency to be made.</a:t>
            </a:r>
          </a:p>
          <a:p>
            <a:pPr marL="514350" indent="-514350">
              <a:buAutoNum type="arabicPeriod"/>
            </a:pPr>
            <a:r>
              <a:rPr lang="en-GB" dirty="0" smtClean="0"/>
              <a:t>Technology – operations management may use more technology, both to produce the goods and in tracking work-in-progress, stock levels, orders, etc. The whole process can become far more efficient – but also complex and relying upon skills in IT and not necessarily in manufacturing. </a:t>
            </a:r>
          </a:p>
        </p:txBody>
      </p:sp>
    </p:spTree>
    <p:extLst>
      <p:ext uri="{BB962C8B-B14F-4D97-AF65-F5344CB8AC3E}">
        <p14:creationId xmlns="" xmlns:p14="http://schemas.microsoft.com/office/powerpoint/2010/main" val="146473696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TotalTime>
  <Words>1426</Words>
  <Application>Microsoft Office PowerPoint</Application>
  <PresentationFormat>On-screen Show (4:3)</PresentationFormat>
  <Paragraphs>84</Paragraphs>
  <Slides>19</Slides>
  <Notes>18</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9.1 Assessing a change in scale </vt:lpstr>
      <vt:lpstr>Learning outcomes</vt:lpstr>
      <vt:lpstr>Slide 3</vt:lpstr>
      <vt:lpstr>Growth or retrenchment</vt:lpstr>
      <vt:lpstr>Impact on HR – growth</vt:lpstr>
      <vt:lpstr>Impact on HR – growth</vt:lpstr>
      <vt:lpstr>Impact on HR – retrenchment</vt:lpstr>
      <vt:lpstr>Impact on HR – retrenchment</vt:lpstr>
      <vt:lpstr>Impact on operations management: growth</vt:lpstr>
      <vt:lpstr>Impact on operations management: growth</vt:lpstr>
      <vt:lpstr>Impact on operations management: retrenchment</vt:lpstr>
      <vt:lpstr>Impact on operations management: retrenchment</vt:lpstr>
      <vt:lpstr>Impact on operations management: retrenchment</vt:lpstr>
      <vt:lpstr>Impact on marketing: growth</vt:lpstr>
      <vt:lpstr>Impact on marketing: growth</vt:lpstr>
      <vt:lpstr>Impact on marketing: retrenchment</vt:lpstr>
      <vt:lpstr>Impact on finance: growth</vt:lpstr>
      <vt:lpstr>Impact on finance: growth</vt:lpstr>
      <vt:lpstr>Impact on finance: retrenchment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9.1 Assessing a change in scale </dc:title>
  <dc:creator>user</dc:creator>
  <cp:lastModifiedBy>user</cp:lastModifiedBy>
  <cp:revision>4</cp:revision>
  <dcterms:created xsi:type="dcterms:W3CDTF">2016-09-18T12:12:33Z</dcterms:created>
  <dcterms:modified xsi:type="dcterms:W3CDTF">2016-09-18T12:43:06Z</dcterms:modified>
</cp:coreProperties>
</file>