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83" r:id="rId7"/>
    <p:sldId id="284" r:id="rId8"/>
    <p:sldId id="285" r:id="rId9"/>
    <p:sldId id="286" r:id="rId10"/>
    <p:sldId id="263" r:id="rId11"/>
    <p:sldId id="264" r:id="rId12"/>
    <p:sldId id="265" r:id="rId13"/>
    <p:sldId id="273" r:id="rId14"/>
    <p:sldId id="274" r:id="rId15"/>
    <p:sldId id="275" r:id="rId16"/>
    <p:sldId id="279" r:id="rId17"/>
    <p:sldId id="280" r:id="rId18"/>
    <p:sldId id="281" r:id="rId19"/>
    <p:sldId id="282" r:id="rId20"/>
    <p:sldId id="287" r:id="rId21"/>
    <p:sldId id="288" r:id="rId22"/>
    <p:sldId id="28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2298" y="-9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8D99C-8A53-4888-ABEE-EB5F01C52338}" type="datetimeFigureOut">
              <a:rPr lang="en-US" smtClean="0"/>
              <a:t>2/1/2017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C0508-C9FA-45CB-B182-84DBAE6B8256}"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a:t>
            </a:fld>
            <a:endParaRPr lang="en-GB"/>
          </a:p>
        </p:txBody>
      </p:sp>
    </p:spTree>
    <p:extLst>
      <p:ext uri="{BB962C8B-B14F-4D97-AF65-F5344CB8AC3E}">
        <p14:creationId xmlns:p14="http://schemas.microsoft.com/office/powerpoint/2010/main" xmlns="" val="217528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14</a:t>
            </a:fld>
            <a:endParaRPr lang="en-GB"/>
          </a:p>
        </p:txBody>
      </p:sp>
    </p:spTree>
    <p:extLst>
      <p:ext uri="{BB962C8B-B14F-4D97-AF65-F5344CB8AC3E}">
        <p14:creationId xmlns:p14="http://schemas.microsoft.com/office/powerpoint/2010/main" xmlns="" val="2849564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15</a:t>
            </a:fld>
            <a:endParaRPr lang="en-GB"/>
          </a:p>
        </p:txBody>
      </p:sp>
    </p:spTree>
    <p:extLst>
      <p:ext uri="{BB962C8B-B14F-4D97-AF65-F5344CB8AC3E}">
        <p14:creationId xmlns:p14="http://schemas.microsoft.com/office/powerpoint/2010/main" xmlns="" val="3802462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16</a:t>
            </a:fld>
            <a:endParaRPr lang="en-GB"/>
          </a:p>
        </p:txBody>
      </p:sp>
    </p:spTree>
    <p:extLst>
      <p:ext uri="{BB962C8B-B14F-4D97-AF65-F5344CB8AC3E}">
        <p14:creationId xmlns:p14="http://schemas.microsoft.com/office/powerpoint/2010/main" xmlns="" val="1312901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17</a:t>
            </a:fld>
            <a:endParaRPr lang="en-GB"/>
          </a:p>
        </p:txBody>
      </p:sp>
    </p:spTree>
    <p:extLst>
      <p:ext uri="{BB962C8B-B14F-4D97-AF65-F5344CB8AC3E}">
        <p14:creationId xmlns:p14="http://schemas.microsoft.com/office/powerpoint/2010/main" xmlns="" val="125563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18</a:t>
            </a:fld>
            <a:endParaRPr lang="en-GB"/>
          </a:p>
        </p:txBody>
      </p:sp>
    </p:spTree>
    <p:extLst>
      <p:ext uri="{BB962C8B-B14F-4D97-AF65-F5344CB8AC3E}">
        <p14:creationId xmlns:p14="http://schemas.microsoft.com/office/powerpoint/2010/main" xmlns="" val="1880121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19</a:t>
            </a:fld>
            <a:endParaRPr lang="en-GB"/>
          </a:p>
        </p:txBody>
      </p:sp>
    </p:spTree>
    <p:extLst>
      <p:ext uri="{BB962C8B-B14F-4D97-AF65-F5344CB8AC3E}">
        <p14:creationId xmlns:p14="http://schemas.microsoft.com/office/powerpoint/2010/main" xmlns="" val="347209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20</a:t>
            </a:fld>
            <a:endParaRPr lang="en-GB"/>
          </a:p>
        </p:txBody>
      </p:sp>
    </p:spTree>
    <p:extLst>
      <p:ext uri="{BB962C8B-B14F-4D97-AF65-F5344CB8AC3E}">
        <p14:creationId xmlns:p14="http://schemas.microsoft.com/office/powerpoint/2010/main" xmlns="" val="3472090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21</a:t>
            </a:fld>
            <a:endParaRPr lang="en-GB"/>
          </a:p>
        </p:txBody>
      </p:sp>
    </p:spTree>
    <p:extLst>
      <p:ext uri="{BB962C8B-B14F-4D97-AF65-F5344CB8AC3E}">
        <p14:creationId xmlns:p14="http://schemas.microsoft.com/office/powerpoint/2010/main" xmlns="" val="347209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22</a:t>
            </a:fld>
            <a:endParaRPr lang="en-GB"/>
          </a:p>
        </p:txBody>
      </p:sp>
    </p:spTree>
    <p:extLst>
      <p:ext uri="{BB962C8B-B14F-4D97-AF65-F5344CB8AC3E}">
        <p14:creationId xmlns:p14="http://schemas.microsoft.com/office/powerpoint/2010/main" xmlns="" val="347209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2</a:t>
            </a:fld>
            <a:endParaRPr lang="en-GB"/>
          </a:p>
        </p:txBody>
      </p:sp>
    </p:spTree>
    <p:extLst>
      <p:ext uri="{BB962C8B-B14F-4D97-AF65-F5344CB8AC3E}">
        <p14:creationId xmlns:p14="http://schemas.microsoft.com/office/powerpoint/2010/main" xmlns="" val="338206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3</a:t>
            </a:fld>
            <a:endParaRPr lang="en-GB"/>
          </a:p>
        </p:txBody>
      </p:sp>
    </p:spTree>
    <p:extLst>
      <p:ext uri="{BB962C8B-B14F-4D97-AF65-F5344CB8AC3E}">
        <p14:creationId xmlns:p14="http://schemas.microsoft.com/office/powerpoint/2010/main" xmlns="" val="506755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4</a:t>
            </a:fld>
            <a:endParaRPr lang="en-GB"/>
          </a:p>
        </p:txBody>
      </p:sp>
    </p:spTree>
    <p:extLst>
      <p:ext uri="{BB962C8B-B14F-4D97-AF65-F5344CB8AC3E}">
        <p14:creationId xmlns:p14="http://schemas.microsoft.com/office/powerpoint/2010/main" xmlns="" val="1288705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5</a:t>
            </a:fld>
            <a:endParaRPr lang="en-GB"/>
          </a:p>
        </p:txBody>
      </p:sp>
    </p:spTree>
    <p:extLst>
      <p:ext uri="{BB962C8B-B14F-4D97-AF65-F5344CB8AC3E}">
        <p14:creationId xmlns:p14="http://schemas.microsoft.com/office/powerpoint/2010/main" xmlns="" val="3748513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10</a:t>
            </a:fld>
            <a:endParaRPr lang="en-GB"/>
          </a:p>
        </p:txBody>
      </p:sp>
    </p:spTree>
    <p:extLst>
      <p:ext uri="{BB962C8B-B14F-4D97-AF65-F5344CB8AC3E}">
        <p14:creationId xmlns:p14="http://schemas.microsoft.com/office/powerpoint/2010/main" xmlns="" val="339633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11</a:t>
            </a:fld>
            <a:endParaRPr lang="en-GB"/>
          </a:p>
        </p:txBody>
      </p:sp>
    </p:spTree>
    <p:extLst>
      <p:ext uri="{BB962C8B-B14F-4D97-AF65-F5344CB8AC3E}">
        <p14:creationId xmlns:p14="http://schemas.microsoft.com/office/powerpoint/2010/main" xmlns="" val="51197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12</a:t>
            </a:fld>
            <a:endParaRPr lang="en-GB"/>
          </a:p>
        </p:txBody>
      </p:sp>
    </p:spTree>
    <p:extLst>
      <p:ext uri="{BB962C8B-B14F-4D97-AF65-F5344CB8AC3E}">
        <p14:creationId xmlns:p14="http://schemas.microsoft.com/office/powerpoint/2010/main" xmlns="" val="286467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D04723C-32C3-49E5-AFF8-C3A5206C3ED7}" type="slidenum">
              <a:rPr lang="en-GB" smtClean="0"/>
              <a:pPr/>
              <a:t>13</a:t>
            </a:fld>
            <a:endParaRPr lang="en-GB"/>
          </a:p>
        </p:txBody>
      </p:sp>
    </p:spTree>
    <p:extLst>
      <p:ext uri="{BB962C8B-B14F-4D97-AF65-F5344CB8AC3E}">
        <p14:creationId xmlns:p14="http://schemas.microsoft.com/office/powerpoint/2010/main" xmlns="" val="173101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96DA67-6A1C-4751-A3AA-11A05C92F196}" type="datetimeFigureOut">
              <a:rPr lang="en-US" smtClean="0"/>
              <a:t>2/1/2017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6DA67-6A1C-4751-A3AA-11A05C92F196}" type="datetimeFigureOut">
              <a:rPr lang="en-US" smtClean="0"/>
              <a:t>2/1/2017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6DA67-6A1C-4751-A3AA-11A05C92F196}" type="datetimeFigureOut">
              <a:rPr lang="en-US" smtClean="0"/>
              <a:t>2/1/2017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96DA67-6A1C-4751-A3AA-11A05C92F196}" type="datetimeFigureOut">
              <a:rPr lang="en-US" smtClean="0"/>
              <a:t>2/1/2017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96DA67-6A1C-4751-A3AA-11A05C92F196}" type="datetimeFigureOut">
              <a:rPr lang="en-US" smtClean="0"/>
              <a:t>2/1/2017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96DA67-6A1C-4751-A3AA-11A05C92F196}" type="datetimeFigureOut">
              <a:rPr lang="en-US" smtClean="0"/>
              <a:t>2/1/2017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96DA67-6A1C-4751-A3AA-11A05C92F196}" type="datetimeFigureOut">
              <a:rPr lang="en-US" smtClean="0"/>
              <a:t>2/1/2017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96DA67-6A1C-4751-A3AA-11A05C92F196}" type="datetimeFigureOut">
              <a:rPr lang="en-US" smtClean="0"/>
              <a:t>2/1/2017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96DA67-6A1C-4751-A3AA-11A05C92F196}" type="datetimeFigureOut">
              <a:rPr lang="en-US" smtClean="0"/>
              <a:t>2/1/2017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6DA67-6A1C-4751-A3AA-11A05C92F196}" type="datetimeFigureOut">
              <a:rPr lang="en-US" smtClean="0"/>
              <a:t>2/1/2017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96DA67-6A1C-4751-A3AA-11A05C92F196}" type="datetimeFigureOut">
              <a:rPr lang="en-US" smtClean="0"/>
              <a:t>2/1/2017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2EFF1F-312D-46AE-BA5B-08A0825551F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96DA67-6A1C-4751-A3AA-11A05C92F196}" type="datetimeFigureOut">
              <a:rPr lang="en-US" smtClean="0"/>
              <a:t>2/1/2017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2EFF1F-312D-46AE-BA5B-08A0825551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5400" dirty="0">
                <a:solidFill>
                  <a:schemeClr val="tx1"/>
                </a:solidFill>
              </a:rPr>
              <a:t>10.3 Managing </a:t>
            </a:r>
            <a:r>
              <a:rPr lang="en-GB" sz="5400" dirty="0" smtClean="0">
                <a:solidFill>
                  <a:schemeClr val="tx1"/>
                </a:solidFill>
              </a:rPr>
              <a:t>strategic </a:t>
            </a:r>
            <a:r>
              <a:rPr lang="en-GB" sz="5400" dirty="0">
                <a:solidFill>
                  <a:schemeClr val="tx1"/>
                </a:solidFill>
              </a:rPr>
              <a:t>implementation</a:t>
            </a:r>
            <a:br>
              <a:rPr lang="en-GB" sz="5400" dirty="0">
                <a:solidFill>
                  <a:schemeClr val="tx1"/>
                </a:solidFill>
              </a:rPr>
            </a:br>
            <a:endParaRPr lang="en-GB" sz="5400" dirty="0">
              <a:solidFill>
                <a:schemeClr val="tx1"/>
              </a:solidFill>
            </a:endParaRPr>
          </a:p>
        </p:txBody>
      </p:sp>
      <p:sp>
        <p:nvSpPr>
          <p:cNvPr id="3" name="Subtitle 2"/>
          <p:cNvSpPr>
            <a:spLocks noGrp="1"/>
          </p:cNvSpPr>
          <p:nvPr>
            <p:ph type="subTitle" idx="1"/>
          </p:nvPr>
        </p:nvSpPr>
        <p:spPr/>
        <p:txBody>
          <a:bodyPr/>
          <a:lstStyle/>
          <a:p>
            <a:r>
              <a:rPr lang="en-GB" dirty="0" smtClean="0">
                <a:solidFill>
                  <a:srgbClr val="FF0000"/>
                </a:solidFill>
              </a:rPr>
              <a:t>Implementing Strategy</a:t>
            </a:r>
            <a:endParaRPr lang="en-GB" dirty="0">
              <a:solidFill>
                <a:srgbClr val="FF0000"/>
              </a:solidFill>
            </a:endParaRPr>
          </a:p>
        </p:txBody>
      </p:sp>
    </p:spTree>
    <p:extLst>
      <p:ext uri="{BB962C8B-B14F-4D97-AF65-F5344CB8AC3E}">
        <p14:creationId xmlns:p14="http://schemas.microsoft.com/office/powerpoint/2010/main" xmlns="" val="1369418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leadership</a:t>
            </a:r>
            <a:endParaRPr lang="en-GB" dirty="0"/>
          </a:p>
        </p:txBody>
      </p:sp>
      <p:sp>
        <p:nvSpPr>
          <p:cNvPr id="3" name="Content Placeholder 2"/>
          <p:cNvSpPr>
            <a:spLocks noGrp="1"/>
          </p:cNvSpPr>
          <p:nvPr>
            <p:ph idx="1"/>
          </p:nvPr>
        </p:nvSpPr>
        <p:spPr>
          <a:xfrm>
            <a:off x="142844" y="1600200"/>
            <a:ext cx="8786874" cy="5043510"/>
          </a:xfrm>
        </p:spPr>
        <p:txBody>
          <a:bodyPr>
            <a:normAutofit fontScale="77500" lnSpcReduction="20000"/>
          </a:bodyPr>
          <a:lstStyle/>
          <a:p>
            <a:r>
              <a:rPr lang="en-GB" dirty="0" smtClean="0"/>
              <a:t>It is the leader’s responsibility to pick the right team for the job of implementing the strategy. A team structure is created with group leaders who are accountable and responsible for their team to meet their deadlines. Good leaders will take care over this process.</a:t>
            </a:r>
          </a:p>
          <a:p>
            <a:r>
              <a:rPr lang="en-GB" dirty="0" smtClean="0"/>
              <a:t>Leaders will have to explain and educate about the need for change – why is it important and what is wrong with the way things are done now?</a:t>
            </a:r>
          </a:p>
          <a:p>
            <a:r>
              <a:rPr lang="en-GB" dirty="0" smtClean="0"/>
              <a:t>Leaders have to monitor the implementation process so that they can ensure the change is happening to agreed timescales and budgets. The leader would create this monitoring system.</a:t>
            </a:r>
          </a:p>
          <a:p>
            <a:pPr marL="0" indent="0">
              <a:buNone/>
            </a:pPr>
            <a:endParaRPr lang="en-GB" dirty="0" smtClean="0"/>
          </a:p>
          <a:p>
            <a:pPr lvl="1"/>
            <a:r>
              <a:rPr lang="en-GB" dirty="0" smtClean="0"/>
              <a:t>If </a:t>
            </a:r>
            <a:r>
              <a:rPr lang="en-GB" dirty="0"/>
              <a:t>a suitable leader is not in place to guide a change then the chances of success are </a:t>
            </a:r>
            <a:r>
              <a:rPr lang="en-GB" dirty="0" smtClean="0"/>
              <a:t>minimal.</a:t>
            </a:r>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xmlns="" val="941730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290"/>
            <a:ext cx="8208912" cy="969873"/>
          </a:xfrm>
        </p:spPr>
        <p:txBody>
          <a:bodyPr>
            <a:normAutofit fontScale="90000"/>
          </a:bodyPr>
          <a:lstStyle/>
          <a:p>
            <a:r>
              <a:rPr lang="en-GB" dirty="0" smtClean="0"/>
              <a:t>Types of leadership styles and influences on these</a:t>
            </a:r>
            <a:endParaRPr lang="en-GB" dirty="0"/>
          </a:p>
        </p:txBody>
      </p:sp>
      <p:sp>
        <p:nvSpPr>
          <p:cNvPr id="3" name="Content Placeholder 2"/>
          <p:cNvSpPr>
            <a:spLocks noGrp="1"/>
          </p:cNvSpPr>
          <p:nvPr>
            <p:ph idx="1"/>
          </p:nvPr>
        </p:nvSpPr>
        <p:spPr>
          <a:xfrm>
            <a:off x="142844" y="1657681"/>
            <a:ext cx="8786874" cy="5057467"/>
          </a:xfrm>
        </p:spPr>
        <p:txBody>
          <a:bodyPr>
            <a:normAutofit fontScale="85000" lnSpcReduction="20000"/>
          </a:bodyPr>
          <a:lstStyle/>
          <a:p>
            <a:r>
              <a:rPr lang="en-GB" dirty="0" smtClean="0"/>
              <a:t>McGregor X – workers lazy and need close supervision.</a:t>
            </a:r>
          </a:p>
          <a:p>
            <a:r>
              <a:rPr lang="en-GB" dirty="0" smtClean="0"/>
              <a:t>McGregor Y – workers self motivated and as such can solve problems.</a:t>
            </a:r>
          </a:p>
          <a:p>
            <a:r>
              <a:rPr lang="en-GB" dirty="0" smtClean="0"/>
              <a:t>Authoritarian – close controls, direct supervision.</a:t>
            </a:r>
          </a:p>
          <a:p>
            <a:r>
              <a:rPr lang="en-GB" dirty="0" smtClean="0"/>
              <a:t>Laissez-faire – power to make decisions given to subordinates.</a:t>
            </a:r>
          </a:p>
          <a:p>
            <a:r>
              <a:rPr lang="en-GB" dirty="0" smtClean="0"/>
              <a:t>Paternalistic – parental figure caring for workforce.</a:t>
            </a:r>
          </a:p>
          <a:p>
            <a:r>
              <a:rPr lang="en-GB" dirty="0" smtClean="0"/>
              <a:t>Democratic – sharing decision making through groups.</a:t>
            </a:r>
          </a:p>
          <a:p>
            <a:r>
              <a:rPr lang="en-GB" dirty="0" smtClean="0"/>
              <a:t>Bureaucratic – must follow rules and procedures.</a:t>
            </a:r>
            <a:endParaRPr lang="en-GB" dirty="0"/>
          </a:p>
          <a:p>
            <a:r>
              <a:rPr lang="en-GB" dirty="0" err="1" smtClean="0"/>
              <a:t>Tannenbaum</a:t>
            </a:r>
            <a:r>
              <a:rPr lang="en-GB" dirty="0" smtClean="0"/>
              <a:t> Schmidt continuum – boss or worker centred.</a:t>
            </a:r>
          </a:p>
          <a:p>
            <a:r>
              <a:rPr lang="en-GB" dirty="0" smtClean="0"/>
              <a:t>Blake Mouton grid – greater concern for people or the production.</a:t>
            </a:r>
            <a:endParaRPr lang="en-GB" dirty="0"/>
          </a:p>
        </p:txBody>
      </p:sp>
    </p:spTree>
    <p:extLst>
      <p:ext uri="{BB962C8B-B14F-4D97-AF65-F5344CB8AC3E}">
        <p14:creationId xmlns:p14="http://schemas.microsoft.com/office/powerpoint/2010/main" xmlns="" val="1577591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Leadership and change management</a:t>
            </a:r>
            <a:endParaRPr lang="en-GB" dirty="0"/>
          </a:p>
        </p:txBody>
      </p:sp>
      <p:sp>
        <p:nvSpPr>
          <p:cNvPr id="3" name="Content Placeholder 2"/>
          <p:cNvSpPr>
            <a:spLocks noGrp="1"/>
          </p:cNvSpPr>
          <p:nvPr>
            <p:ph idx="1"/>
          </p:nvPr>
        </p:nvSpPr>
        <p:spPr>
          <a:xfrm>
            <a:off x="214282" y="1600200"/>
            <a:ext cx="8643998" cy="5043510"/>
          </a:xfrm>
        </p:spPr>
        <p:txBody>
          <a:bodyPr>
            <a:normAutofit lnSpcReduction="10000"/>
          </a:bodyPr>
          <a:lstStyle/>
          <a:p>
            <a:r>
              <a:rPr lang="en-GB" dirty="0" smtClean="0"/>
              <a:t>The leadership style will affect how the change is managed within a team. </a:t>
            </a:r>
            <a:endParaRPr lang="en-GB" dirty="0"/>
          </a:p>
          <a:p>
            <a:r>
              <a:rPr lang="en-GB" dirty="0"/>
              <a:t>Bureaucratic </a:t>
            </a:r>
            <a:r>
              <a:rPr lang="en-GB" dirty="0" smtClean="0"/>
              <a:t>or production oriented style will lead to a process driven approach to the change.</a:t>
            </a:r>
          </a:p>
          <a:p>
            <a:r>
              <a:rPr lang="en-GB" dirty="0" smtClean="0"/>
              <a:t>Whereas a democratic or people orientated style will lead to a team based people approach to the change.</a:t>
            </a:r>
          </a:p>
          <a:p>
            <a:r>
              <a:rPr lang="en-GB" dirty="0" smtClean="0"/>
              <a:t>Both styles are valid in the right situation – it just depends on the change, the type of workers and the type of work</a:t>
            </a:r>
            <a:r>
              <a:rPr lang="en-GB" dirty="0" smtClean="0"/>
              <a:t>.</a:t>
            </a:r>
            <a:endParaRPr lang="en-GB" dirty="0" smtClean="0"/>
          </a:p>
        </p:txBody>
      </p:sp>
    </p:spTree>
    <p:extLst>
      <p:ext uri="{BB962C8B-B14F-4D97-AF65-F5344CB8AC3E}">
        <p14:creationId xmlns:p14="http://schemas.microsoft.com/office/powerpoint/2010/main" xmlns="" val="39950169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value of c</a:t>
            </a:r>
            <a:r>
              <a:rPr lang="en-GB" dirty="0" smtClean="0"/>
              <a:t>ommunication</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As with all change management the strategic plan then needs to be communicated to </a:t>
            </a:r>
            <a:r>
              <a:rPr lang="en-GB" dirty="0"/>
              <a:t>the key stakeholder for it to </a:t>
            </a:r>
            <a:r>
              <a:rPr lang="en-GB" dirty="0" smtClean="0"/>
              <a:t>be implemented effectively.</a:t>
            </a:r>
          </a:p>
          <a:p>
            <a:endParaRPr lang="en-GB" dirty="0"/>
          </a:p>
          <a:p>
            <a:pPr marL="0" indent="0">
              <a:buNone/>
            </a:pPr>
            <a:r>
              <a:rPr lang="en-GB" dirty="0" smtClean="0"/>
              <a:t>Managers need to:</a:t>
            </a:r>
            <a:endParaRPr lang="en-GB" dirty="0"/>
          </a:p>
          <a:p>
            <a:r>
              <a:rPr lang="en-GB" dirty="0" smtClean="0"/>
              <a:t>Communicate the objectives of the plan.</a:t>
            </a:r>
          </a:p>
          <a:p>
            <a:r>
              <a:rPr lang="en-GB" dirty="0" smtClean="0"/>
              <a:t>Communicate the team’s roles and responsibilities for the plan.</a:t>
            </a:r>
          </a:p>
          <a:p>
            <a:r>
              <a:rPr lang="en-GB" dirty="0" smtClean="0"/>
              <a:t>Evaluate and communicate the performance measures.</a:t>
            </a:r>
          </a:p>
          <a:p>
            <a:r>
              <a:rPr lang="en-GB" dirty="0" smtClean="0"/>
              <a:t>Communicate the review of the outcome of the plan.</a:t>
            </a:r>
            <a:endParaRPr lang="en-GB" dirty="0"/>
          </a:p>
        </p:txBody>
      </p:sp>
    </p:spTree>
    <p:extLst>
      <p:ext uri="{BB962C8B-B14F-4D97-AF65-F5344CB8AC3E}">
        <p14:creationId xmlns:p14="http://schemas.microsoft.com/office/powerpoint/2010/main" xmlns="" val="2987208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Communicate objectives of the plan</a:t>
            </a:r>
            <a:endParaRPr lang="en-GB" dirty="0"/>
          </a:p>
        </p:txBody>
      </p:sp>
      <p:sp>
        <p:nvSpPr>
          <p:cNvPr id="3" name="Content Placeholder 2"/>
          <p:cNvSpPr>
            <a:spLocks noGrp="1"/>
          </p:cNvSpPr>
          <p:nvPr>
            <p:ph idx="1"/>
          </p:nvPr>
        </p:nvSpPr>
        <p:spPr>
          <a:xfrm>
            <a:off x="457200" y="2060848"/>
            <a:ext cx="8229600" cy="4295502"/>
          </a:xfrm>
        </p:spPr>
        <p:txBody>
          <a:bodyPr>
            <a:normAutofit fontScale="77500" lnSpcReduction="20000"/>
          </a:bodyPr>
          <a:lstStyle/>
          <a:p>
            <a:r>
              <a:rPr lang="en-GB" dirty="0" smtClean="0"/>
              <a:t>So that all team members can get on board any change then they must understand:</a:t>
            </a:r>
            <a:endParaRPr lang="en-GB" dirty="0"/>
          </a:p>
          <a:p>
            <a:pPr lvl="1"/>
            <a:r>
              <a:rPr lang="en-GB" dirty="0" smtClean="0"/>
              <a:t>The plan’s contents</a:t>
            </a:r>
          </a:p>
          <a:p>
            <a:pPr lvl="1"/>
            <a:r>
              <a:rPr lang="en-GB" dirty="0" smtClean="0"/>
              <a:t>The purpose of the change</a:t>
            </a:r>
          </a:p>
          <a:p>
            <a:pPr lvl="1"/>
            <a:r>
              <a:rPr lang="en-GB" dirty="0" smtClean="0"/>
              <a:t>The objectives of the plan.</a:t>
            </a:r>
          </a:p>
          <a:p>
            <a:r>
              <a:rPr lang="en-GB" dirty="0" smtClean="0"/>
              <a:t>If managers can communicate with key stakeholders throughout the process then they have more ownership of the change.</a:t>
            </a:r>
            <a:endParaRPr lang="en-GB" dirty="0"/>
          </a:p>
          <a:p>
            <a:r>
              <a:rPr lang="en-GB" dirty="0" smtClean="0"/>
              <a:t>The objectives must have a realistic time frame so that they can be implemented successfully.</a:t>
            </a:r>
          </a:p>
          <a:p>
            <a:r>
              <a:rPr lang="en-GB" dirty="0" smtClean="0"/>
              <a:t>See Unit 10.1 Kotter and Schlesinger’s six ways of overcoming resistance to change.</a:t>
            </a:r>
            <a:endParaRPr lang="en-GB" dirty="0"/>
          </a:p>
        </p:txBody>
      </p:sp>
    </p:spTree>
    <p:extLst>
      <p:ext uri="{BB962C8B-B14F-4D97-AF65-F5344CB8AC3E}">
        <p14:creationId xmlns:p14="http://schemas.microsoft.com/office/powerpoint/2010/main" xmlns="" val="4010332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4290"/>
            <a:ext cx="8208912" cy="969873"/>
          </a:xfrm>
        </p:spPr>
        <p:txBody>
          <a:bodyPr>
            <a:normAutofit fontScale="90000"/>
          </a:bodyPr>
          <a:lstStyle/>
          <a:p>
            <a:r>
              <a:rPr lang="en-GB" dirty="0"/>
              <a:t>Communicate the </a:t>
            </a:r>
            <a:r>
              <a:rPr lang="en-GB" dirty="0" smtClean="0"/>
              <a:t>team’s </a:t>
            </a:r>
            <a:r>
              <a:rPr lang="en-GB" dirty="0"/>
              <a:t>roles and responsibilities for the </a:t>
            </a:r>
            <a:r>
              <a:rPr lang="en-GB" dirty="0" smtClean="0"/>
              <a:t>plan</a:t>
            </a:r>
            <a:endParaRPr lang="en-GB" dirty="0"/>
          </a:p>
        </p:txBody>
      </p:sp>
      <p:sp>
        <p:nvSpPr>
          <p:cNvPr id="3" name="Content Placeholder 2"/>
          <p:cNvSpPr>
            <a:spLocks noGrp="1"/>
          </p:cNvSpPr>
          <p:nvPr>
            <p:ph idx="1"/>
          </p:nvPr>
        </p:nvSpPr>
        <p:spPr>
          <a:xfrm>
            <a:off x="214282" y="1571612"/>
            <a:ext cx="8715436" cy="4967300"/>
          </a:xfrm>
        </p:spPr>
        <p:txBody>
          <a:bodyPr>
            <a:normAutofit fontScale="85000" lnSpcReduction="10000"/>
          </a:bodyPr>
          <a:lstStyle/>
          <a:p>
            <a:r>
              <a:rPr lang="en-GB" dirty="0" smtClean="0"/>
              <a:t>The team which is given the responsibility of carrying out the plan needs to have employees’ designated responsibility for implementing the key aspects of the plan.</a:t>
            </a:r>
            <a:endParaRPr lang="en-GB" dirty="0"/>
          </a:p>
          <a:p>
            <a:r>
              <a:rPr lang="en-GB" dirty="0" smtClean="0"/>
              <a:t>This will avoid duplicating efforts or completely neglecting tasks.</a:t>
            </a:r>
            <a:endParaRPr lang="en-GB" dirty="0"/>
          </a:p>
          <a:p>
            <a:r>
              <a:rPr lang="en-GB" dirty="0" smtClean="0"/>
              <a:t>The leader of the project or plan should take overall responsibility for the plan and then define the roles needed and the employees who will take on those roles.</a:t>
            </a:r>
            <a:endParaRPr lang="en-GB" dirty="0"/>
          </a:p>
          <a:p>
            <a:r>
              <a:rPr lang="en-GB" dirty="0" smtClean="0"/>
              <a:t>The responsibilities – who will do what – should be communicated to the team so that everybody knows exactly what they should do.</a:t>
            </a:r>
            <a:endParaRPr lang="en-GB" dirty="0"/>
          </a:p>
        </p:txBody>
      </p:sp>
    </p:spTree>
    <p:extLst>
      <p:ext uri="{BB962C8B-B14F-4D97-AF65-F5344CB8AC3E}">
        <p14:creationId xmlns:p14="http://schemas.microsoft.com/office/powerpoint/2010/main" xmlns="" val="383900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702" y="71414"/>
            <a:ext cx="8208912" cy="969873"/>
          </a:xfrm>
        </p:spPr>
        <p:txBody>
          <a:bodyPr/>
          <a:lstStyle/>
          <a:p>
            <a:r>
              <a:rPr lang="en-GB" dirty="0" smtClean="0"/>
              <a:t>Organisational structure</a:t>
            </a:r>
            <a:endParaRPr lang="en-GB" dirty="0"/>
          </a:p>
        </p:txBody>
      </p:sp>
      <p:sp>
        <p:nvSpPr>
          <p:cNvPr id="3" name="Content Placeholder 2"/>
          <p:cNvSpPr>
            <a:spLocks noGrp="1"/>
          </p:cNvSpPr>
          <p:nvPr>
            <p:ph idx="1"/>
          </p:nvPr>
        </p:nvSpPr>
        <p:spPr>
          <a:xfrm>
            <a:off x="214282" y="1357298"/>
            <a:ext cx="8715436" cy="5113215"/>
          </a:xfrm>
        </p:spPr>
        <p:txBody>
          <a:bodyPr>
            <a:normAutofit fontScale="85000" lnSpcReduction="10000"/>
          </a:bodyPr>
          <a:lstStyle/>
          <a:p>
            <a:r>
              <a:rPr lang="en-GB" dirty="0" smtClean="0"/>
              <a:t>The organisational structure of a business affects how successful the implementation of a plan will be.</a:t>
            </a:r>
            <a:endParaRPr lang="en-GB" dirty="0"/>
          </a:p>
          <a:p>
            <a:r>
              <a:rPr lang="en-GB" dirty="0" smtClean="0"/>
              <a:t>If the structure is very formal (like the traditional functional or product based structures), then the rules and procedures which give the business its culture will also dominate how it implements its plan. These structures tend to be more formal with more layers of hierarchy and autocratic style of leaderships.</a:t>
            </a:r>
            <a:endParaRPr lang="en-GB" dirty="0"/>
          </a:p>
          <a:p>
            <a:r>
              <a:rPr lang="en-GB" dirty="0" smtClean="0"/>
              <a:t>If the structure is less formal (a flatter structure with a wide span of control for managers)  then the rules and procedures will be less formal as well. This may lead to more innovations and  employees having a flexible approach to roles.</a:t>
            </a:r>
            <a:endParaRPr lang="en-GB" dirty="0"/>
          </a:p>
        </p:txBody>
      </p:sp>
    </p:spTree>
    <p:extLst>
      <p:ext uri="{BB962C8B-B14F-4D97-AF65-F5344CB8AC3E}">
        <p14:creationId xmlns:p14="http://schemas.microsoft.com/office/powerpoint/2010/main" xmlns="" val="3632493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62"/>
            <a:ext cx="8229600" cy="1143000"/>
          </a:xfrm>
        </p:spPr>
        <p:txBody>
          <a:bodyPr/>
          <a:lstStyle/>
          <a:p>
            <a:r>
              <a:rPr lang="en-GB" dirty="0" smtClean="0"/>
              <a:t>Organisational structure</a:t>
            </a:r>
            <a:endParaRPr lang="en-GB" dirty="0"/>
          </a:p>
        </p:txBody>
      </p:sp>
      <p:sp>
        <p:nvSpPr>
          <p:cNvPr id="3" name="Content Placeholder 2"/>
          <p:cNvSpPr>
            <a:spLocks noGrp="1"/>
          </p:cNvSpPr>
          <p:nvPr>
            <p:ph idx="1"/>
          </p:nvPr>
        </p:nvSpPr>
        <p:spPr>
          <a:xfrm>
            <a:off x="214282" y="1142984"/>
            <a:ext cx="8715436" cy="5500726"/>
          </a:xfrm>
        </p:spPr>
        <p:txBody>
          <a:bodyPr>
            <a:normAutofit fontScale="92500" lnSpcReduction="20000"/>
          </a:bodyPr>
          <a:lstStyle/>
          <a:p>
            <a:r>
              <a:rPr lang="en-GB" dirty="0" smtClean="0"/>
              <a:t>How centralised the decision making is in a business will also affect its implementation of strategic plans.</a:t>
            </a:r>
            <a:endParaRPr lang="en-GB" dirty="0"/>
          </a:p>
          <a:p>
            <a:r>
              <a:rPr lang="en-GB" dirty="0" smtClean="0"/>
              <a:t>If the business has a centralised structure where decisions are made by a few top managers and delegated then it may take time for decisions to be made, innovation may be lost and this may cause costs to increase.</a:t>
            </a:r>
            <a:endParaRPr lang="en-GB" dirty="0"/>
          </a:p>
          <a:p>
            <a:r>
              <a:rPr lang="en-GB" dirty="0" smtClean="0"/>
              <a:t>If the business is decentralised (for example, into functional areas or regional areas) then decision making is dispersed throughout the business. This means more ideas are produced and the managers feel empowered to implement plans in their own way.</a:t>
            </a:r>
            <a:endParaRPr lang="en-GB" dirty="0"/>
          </a:p>
        </p:txBody>
      </p:sp>
    </p:spTree>
    <p:extLst>
      <p:ext uri="{BB962C8B-B14F-4D97-AF65-F5344CB8AC3E}">
        <p14:creationId xmlns:p14="http://schemas.microsoft.com/office/powerpoint/2010/main" xmlns="" val="1340834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a:t>
            </a:r>
            <a:endParaRPr lang="en-GB" dirty="0"/>
          </a:p>
        </p:txBody>
      </p:sp>
      <p:sp>
        <p:nvSpPr>
          <p:cNvPr id="3" name="Content Placeholder 2"/>
          <p:cNvSpPr>
            <a:spLocks noGrp="1"/>
          </p:cNvSpPr>
          <p:nvPr>
            <p:ph idx="1"/>
          </p:nvPr>
        </p:nvSpPr>
        <p:spPr>
          <a:xfrm>
            <a:off x="214282" y="1600200"/>
            <a:ext cx="8786874" cy="5043510"/>
          </a:xfrm>
        </p:spPr>
        <p:txBody>
          <a:bodyPr>
            <a:normAutofit fontScale="85000" lnSpcReduction="10000"/>
          </a:bodyPr>
          <a:lstStyle/>
          <a:p>
            <a:r>
              <a:rPr lang="en-GB" dirty="0" smtClean="0"/>
              <a:t>The degree of specialisation within a business can affect how effective the implementation of a strategy is. </a:t>
            </a:r>
            <a:endParaRPr lang="en-GB" dirty="0"/>
          </a:p>
          <a:p>
            <a:r>
              <a:rPr lang="en-GB" dirty="0" smtClean="0"/>
              <a:t>A matrix structure is an example – a group of specialists will be brought together to implement a change. These specialists are given the autonomy to make decisions and decide how the implementation should proceed, which can speed up the change process. </a:t>
            </a:r>
            <a:endParaRPr lang="en-GB" dirty="0"/>
          </a:p>
          <a:p>
            <a:r>
              <a:rPr lang="en-GB" dirty="0" smtClean="0"/>
              <a:t>The opposite is a generalist structure</a:t>
            </a:r>
            <a:r>
              <a:rPr lang="en-GB" dirty="0"/>
              <a:t>:</a:t>
            </a:r>
            <a:r>
              <a:rPr lang="en-GB" dirty="0" smtClean="0"/>
              <a:t> managers here will be typically low in specific knowledge – the manager may have to guide the team members through the tasks, and this may slow any implementation of a strategy.</a:t>
            </a:r>
            <a:endParaRPr lang="en-GB" dirty="0"/>
          </a:p>
        </p:txBody>
      </p:sp>
    </p:spTree>
    <p:extLst>
      <p:ext uri="{BB962C8B-B14F-4D97-AF65-F5344CB8AC3E}">
        <p14:creationId xmlns:p14="http://schemas.microsoft.com/office/powerpoint/2010/main" xmlns="" val="22423108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Organisational structures</a:t>
            </a:r>
            <a:endParaRPr lang="en-GB" dirty="0"/>
          </a:p>
        </p:txBody>
      </p:sp>
      <p:sp>
        <p:nvSpPr>
          <p:cNvPr id="3" name="Content Placeholder 2"/>
          <p:cNvSpPr>
            <a:spLocks noGrp="1"/>
          </p:cNvSpPr>
          <p:nvPr>
            <p:ph idx="1"/>
          </p:nvPr>
        </p:nvSpPr>
        <p:spPr>
          <a:xfrm>
            <a:off x="467544" y="1428736"/>
            <a:ext cx="8229600" cy="1608014"/>
          </a:xfrm>
        </p:spPr>
        <p:txBody>
          <a:bodyPr>
            <a:normAutofit/>
          </a:bodyPr>
          <a:lstStyle/>
          <a:p>
            <a:r>
              <a:rPr lang="en-GB" dirty="0" smtClean="0"/>
              <a:t>Functional – consists of activities like coordination, supervision and task allocation, i.e. HR, finance, marketing, etc</a:t>
            </a:r>
            <a:r>
              <a:rPr lang="en-GB" dirty="0" smtClean="0"/>
              <a:t>.</a:t>
            </a:r>
            <a:endParaRPr lang="en-GB" dirty="0"/>
          </a:p>
        </p:txBody>
      </p:sp>
      <p:pic>
        <p:nvPicPr>
          <p:cNvPr id="19458" name="Picture 2" descr="http://www.businessmate.org/userupload/Functional_Organizational_Structure.jpg"/>
          <p:cNvPicPr>
            <a:picLocks noChangeAspect="1" noChangeArrowheads="1"/>
          </p:cNvPicPr>
          <p:nvPr/>
        </p:nvPicPr>
        <p:blipFill>
          <a:blip r:embed="rId3"/>
          <a:srcRect/>
          <a:stretch>
            <a:fillRect/>
          </a:stretch>
        </p:blipFill>
        <p:spPr bwMode="auto">
          <a:xfrm>
            <a:off x="1214414" y="3000372"/>
            <a:ext cx="6643734" cy="3857628"/>
          </a:xfrm>
          <a:prstGeom prst="rect">
            <a:avLst/>
          </a:prstGeom>
          <a:noFill/>
        </p:spPr>
      </p:pic>
    </p:spTree>
    <p:extLst>
      <p:ext uri="{BB962C8B-B14F-4D97-AF65-F5344CB8AC3E}">
        <p14:creationId xmlns:p14="http://schemas.microsoft.com/office/powerpoint/2010/main" xmlns="" val="9643926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outcomes</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You should be able to understand:</a:t>
            </a:r>
          </a:p>
          <a:p>
            <a:r>
              <a:rPr lang="en-GB" dirty="0" smtClean="0"/>
              <a:t>How to implement a strategy effectively.</a:t>
            </a:r>
          </a:p>
          <a:p>
            <a:r>
              <a:rPr lang="en-GB" dirty="0" smtClean="0"/>
              <a:t>The value of leadership, communication, organisational structure and network analysis to implementing an effective strategy.</a:t>
            </a:r>
          </a:p>
        </p:txBody>
      </p:sp>
    </p:spTree>
    <p:extLst>
      <p:ext uri="{BB962C8B-B14F-4D97-AF65-F5344CB8AC3E}">
        <p14:creationId xmlns:p14="http://schemas.microsoft.com/office/powerpoint/2010/main" xmlns="" val="28656594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Organisational structures</a:t>
            </a:r>
            <a:endParaRPr lang="en-GB" dirty="0"/>
          </a:p>
        </p:txBody>
      </p:sp>
      <p:sp>
        <p:nvSpPr>
          <p:cNvPr id="3" name="Content Placeholder 2"/>
          <p:cNvSpPr>
            <a:spLocks noGrp="1"/>
          </p:cNvSpPr>
          <p:nvPr>
            <p:ph idx="1"/>
          </p:nvPr>
        </p:nvSpPr>
        <p:spPr>
          <a:xfrm>
            <a:off x="467544" y="857232"/>
            <a:ext cx="8229600" cy="1714512"/>
          </a:xfrm>
        </p:spPr>
        <p:txBody>
          <a:bodyPr>
            <a:normAutofit/>
          </a:bodyPr>
          <a:lstStyle/>
          <a:p>
            <a:r>
              <a:rPr lang="en-GB" dirty="0" smtClean="0"/>
              <a:t>Product </a:t>
            </a:r>
            <a:r>
              <a:rPr lang="en-GB" dirty="0" smtClean="0"/>
              <a:t>– built around the product portfolio of a business, e.g. Coca-Cola has different divisions for each product they manufacture</a:t>
            </a:r>
            <a:r>
              <a:rPr lang="en-GB" dirty="0" smtClean="0"/>
              <a:t>.</a:t>
            </a:r>
            <a:endParaRPr lang="en-GB" dirty="0"/>
          </a:p>
        </p:txBody>
      </p:sp>
      <p:pic>
        <p:nvPicPr>
          <p:cNvPr id="11266" name="Picture 2" descr="Image result for product organisational structure"/>
          <p:cNvPicPr>
            <a:picLocks noChangeAspect="1" noChangeArrowheads="1"/>
          </p:cNvPicPr>
          <p:nvPr/>
        </p:nvPicPr>
        <p:blipFill>
          <a:blip r:embed="rId3"/>
          <a:srcRect/>
          <a:stretch>
            <a:fillRect/>
          </a:stretch>
        </p:blipFill>
        <p:spPr bwMode="auto">
          <a:xfrm>
            <a:off x="357158" y="2500306"/>
            <a:ext cx="8001056" cy="4167217"/>
          </a:xfrm>
          <a:prstGeom prst="rect">
            <a:avLst/>
          </a:prstGeom>
          <a:noFill/>
        </p:spPr>
      </p:pic>
    </p:spTree>
    <p:extLst>
      <p:ext uri="{BB962C8B-B14F-4D97-AF65-F5344CB8AC3E}">
        <p14:creationId xmlns:p14="http://schemas.microsoft.com/office/powerpoint/2010/main" xmlns="" val="964392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Organisational structures</a:t>
            </a:r>
            <a:endParaRPr lang="en-GB" dirty="0"/>
          </a:p>
        </p:txBody>
      </p:sp>
      <p:sp>
        <p:nvSpPr>
          <p:cNvPr id="3" name="Content Placeholder 2"/>
          <p:cNvSpPr>
            <a:spLocks noGrp="1"/>
          </p:cNvSpPr>
          <p:nvPr>
            <p:ph idx="1"/>
          </p:nvPr>
        </p:nvSpPr>
        <p:spPr>
          <a:xfrm>
            <a:off x="467544" y="857232"/>
            <a:ext cx="8229600" cy="2108080"/>
          </a:xfrm>
        </p:spPr>
        <p:txBody>
          <a:bodyPr>
            <a:normAutofit/>
          </a:bodyPr>
          <a:lstStyle/>
          <a:p>
            <a:r>
              <a:rPr lang="en-GB" dirty="0" smtClean="0"/>
              <a:t>Regional </a:t>
            </a:r>
            <a:r>
              <a:rPr lang="en-GB" dirty="0" smtClean="0"/>
              <a:t>– allows the business to organise itself into different regions of a country, i.e. a national business may have a northern office and a southern office</a:t>
            </a:r>
            <a:r>
              <a:rPr lang="en-GB" dirty="0" smtClean="0"/>
              <a:t>.</a:t>
            </a:r>
            <a:endParaRPr lang="en-GB" dirty="0"/>
          </a:p>
        </p:txBody>
      </p:sp>
      <p:pic>
        <p:nvPicPr>
          <p:cNvPr id="9218" name="Picture 2" descr="Image result for regional organizational structure"/>
          <p:cNvPicPr>
            <a:picLocks noChangeAspect="1" noChangeArrowheads="1"/>
          </p:cNvPicPr>
          <p:nvPr/>
        </p:nvPicPr>
        <p:blipFill>
          <a:blip r:embed="rId3"/>
          <a:srcRect/>
          <a:stretch>
            <a:fillRect/>
          </a:stretch>
        </p:blipFill>
        <p:spPr bwMode="auto">
          <a:xfrm>
            <a:off x="1071538" y="2928934"/>
            <a:ext cx="6715172" cy="3816880"/>
          </a:xfrm>
          <a:prstGeom prst="rect">
            <a:avLst/>
          </a:prstGeom>
          <a:noFill/>
        </p:spPr>
      </p:pic>
    </p:spTree>
    <p:extLst>
      <p:ext uri="{BB962C8B-B14F-4D97-AF65-F5344CB8AC3E}">
        <p14:creationId xmlns:p14="http://schemas.microsoft.com/office/powerpoint/2010/main" xmlns="" val="9643926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38"/>
            <a:ext cx="8229600" cy="1143000"/>
          </a:xfrm>
        </p:spPr>
        <p:txBody>
          <a:bodyPr/>
          <a:lstStyle/>
          <a:p>
            <a:r>
              <a:rPr lang="en-GB" dirty="0" smtClean="0"/>
              <a:t>Organisational structures</a:t>
            </a:r>
            <a:endParaRPr lang="en-GB" dirty="0"/>
          </a:p>
        </p:txBody>
      </p:sp>
      <p:sp>
        <p:nvSpPr>
          <p:cNvPr id="3" name="Content Placeholder 2"/>
          <p:cNvSpPr>
            <a:spLocks noGrp="1"/>
          </p:cNvSpPr>
          <p:nvPr>
            <p:ph idx="1"/>
          </p:nvPr>
        </p:nvSpPr>
        <p:spPr>
          <a:xfrm>
            <a:off x="467544" y="857232"/>
            <a:ext cx="8229600" cy="2179518"/>
          </a:xfrm>
        </p:spPr>
        <p:txBody>
          <a:bodyPr>
            <a:normAutofit/>
          </a:bodyPr>
          <a:lstStyle/>
          <a:p>
            <a:r>
              <a:rPr lang="en-GB" dirty="0" smtClean="0"/>
              <a:t>Matrix </a:t>
            </a:r>
            <a:r>
              <a:rPr lang="en-GB" dirty="0" smtClean="0"/>
              <a:t>– allows for a horizontal flow of skills and expertise to facilitate a project or implement a plan, </a:t>
            </a:r>
            <a:r>
              <a:rPr lang="en-GB" dirty="0"/>
              <a:t>e.g. </a:t>
            </a:r>
            <a:r>
              <a:rPr lang="en-GB" dirty="0" smtClean="0"/>
              <a:t>bringing a team together to extend a factory. </a:t>
            </a:r>
            <a:endParaRPr lang="en-GB" dirty="0"/>
          </a:p>
        </p:txBody>
      </p:sp>
      <p:pic>
        <p:nvPicPr>
          <p:cNvPr id="7170" name="Picture 2" descr="Image result for matrix organisational structure"/>
          <p:cNvPicPr>
            <a:picLocks noChangeAspect="1" noChangeArrowheads="1"/>
          </p:cNvPicPr>
          <p:nvPr/>
        </p:nvPicPr>
        <p:blipFill>
          <a:blip r:embed="rId3"/>
          <a:srcRect/>
          <a:stretch>
            <a:fillRect/>
          </a:stretch>
        </p:blipFill>
        <p:spPr bwMode="auto">
          <a:xfrm>
            <a:off x="1000100" y="2928934"/>
            <a:ext cx="6643734" cy="3869221"/>
          </a:xfrm>
          <a:prstGeom prst="rect">
            <a:avLst/>
          </a:prstGeom>
          <a:noFill/>
        </p:spPr>
      </p:pic>
    </p:spTree>
    <p:extLst>
      <p:ext uri="{BB962C8B-B14F-4D97-AF65-F5344CB8AC3E}">
        <p14:creationId xmlns:p14="http://schemas.microsoft.com/office/powerpoint/2010/main" xmlns="" val="964392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 of key concepts</a:t>
            </a:r>
            <a:endParaRPr lang="en-GB" dirty="0"/>
          </a:p>
        </p:txBody>
      </p:sp>
      <p:sp>
        <p:nvSpPr>
          <p:cNvPr id="3" name="Content Placeholder 2"/>
          <p:cNvSpPr>
            <a:spLocks noGrp="1"/>
          </p:cNvSpPr>
          <p:nvPr>
            <p:ph idx="1"/>
          </p:nvPr>
        </p:nvSpPr>
        <p:spPr/>
        <p:txBody>
          <a:bodyPr>
            <a:normAutofit lnSpcReduction="10000"/>
          </a:bodyPr>
          <a:lstStyle/>
          <a:p>
            <a:r>
              <a:rPr lang="en-GB" dirty="0" smtClean="0"/>
              <a:t>A strategic plan has to be planned correctly. If resources are identified – especially the people who should carry out the plan – then it is more likely to succeed.</a:t>
            </a:r>
          </a:p>
          <a:p>
            <a:r>
              <a:rPr lang="en-GB" dirty="0" smtClean="0"/>
              <a:t>The organisation’s structure, leadership and communication will influence the way the plan is carried out.</a:t>
            </a:r>
          </a:p>
          <a:p>
            <a:r>
              <a:rPr lang="en-GB" dirty="0" smtClean="0"/>
              <a:t>The planning can take the form of a diagram that also identifies the critical path analysis.</a:t>
            </a:r>
            <a:endParaRPr lang="en-GB" dirty="0"/>
          </a:p>
        </p:txBody>
      </p:sp>
    </p:spTree>
    <p:extLst>
      <p:ext uri="{BB962C8B-B14F-4D97-AF65-F5344CB8AC3E}">
        <p14:creationId xmlns:p14="http://schemas.microsoft.com/office/powerpoint/2010/main" xmlns="" val="1476918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
            <a:ext cx="8229600" cy="1143000"/>
          </a:xfrm>
        </p:spPr>
        <p:txBody>
          <a:bodyPr/>
          <a:lstStyle/>
          <a:p>
            <a:r>
              <a:rPr lang="en-GB" dirty="0" smtClean="0"/>
              <a:t>Strategic implementation</a:t>
            </a:r>
            <a:endParaRPr lang="en-GB" dirty="0"/>
          </a:p>
        </p:txBody>
      </p:sp>
      <p:sp>
        <p:nvSpPr>
          <p:cNvPr id="3" name="Content Placeholder 2"/>
          <p:cNvSpPr>
            <a:spLocks noGrp="1"/>
          </p:cNvSpPr>
          <p:nvPr>
            <p:ph idx="1"/>
          </p:nvPr>
        </p:nvSpPr>
        <p:spPr>
          <a:xfrm>
            <a:off x="457200" y="928670"/>
            <a:ext cx="8229600" cy="2471741"/>
          </a:xfrm>
        </p:spPr>
        <p:txBody>
          <a:bodyPr>
            <a:normAutofit fontScale="77500" lnSpcReduction="20000"/>
          </a:bodyPr>
          <a:lstStyle/>
          <a:p>
            <a:pPr marL="0" indent="0">
              <a:buNone/>
            </a:pPr>
            <a:r>
              <a:rPr lang="en-GB" dirty="0" smtClean="0"/>
              <a:t>Definition:</a:t>
            </a:r>
            <a:endParaRPr lang="en-GB" dirty="0"/>
          </a:p>
          <a:p>
            <a:r>
              <a:rPr lang="en-GB" dirty="0" smtClean="0"/>
              <a:t>The process of allocating resources to support the chosen strategies.</a:t>
            </a:r>
          </a:p>
          <a:p>
            <a:pPr marL="0" indent="0">
              <a:buNone/>
            </a:pPr>
            <a:endParaRPr lang="en-GB" dirty="0"/>
          </a:p>
          <a:p>
            <a:r>
              <a:rPr lang="en-GB" dirty="0" smtClean="0"/>
              <a:t>Resources can be people, money or equipment. These resources would have to be monitored to ensure that the strategy was implemented effectively.</a:t>
            </a:r>
            <a:endParaRPr lang="en-GB" dirty="0"/>
          </a:p>
        </p:txBody>
      </p:sp>
      <p:pic>
        <p:nvPicPr>
          <p:cNvPr id="1026" name="Picture 2"/>
          <p:cNvPicPr>
            <a:picLocks noChangeAspect="1" noChangeArrowheads="1"/>
          </p:cNvPicPr>
          <p:nvPr/>
        </p:nvPicPr>
        <p:blipFill>
          <a:blip r:embed="rId3"/>
          <a:srcRect l="26339" t="47143" r="17410" b="15714"/>
          <a:stretch>
            <a:fillRect/>
          </a:stretch>
        </p:blipFill>
        <p:spPr bwMode="auto">
          <a:xfrm>
            <a:off x="142844" y="3440340"/>
            <a:ext cx="8001056" cy="3302024"/>
          </a:xfrm>
          <a:prstGeom prst="rect">
            <a:avLst/>
          </a:prstGeom>
          <a:noFill/>
          <a:ln w="9525">
            <a:noFill/>
            <a:miter lim="800000"/>
            <a:headEnd/>
            <a:tailEnd/>
          </a:ln>
          <a:effectLst/>
        </p:spPr>
      </p:pic>
    </p:spTree>
    <p:extLst>
      <p:ext uri="{BB962C8B-B14F-4D97-AF65-F5344CB8AC3E}">
        <p14:creationId xmlns:p14="http://schemas.microsoft.com/office/powerpoint/2010/main" xmlns="" val="20296796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1414"/>
            <a:ext cx="8208912" cy="654683"/>
          </a:xfrm>
          <a:ln w="28575">
            <a:noFill/>
          </a:ln>
        </p:spPr>
        <p:txBody>
          <a:bodyPr>
            <a:normAutofit fontScale="90000"/>
          </a:bodyPr>
          <a:lstStyle/>
          <a:p>
            <a:r>
              <a:rPr lang="en-GB" dirty="0" smtClean="0"/>
              <a:t>Corporate planning process</a:t>
            </a:r>
            <a:endParaRPr lang="en-GB" dirty="0"/>
          </a:p>
        </p:txBody>
      </p:sp>
      <p:sp>
        <p:nvSpPr>
          <p:cNvPr id="4" name="TextBox 3"/>
          <p:cNvSpPr txBox="1"/>
          <p:nvPr/>
        </p:nvSpPr>
        <p:spPr>
          <a:xfrm>
            <a:off x="2070748" y="1132203"/>
            <a:ext cx="2736304" cy="369332"/>
          </a:xfrm>
          <a:prstGeom prst="rect">
            <a:avLst/>
          </a:prstGeom>
          <a:noFill/>
          <a:ln w="28575">
            <a:solidFill>
              <a:schemeClr val="accent1">
                <a:lumMod val="75000"/>
              </a:schemeClr>
            </a:solidFill>
          </a:ln>
        </p:spPr>
        <p:txBody>
          <a:bodyPr wrap="square" rtlCol="0">
            <a:spAutoFit/>
          </a:bodyPr>
          <a:lstStyle/>
          <a:p>
            <a:r>
              <a:rPr lang="en-GB" dirty="0" smtClean="0"/>
              <a:t>Mission statement/aims</a:t>
            </a:r>
            <a:endParaRPr lang="en-GB" dirty="0"/>
          </a:p>
        </p:txBody>
      </p:sp>
      <p:sp>
        <p:nvSpPr>
          <p:cNvPr id="5" name="TextBox 4"/>
          <p:cNvSpPr txBox="1"/>
          <p:nvPr/>
        </p:nvSpPr>
        <p:spPr>
          <a:xfrm>
            <a:off x="1951883" y="1905024"/>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Objectives</a:t>
            </a:r>
            <a:endParaRPr lang="en-GB" dirty="0"/>
          </a:p>
        </p:txBody>
      </p:sp>
      <p:sp>
        <p:nvSpPr>
          <p:cNvPr id="6" name="TextBox 5"/>
          <p:cNvSpPr txBox="1"/>
          <p:nvPr/>
        </p:nvSpPr>
        <p:spPr>
          <a:xfrm>
            <a:off x="2084780" y="3423047"/>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SWOT analysis</a:t>
            </a:r>
            <a:endParaRPr lang="en-GB" dirty="0"/>
          </a:p>
        </p:txBody>
      </p:sp>
      <p:sp>
        <p:nvSpPr>
          <p:cNvPr id="7" name="TextBox 6"/>
          <p:cNvSpPr txBox="1"/>
          <p:nvPr/>
        </p:nvSpPr>
        <p:spPr>
          <a:xfrm>
            <a:off x="2106017" y="4057702"/>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Strategic choice</a:t>
            </a:r>
            <a:endParaRPr lang="en-GB" dirty="0"/>
          </a:p>
        </p:txBody>
      </p:sp>
      <p:sp>
        <p:nvSpPr>
          <p:cNvPr id="8" name="TextBox 7"/>
          <p:cNvSpPr txBox="1"/>
          <p:nvPr/>
        </p:nvSpPr>
        <p:spPr>
          <a:xfrm>
            <a:off x="2106017" y="4873978"/>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Strategic implementation</a:t>
            </a:r>
            <a:endParaRPr lang="en-GB" dirty="0"/>
          </a:p>
        </p:txBody>
      </p:sp>
      <p:sp>
        <p:nvSpPr>
          <p:cNvPr id="9" name="TextBox 8"/>
          <p:cNvSpPr txBox="1"/>
          <p:nvPr/>
        </p:nvSpPr>
        <p:spPr>
          <a:xfrm>
            <a:off x="2084780" y="5559998"/>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Control and evaluation</a:t>
            </a:r>
            <a:endParaRPr lang="en-GB" dirty="0"/>
          </a:p>
        </p:txBody>
      </p:sp>
      <p:sp>
        <p:nvSpPr>
          <p:cNvPr id="10" name="TextBox 9"/>
          <p:cNvSpPr txBox="1"/>
          <p:nvPr/>
        </p:nvSpPr>
        <p:spPr>
          <a:xfrm>
            <a:off x="428596" y="2602059"/>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Internal environment</a:t>
            </a:r>
            <a:endParaRPr lang="en-GB" dirty="0"/>
          </a:p>
        </p:txBody>
      </p:sp>
      <p:sp>
        <p:nvSpPr>
          <p:cNvPr id="11" name="TextBox 10"/>
          <p:cNvSpPr txBox="1"/>
          <p:nvPr/>
        </p:nvSpPr>
        <p:spPr>
          <a:xfrm>
            <a:off x="3835210" y="2622122"/>
            <a:ext cx="2736304" cy="369332"/>
          </a:xfrm>
          <a:prstGeom prst="rect">
            <a:avLst/>
          </a:prstGeom>
          <a:noFill/>
          <a:ln w="28575">
            <a:solidFill>
              <a:schemeClr val="accent1">
                <a:lumMod val="75000"/>
              </a:schemeClr>
            </a:solidFill>
          </a:ln>
        </p:spPr>
        <p:txBody>
          <a:bodyPr wrap="square" rtlCol="0">
            <a:spAutoFit/>
          </a:bodyPr>
          <a:lstStyle/>
          <a:p>
            <a:pPr algn="ctr"/>
            <a:r>
              <a:rPr lang="en-GB" dirty="0" smtClean="0"/>
              <a:t>External environment</a:t>
            </a:r>
            <a:endParaRPr lang="en-GB" dirty="0"/>
          </a:p>
        </p:txBody>
      </p:sp>
      <p:cxnSp>
        <p:nvCxnSpPr>
          <p:cNvPr id="13" name="Straight Arrow Connector 12"/>
          <p:cNvCxnSpPr>
            <a:endCxn id="5" idx="0"/>
          </p:cNvCxnSpPr>
          <p:nvPr/>
        </p:nvCxnSpPr>
        <p:spPr>
          <a:xfrm>
            <a:off x="3320035" y="1485944"/>
            <a:ext cx="0" cy="419080"/>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438900" y="3792924"/>
            <a:ext cx="0" cy="26477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38900" y="4419300"/>
            <a:ext cx="14032" cy="441902"/>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9" idx="0"/>
          </p:cNvCxnSpPr>
          <p:nvPr/>
        </p:nvCxnSpPr>
        <p:spPr>
          <a:xfrm>
            <a:off x="3452932" y="5256086"/>
            <a:ext cx="0" cy="303912"/>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1652732" y="2308449"/>
            <a:ext cx="864096" cy="263813"/>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173012" y="2252683"/>
            <a:ext cx="1030350" cy="3384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697565" y="2961185"/>
            <a:ext cx="1368152" cy="462167"/>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3982442" y="2991732"/>
            <a:ext cx="1224136" cy="418802"/>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56176" y="4138419"/>
            <a:ext cx="2924797" cy="1754326"/>
          </a:xfrm>
          <a:prstGeom prst="rect">
            <a:avLst/>
          </a:prstGeom>
          <a:noFill/>
          <a:ln w="28575">
            <a:noFill/>
          </a:ln>
        </p:spPr>
        <p:txBody>
          <a:bodyPr wrap="square" rtlCol="0">
            <a:spAutoFit/>
          </a:bodyPr>
          <a:lstStyle/>
          <a:p>
            <a:r>
              <a:rPr lang="en-GB" dirty="0" smtClean="0"/>
              <a:t>A map of the corporate planning process. Once managers have taken all things into consideration and made their strategic choice it is time to implement it.</a:t>
            </a:r>
            <a:endParaRPr lang="en-GB" dirty="0"/>
          </a:p>
        </p:txBody>
      </p:sp>
    </p:spTree>
    <p:extLst>
      <p:ext uri="{BB962C8B-B14F-4D97-AF65-F5344CB8AC3E}">
        <p14:creationId xmlns:p14="http://schemas.microsoft.com/office/powerpoint/2010/main" xmlns="" val="2431173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6161" t="12143" r="8482" b="10714"/>
          <a:stretch>
            <a:fillRect/>
          </a:stretch>
        </p:blipFill>
        <p:spPr bwMode="auto">
          <a:xfrm>
            <a:off x="695796" y="71438"/>
            <a:ext cx="7627963" cy="664371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5357" t="12143" r="39285" b="10714"/>
          <a:stretch>
            <a:fillRect/>
          </a:stretch>
        </p:blipFill>
        <p:spPr bwMode="auto">
          <a:xfrm>
            <a:off x="571472" y="138220"/>
            <a:ext cx="7500990" cy="653312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8036" t="70715" r="41518" b="21428"/>
          <a:stretch>
            <a:fillRect/>
          </a:stretch>
        </p:blipFill>
        <p:spPr bwMode="auto">
          <a:xfrm>
            <a:off x="214282" y="142852"/>
            <a:ext cx="7095983" cy="690759"/>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l="36161" t="18571" r="8482" b="13571"/>
          <a:stretch>
            <a:fillRect/>
          </a:stretch>
        </p:blipFill>
        <p:spPr bwMode="auto">
          <a:xfrm>
            <a:off x="214282" y="785794"/>
            <a:ext cx="7786742" cy="596564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6161" t="26429" r="8928" b="12142"/>
          <a:stretch>
            <a:fillRect/>
          </a:stretch>
        </p:blipFill>
        <p:spPr bwMode="auto">
          <a:xfrm>
            <a:off x="142844" y="285728"/>
            <a:ext cx="8786874" cy="614366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1214</Words>
  <Application>Microsoft Office PowerPoint</Application>
  <PresentationFormat>On-screen Show (4:3)</PresentationFormat>
  <Paragraphs>106</Paragraphs>
  <Slides>22</Slides>
  <Notes>18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10.3 Managing strategic implementation </vt:lpstr>
      <vt:lpstr>Learning outcomes</vt:lpstr>
      <vt:lpstr>Overview of key concepts</vt:lpstr>
      <vt:lpstr>Strategic implementation</vt:lpstr>
      <vt:lpstr>Corporate planning process</vt:lpstr>
      <vt:lpstr>Slide 6</vt:lpstr>
      <vt:lpstr>Slide 7</vt:lpstr>
      <vt:lpstr>Slide 8</vt:lpstr>
      <vt:lpstr>Slide 9</vt:lpstr>
      <vt:lpstr>The value of leadership</vt:lpstr>
      <vt:lpstr>Types of leadership styles and influences on these</vt:lpstr>
      <vt:lpstr>Leadership and change management</vt:lpstr>
      <vt:lpstr>The value of communication</vt:lpstr>
      <vt:lpstr>Communicate objectives of the plan</vt:lpstr>
      <vt:lpstr>Communicate the team’s roles and responsibilities for the plan</vt:lpstr>
      <vt:lpstr>Organisational structure</vt:lpstr>
      <vt:lpstr>Organisational structure</vt:lpstr>
      <vt:lpstr>Organisational structure</vt:lpstr>
      <vt:lpstr>Organisational structures</vt:lpstr>
      <vt:lpstr>Organisational structures</vt:lpstr>
      <vt:lpstr>Organisational structures</vt:lpstr>
      <vt:lpstr>Organisational structures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10.3 Managing strategic implementation</dc:title>
  <dc:creator>user</dc:creator>
  <cp:lastModifiedBy>user</cp:lastModifiedBy>
  <cp:revision>9</cp:revision>
  <dcterms:created xsi:type="dcterms:W3CDTF">2017-02-01T20:52:52Z</dcterms:created>
  <dcterms:modified xsi:type="dcterms:W3CDTF">2017-02-01T22:17:08Z</dcterms:modified>
</cp:coreProperties>
</file>