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437" r:id="rId3"/>
    <p:sldId id="438" r:id="rId4"/>
    <p:sldId id="351" r:id="rId5"/>
    <p:sldId id="439" r:id="rId6"/>
    <p:sldId id="375" r:id="rId7"/>
    <p:sldId id="440" r:id="rId8"/>
    <p:sldId id="432" r:id="rId9"/>
    <p:sldId id="441" r:id="rId10"/>
    <p:sldId id="434" r:id="rId11"/>
    <p:sldId id="436" r:id="rId12"/>
    <p:sldId id="327" r:id="rId13"/>
  </p:sldIdLst>
  <p:sldSz cx="9144000" cy="6858000" type="screen4x3"/>
  <p:notesSz cx="6797675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26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70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7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753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9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9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8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1.3 Putting a business idea into practice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1.3.3 Cash and cash-flow 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business/2016/06/02/bhs-was-a-case-study-in-how-not-to-be-a-retailer-in-the-21st-c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cash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Cash flow problems and business failure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8699013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If a business has less cash coming in than it needs to pay out then it is at risk of failing.</a:t>
            </a:r>
          </a:p>
          <a:p>
            <a:pPr lvl="0"/>
            <a:r>
              <a:rPr lang="en-GB" sz="2400" dirty="0"/>
              <a:t>In the short term it can try and renegotiate what it owes with suppliers and banks.</a:t>
            </a:r>
          </a:p>
          <a:p>
            <a:pPr lvl="0"/>
            <a:r>
              <a:rPr lang="en-GB" sz="2400" dirty="0"/>
              <a:t>If it cannot do this it means it is unable to pay its bills, which is called insolvency.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The large department store BHS was </a:t>
            </a:r>
            <a:br>
              <a:rPr lang="en-GB" sz="2400" dirty="0"/>
            </a:br>
            <a:r>
              <a:rPr lang="en-GB" sz="2400" dirty="0"/>
              <a:t>on most British high streets, starting in 1928.</a:t>
            </a:r>
          </a:p>
          <a:p>
            <a:pPr lvl="0"/>
            <a:r>
              <a:rPr lang="en-GB" sz="2400" dirty="0"/>
              <a:t>BHS had 11,000 employees and 164 stores </a:t>
            </a:r>
            <a:br>
              <a:rPr lang="en-GB" sz="2400" dirty="0"/>
            </a:br>
            <a:r>
              <a:rPr lang="en-GB" sz="2400" dirty="0"/>
              <a:t>when it found it could not pay its creditors.</a:t>
            </a:r>
          </a:p>
          <a:p>
            <a:r>
              <a:rPr lang="en-GB" sz="2400" dirty="0"/>
              <a:t>BHS became insolvent in April 2016, owing £1.5bn. </a:t>
            </a:r>
            <a:br>
              <a:rPr lang="en-GB" sz="2400" dirty="0"/>
            </a:br>
            <a:r>
              <a:rPr lang="en-GB" sz="2400" dirty="0"/>
              <a:t>It had to close all its stores. Cash is critical for success.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744832" y="3878194"/>
            <a:ext cx="2109457" cy="46166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BHS case study</a:t>
            </a:r>
          </a:p>
        </p:txBody>
      </p:sp>
    </p:spTree>
    <p:extLst>
      <p:ext uri="{BB962C8B-B14F-4D97-AF65-F5344CB8AC3E}">
        <p14:creationId xmlns:p14="http://schemas.microsoft.com/office/powerpoint/2010/main" val="323851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difference between cash and profit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989581" cy="4702804"/>
          </a:xfrm>
        </p:spPr>
        <p:txBody>
          <a:bodyPr/>
          <a:lstStyle/>
          <a:p>
            <a:pPr lvl="0"/>
            <a:r>
              <a:rPr lang="en-GB" sz="2000" dirty="0"/>
              <a:t>Profit is how much money a business is making once all expenses have been deducted.</a:t>
            </a:r>
          </a:p>
          <a:p>
            <a:pPr lvl="0"/>
            <a:r>
              <a:rPr lang="en-GB" sz="2000" dirty="0"/>
              <a:t>Cash is the money a business holds in notes and in its bank accounts.</a:t>
            </a:r>
          </a:p>
          <a:p>
            <a:pPr lvl="0"/>
            <a:r>
              <a:rPr lang="en-GB" sz="2000" dirty="0"/>
              <a:t>A business can have a profit but no cash.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A business may have sold 10 products at a £10 each, making a profit of £5 per product, i.e. £50.</a:t>
            </a:r>
          </a:p>
          <a:p>
            <a:pPr lvl="0"/>
            <a:r>
              <a:rPr lang="en-GB" sz="2000" dirty="0"/>
              <a:t>However, customers may not have paid for the products yet so the business has not got the cash.</a:t>
            </a:r>
          </a:p>
          <a:p>
            <a:r>
              <a:rPr lang="en-GB" sz="2000" dirty="0"/>
              <a:t>The table shows examples of other differences.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44858" y="5052529"/>
            <a:ext cx="3177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How different financial actions affect cash flow and profit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676687"/>
              </p:ext>
            </p:extLst>
          </p:nvPr>
        </p:nvGraphicFramePr>
        <p:xfrm>
          <a:off x="5260062" y="1522945"/>
          <a:ext cx="3883938" cy="3529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9871">
                  <a:extLst>
                    <a:ext uri="{9D8B030D-6E8A-4147-A177-3AD203B41FA5}">
                      <a16:colId xmlns:a16="http://schemas.microsoft.com/office/drawing/2014/main" xmlns="" val="1495332908"/>
                    </a:ext>
                  </a:extLst>
                </a:gridCol>
                <a:gridCol w="1006404">
                  <a:extLst>
                    <a:ext uri="{9D8B030D-6E8A-4147-A177-3AD203B41FA5}">
                      <a16:colId xmlns:a16="http://schemas.microsoft.com/office/drawing/2014/main" xmlns="" val="1989282147"/>
                    </a:ext>
                  </a:extLst>
                </a:gridCol>
                <a:gridCol w="867663">
                  <a:extLst>
                    <a:ext uri="{9D8B030D-6E8A-4147-A177-3AD203B41FA5}">
                      <a16:colId xmlns:a16="http://schemas.microsoft.com/office/drawing/2014/main" xmlns="" val="2559170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Transaction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Effect on cash position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Effect on profit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092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Borrow £50,000 on a three-year loan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+£50,000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863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Sell £30,000 of goods for £40,000, giving the customer three months’ credit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+£10,000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85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Pay a supplier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£10,000 for goods bought on credit two months’ ago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–£10,000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82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/>
                        <a:t>Sell £2,000 of fruit bought for £800 cash this morning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+£1,200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</a:pPr>
                      <a:r>
                        <a:rPr lang="en-GB" sz="14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+£1,200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23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1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Why does cash matter to a business?</a:t>
            </a:r>
          </a:p>
          <a:p>
            <a:pPr lvl="0"/>
            <a:r>
              <a:rPr lang="en-GB" dirty="0"/>
              <a:t>Give one example of when cash flow can be a problem to a business.</a:t>
            </a:r>
          </a:p>
          <a:p>
            <a:pPr lvl="0"/>
            <a:r>
              <a:rPr lang="en-GB" dirty="0"/>
              <a:t>Give one way of managing cash for a business.</a:t>
            </a:r>
          </a:p>
          <a:p>
            <a:pPr lvl="0"/>
            <a:r>
              <a:rPr lang="en-GB" dirty="0"/>
              <a:t>Give an example of cash flow problems leading to business failure.</a:t>
            </a:r>
          </a:p>
          <a:p>
            <a:r>
              <a:rPr lang="en-GB" dirty="0"/>
              <a:t>Explain the difference between cash and profit.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cash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91607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Why cash matters to a business</a:t>
            </a:r>
          </a:p>
          <a:p>
            <a:pPr lvl="0"/>
            <a:r>
              <a:rPr lang="en-GB" dirty="0"/>
              <a:t>How cash should be managed</a:t>
            </a:r>
          </a:p>
          <a:p>
            <a:pPr lvl="0"/>
            <a:r>
              <a:rPr lang="en-GB" dirty="0"/>
              <a:t>Cash flow problems and business failure</a:t>
            </a:r>
          </a:p>
          <a:p>
            <a:r>
              <a:rPr lang="en-GB" dirty="0"/>
              <a:t>The difference between cash and profit</a:t>
            </a:r>
          </a:p>
        </p:txBody>
      </p:sp>
    </p:spTree>
    <p:extLst>
      <p:ext uri="{BB962C8B-B14F-4D97-AF65-F5344CB8AC3E}">
        <p14:creationId xmlns:p14="http://schemas.microsoft.com/office/powerpoint/2010/main" val="32672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8959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GB" sz="2600" b="1" dirty="0" smtClean="0">
              <a:solidFill>
                <a:srgbClr val="C0504D"/>
              </a:solidFill>
            </a:endParaRPr>
          </a:p>
          <a:p>
            <a:pPr marL="0" lvl="0" indent="0">
              <a:buNone/>
            </a:pPr>
            <a:r>
              <a:rPr lang="en-GB" sz="6000" b="1" dirty="0" smtClean="0">
                <a:solidFill>
                  <a:srgbClr val="C0504D"/>
                </a:solidFill>
              </a:rPr>
              <a:t>Cash</a:t>
            </a:r>
            <a:endParaRPr lang="en-GB" sz="6000" b="1" dirty="0">
              <a:solidFill>
                <a:srgbClr val="C0504D"/>
              </a:solidFill>
            </a:endParaRPr>
          </a:p>
          <a:p>
            <a:pPr lvl="0"/>
            <a:r>
              <a:rPr lang="en-GB" sz="6000" dirty="0"/>
              <a:t>The money the firm holds in notes and coins, and in its bank </a:t>
            </a:r>
            <a:r>
              <a:rPr lang="en-GB" sz="6000" dirty="0" smtClean="0"/>
              <a:t>accounts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4333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cash to a business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8291608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Cash is critical to a business to help pay for its bills, e.g. staff wages, raw materials, rent.</a:t>
            </a:r>
          </a:p>
          <a:p>
            <a:pPr lvl="0"/>
            <a:r>
              <a:rPr lang="en-GB" dirty="0"/>
              <a:t>Cash includes bank notes but also money deposited in a bank account, e.g. payments using Apple pay or Android pay.</a:t>
            </a:r>
          </a:p>
          <a:p>
            <a:pPr lvl="0"/>
            <a:r>
              <a:rPr lang="en-GB" dirty="0"/>
              <a:t>Main payments of day-to-day cash include:</a:t>
            </a:r>
          </a:p>
          <a:p>
            <a:pPr lvl="1"/>
            <a:r>
              <a:rPr lang="en-GB" dirty="0"/>
              <a:t>suppliers </a:t>
            </a:r>
          </a:p>
          <a:p>
            <a:pPr lvl="1"/>
            <a:r>
              <a:rPr lang="en-GB" dirty="0"/>
              <a:t>employees</a:t>
            </a:r>
          </a:p>
          <a:p>
            <a:pPr lvl="1"/>
            <a:r>
              <a:rPr lang="en-GB" dirty="0"/>
              <a:t>bills called overheads, e.g. gas and electric, salaries, rent and rates.</a:t>
            </a:r>
          </a:p>
        </p:txBody>
      </p:sp>
    </p:spTree>
    <p:extLst>
      <p:ext uri="{BB962C8B-B14F-4D97-AF65-F5344CB8AC3E}">
        <p14:creationId xmlns:p14="http://schemas.microsoft.com/office/powerpoint/2010/main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8959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GB" sz="2600" b="1" dirty="0" smtClean="0">
              <a:solidFill>
                <a:srgbClr val="C0504D"/>
              </a:solidFill>
            </a:endParaRPr>
          </a:p>
          <a:p>
            <a:pPr marL="0" lvl="0" indent="0">
              <a:buNone/>
            </a:pPr>
            <a:r>
              <a:rPr lang="en-GB" sz="6000" b="1" dirty="0" smtClean="0">
                <a:solidFill>
                  <a:srgbClr val="C0504D"/>
                </a:solidFill>
              </a:rPr>
              <a:t>Cash </a:t>
            </a:r>
            <a:r>
              <a:rPr lang="en-GB" sz="6000" b="1" dirty="0">
                <a:solidFill>
                  <a:srgbClr val="C0504D"/>
                </a:solidFill>
              </a:rPr>
              <a:t>flow</a:t>
            </a:r>
          </a:p>
          <a:p>
            <a:pPr lvl="0"/>
            <a:r>
              <a:rPr lang="en-GB" sz="6000" dirty="0"/>
              <a:t>The movement of money into and out of the firm’s bank </a:t>
            </a:r>
            <a:r>
              <a:rPr lang="en-GB" sz="6000" dirty="0" smtClean="0"/>
              <a:t>account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00614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about cash flow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765784" cy="4702804"/>
          </a:xfrm>
        </p:spPr>
        <p:txBody>
          <a:bodyPr/>
          <a:lstStyle/>
          <a:p>
            <a:pPr lvl="0"/>
            <a:r>
              <a:rPr lang="en-GB" sz="2200" dirty="0"/>
              <a:t>Cash flow is the movement of money into and out of a business.</a:t>
            </a:r>
          </a:p>
          <a:p>
            <a:pPr lvl="0"/>
            <a:r>
              <a:rPr lang="en-GB" sz="2200" dirty="0"/>
              <a:t>Cash flow can be a problem when a business starts up and has to invest a lot of money into hiring staff, building premises, equipment and training.</a:t>
            </a:r>
          </a:p>
          <a:p>
            <a:pPr lvl="0"/>
            <a:r>
              <a:rPr lang="en-GB" sz="2200" dirty="0"/>
              <a:t>It can also be a problem when a </a:t>
            </a:r>
            <a:br>
              <a:rPr lang="en-GB" sz="2200" dirty="0"/>
            </a:br>
            <a:r>
              <a:rPr lang="en-GB" sz="2200" dirty="0"/>
              <a:t>business grows rapidly, e.g. more </a:t>
            </a:r>
            <a:br>
              <a:rPr lang="en-GB" sz="2200" dirty="0"/>
            </a:br>
            <a:r>
              <a:rPr lang="en-GB" sz="2200" dirty="0"/>
              <a:t>sites, staff and training.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Example cash flow problem: </a:t>
            </a:r>
            <a:br>
              <a:rPr lang="en-GB" sz="2200" b="1" dirty="0">
                <a:solidFill>
                  <a:srgbClr val="C0504D"/>
                </a:solidFill>
              </a:rPr>
            </a:br>
            <a:r>
              <a:rPr lang="en-GB" sz="2200" dirty="0"/>
              <a:t>In 2015/16 Bolton football club </a:t>
            </a:r>
            <a:br>
              <a:rPr lang="en-GB" sz="2200" dirty="0"/>
            </a:br>
            <a:r>
              <a:rPr lang="en-GB" sz="2200" dirty="0"/>
              <a:t>paid their players’ salaries late </a:t>
            </a:r>
            <a:br>
              <a:rPr lang="en-GB" sz="2200" dirty="0"/>
            </a:br>
            <a:r>
              <a:rPr lang="en-GB" sz="2200" dirty="0"/>
              <a:t>as they had no cash.</a:t>
            </a:r>
          </a:p>
          <a:p>
            <a:r>
              <a:rPr lang="en-GB" sz="2200" dirty="0"/>
              <a:t>Name a risk to Bolton Football </a:t>
            </a:r>
            <a:br>
              <a:rPr lang="en-GB" sz="2200" dirty="0"/>
            </a:br>
            <a:r>
              <a:rPr lang="en-GB" sz="2200" dirty="0"/>
              <a:t>club paying players late.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0519" y="3042346"/>
            <a:ext cx="4653481" cy="30838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47303" y="2673014"/>
            <a:ext cx="2996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The Bolton Wanderers squad</a:t>
            </a:r>
          </a:p>
        </p:txBody>
      </p:sp>
    </p:spTree>
    <p:extLst>
      <p:ext uri="{BB962C8B-B14F-4D97-AF65-F5344CB8AC3E}">
        <p14:creationId xmlns:p14="http://schemas.microsoft.com/office/powerpoint/2010/main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5275" y="1423359"/>
            <a:ext cx="8765785" cy="4702804"/>
          </a:xfrm>
        </p:spPr>
        <p:txBody>
          <a:bodyPr/>
          <a:lstStyle/>
          <a:p>
            <a:pPr marL="0" lvl="0" indent="0">
              <a:buNone/>
            </a:pPr>
            <a:endParaRPr lang="en-GB" sz="2600" b="1" dirty="0" smtClean="0">
              <a:solidFill>
                <a:srgbClr val="C0504D"/>
              </a:solidFill>
            </a:endParaRPr>
          </a:p>
          <a:p>
            <a:pPr marL="0" lvl="0" indent="0">
              <a:buNone/>
            </a:pPr>
            <a:r>
              <a:rPr lang="en-GB" sz="4000" b="1" dirty="0" smtClean="0">
                <a:solidFill>
                  <a:srgbClr val="C0504D"/>
                </a:solidFill>
              </a:rPr>
              <a:t>Overdraft</a:t>
            </a:r>
            <a:endParaRPr lang="en-GB" sz="4000" b="1" dirty="0">
              <a:solidFill>
                <a:srgbClr val="C0504D"/>
              </a:solidFill>
            </a:endParaRPr>
          </a:p>
          <a:p>
            <a:pPr lvl="0"/>
            <a:r>
              <a:rPr lang="en-GB" sz="4000" dirty="0"/>
              <a:t>The amount of the agreed overdraft facility that the business uses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C0504D"/>
                </a:solidFill>
              </a:rPr>
              <a:t>Overdraft facility</a:t>
            </a:r>
          </a:p>
          <a:p>
            <a:r>
              <a:rPr lang="en-GB" sz="4000" dirty="0"/>
              <a:t>An agreed maximum level of overdraft</a:t>
            </a:r>
          </a:p>
        </p:txBody>
      </p:sp>
    </p:spTree>
    <p:extLst>
      <p:ext uri="{BB962C8B-B14F-4D97-AF65-F5344CB8AC3E}">
        <p14:creationId xmlns:p14="http://schemas.microsoft.com/office/powerpoint/2010/main" val="79090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should cash be managed?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8765784" cy="4702804"/>
          </a:xfrm>
        </p:spPr>
        <p:txBody>
          <a:bodyPr/>
          <a:lstStyle/>
          <a:p>
            <a:pPr lvl="0"/>
            <a:r>
              <a:rPr lang="en-GB" sz="2200" dirty="0"/>
              <a:t>A business must take into account all possible future business costs.</a:t>
            </a:r>
          </a:p>
          <a:p>
            <a:pPr lvl="0"/>
            <a:r>
              <a:rPr lang="en-GB" sz="2200" dirty="0"/>
              <a:t>Then create a prediction of cash flowing in an out of the business, known as a </a:t>
            </a:r>
            <a:r>
              <a:rPr lang="en-GB" sz="2200" b="1" dirty="0">
                <a:solidFill>
                  <a:srgbClr val="C0504D"/>
                </a:solidFill>
              </a:rPr>
              <a:t>forecast</a:t>
            </a:r>
            <a:r>
              <a:rPr lang="en-GB" sz="2200" dirty="0"/>
              <a:t>.</a:t>
            </a:r>
          </a:p>
          <a:p>
            <a:pPr lvl="0"/>
            <a:r>
              <a:rPr lang="en-GB" sz="2200" dirty="0"/>
              <a:t>A flexible way to borrow money from a bank, called an overdraft, will allow the business to cover any </a:t>
            </a:r>
            <a:br>
              <a:rPr lang="en-GB" sz="2200" dirty="0"/>
            </a:br>
            <a:r>
              <a:rPr lang="en-GB" sz="2200" dirty="0"/>
              <a:t>cash shortfalls.</a:t>
            </a:r>
          </a:p>
          <a:p>
            <a:pPr lvl="0"/>
            <a:r>
              <a:rPr lang="en-GB" sz="2200" dirty="0"/>
              <a:t>Costs need to be kept under </a:t>
            </a:r>
            <a:br>
              <a:rPr lang="en-GB" sz="2200" dirty="0"/>
            </a:br>
            <a:r>
              <a:rPr lang="en-GB" sz="2200" dirty="0"/>
              <a:t>control, e.g. staff costs, expenses </a:t>
            </a:r>
            <a:br>
              <a:rPr lang="en-GB" sz="2200" dirty="0"/>
            </a:br>
            <a:r>
              <a:rPr lang="en-GB" sz="2200" dirty="0"/>
              <a:t>or mobile phone bills.</a:t>
            </a:r>
          </a:p>
          <a:p>
            <a:r>
              <a:rPr lang="en-GB" sz="2200" dirty="0"/>
              <a:t>Keep customers paying for goods. </a:t>
            </a:r>
            <a:br>
              <a:rPr lang="en-GB" sz="2200" dirty="0"/>
            </a:br>
            <a:r>
              <a:rPr lang="en-GB" sz="2200" dirty="0"/>
              <a:t>Businesses often have to wait up </a:t>
            </a:r>
            <a:br>
              <a:rPr lang="en-GB" sz="2200" dirty="0"/>
            </a:br>
            <a:r>
              <a:rPr lang="en-GB" sz="2200" dirty="0"/>
              <a:t>to 120 days for payment which </a:t>
            </a:r>
            <a:br>
              <a:rPr lang="en-GB" sz="2200" dirty="0"/>
            </a:br>
            <a:r>
              <a:rPr lang="en-GB" sz="2200" dirty="0"/>
              <a:t>means a lack of cash.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4840" y="3035331"/>
            <a:ext cx="4599160" cy="30908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74471" y="6138585"/>
            <a:ext cx="2553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An overdraft is a flexible way to borrow money</a:t>
            </a:r>
          </a:p>
        </p:txBody>
      </p:sp>
    </p:spTree>
    <p:extLst>
      <p:ext uri="{BB962C8B-B14F-4D97-AF65-F5344CB8AC3E}">
        <p14:creationId xmlns:p14="http://schemas.microsoft.com/office/powerpoint/2010/main" val="216474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8959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GB" sz="2600" b="1" dirty="0" smtClean="0">
              <a:solidFill>
                <a:srgbClr val="C0504D"/>
              </a:solidFill>
            </a:endParaRPr>
          </a:p>
          <a:p>
            <a:pPr marL="0" lvl="0" indent="0">
              <a:buNone/>
            </a:pPr>
            <a:r>
              <a:rPr lang="en-GB" sz="6000" b="1" dirty="0" smtClean="0">
                <a:solidFill>
                  <a:srgbClr val="C0504D"/>
                </a:solidFill>
              </a:rPr>
              <a:t>Insolvency</a:t>
            </a:r>
            <a:endParaRPr lang="en-GB" sz="6000" b="1" dirty="0">
              <a:solidFill>
                <a:srgbClr val="C0504D"/>
              </a:solidFill>
            </a:endParaRPr>
          </a:p>
          <a:p>
            <a:pPr lvl="0"/>
            <a:r>
              <a:rPr lang="en-GB" sz="6000" dirty="0"/>
              <a:t>When a business lacks the cash to pay its debts</a:t>
            </a:r>
          </a:p>
        </p:txBody>
      </p:sp>
    </p:spTree>
    <p:extLst>
      <p:ext uri="{BB962C8B-B14F-4D97-AF65-F5344CB8AC3E}">
        <p14:creationId xmlns:p14="http://schemas.microsoft.com/office/powerpoint/2010/main" val="140131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6180</TotalTime>
  <Words>551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Helvetica</vt:lpstr>
      <vt:lpstr>Times New Roman</vt:lpstr>
      <vt:lpstr>Office Theme</vt:lpstr>
      <vt:lpstr>The importance of cash</vt:lpstr>
      <vt:lpstr>The importance of cash</vt:lpstr>
      <vt:lpstr>Key words</vt:lpstr>
      <vt:lpstr>The importance of cash to a business</vt:lpstr>
      <vt:lpstr>Key words</vt:lpstr>
      <vt:lpstr>Thinking about cash flow</vt:lpstr>
      <vt:lpstr>Key words</vt:lpstr>
      <vt:lpstr>How should cash be managed?</vt:lpstr>
      <vt:lpstr>Key words</vt:lpstr>
      <vt:lpstr>Cash flow problems and business failure</vt:lpstr>
      <vt:lpstr>The difference between cash and profit</vt:lpstr>
      <vt:lpstr>Summary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555</cp:revision>
  <dcterms:created xsi:type="dcterms:W3CDTF">2012-02-07T12:53:50Z</dcterms:created>
  <dcterms:modified xsi:type="dcterms:W3CDTF">2019-01-09T12:28:17Z</dcterms:modified>
</cp:coreProperties>
</file>