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DCC0-A178-446B-99FD-4E1E2B2CCEF8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98713-21F6-4895-885D-3A2C8C4BA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5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723C-32C3-49E5-AFF8-C3A5206C3ED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45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362B-9175-4698-9994-1E0D0FB56286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68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362B-9175-4698-9994-1E0D0FB56286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29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362B-9175-4698-9994-1E0D0FB56286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8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362B-9175-4698-9994-1E0D0FB56286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13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362B-9175-4698-9994-1E0D0FB56286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1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362B-9175-4698-9994-1E0D0FB56286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69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362B-9175-4698-9994-1E0D0FB56286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9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362B-9175-4698-9994-1E0D0FB56286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48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362B-9175-4698-9994-1E0D0FB56286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82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362B-9175-4698-9994-1E0D0FB56286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22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362B-9175-4698-9994-1E0D0FB56286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52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362B-9175-4698-9994-1E0D0FB56286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C506E-2612-4A3A-916C-D4B988FF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04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5640" y="2708920"/>
            <a:ext cx="6400800" cy="175260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rgbClr val="C00000"/>
                </a:solidFill>
              </a:rPr>
              <a:t>4.4 Improving quality</a:t>
            </a:r>
            <a:endParaRPr lang="en-GB" sz="5400" dirty="0">
              <a:solidFill>
                <a:srgbClr val="C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AQA A-level Business © Hodder &amp; Stoughton Limited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inspection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Quality checks at the end can stop faulty goods reaching customers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Inspectors can spot common problems and put them right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It is a more secure system than one that trusts every worker to do his or her job properly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553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Drawbacks of inspection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Does not encourage team responsibility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Expensive to operate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Responsibility rests with inspectors, therefore staff take no responsibility, which could reduce motivation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81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2060849"/>
            <a:ext cx="109347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you need to know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Why quality is important and how businesses can improve it</a:t>
            </a:r>
          </a:p>
          <a:p>
            <a:r>
              <a:rPr lang="en-GB" dirty="0" smtClean="0"/>
              <a:t>The benefits and difficulties of improving quality, and the consequences of poor quality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0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key </a:t>
            </a:r>
            <a:r>
              <a:rPr lang="en-GB" dirty="0"/>
              <a:t>c</a:t>
            </a:r>
            <a:r>
              <a:rPr lang="en-GB" dirty="0" smtClean="0"/>
              <a:t>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Quality is all about customer satisfaction.</a:t>
            </a:r>
          </a:p>
          <a:p>
            <a:r>
              <a:rPr lang="en-GB" dirty="0" smtClean="0"/>
              <a:t>Quality is important because if affects a customer’s perception on the business – therefore it can affect present and future sales.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There </a:t>
            </a:r>
            <a:r>
              <a:rPr lang="en-GB" dirty="0"/>
              <a:t>are several ways businesses can ensure quality </a:t>
            </a:r>
            <a:r>
              <a:rPr lang="en-GB" dirty="0" smtClean="0"/>
              <a:t>is </a:t>
            </a:r>
            <a:r>
              <a:rPr lang="en-GB" dirty="0"/>
              <a:t>achieved – either </a:t>
            </a:r>
            <a:r>
              <a:rPr lang="en-GB" dirty="0" smtClean="0"/>
              <a:t>through quality </a:t>
            </a:r>
            <a:r>
              <a:rPr lang="en-GB" dirty="0"/>
              <a:t>control systems or quality assurance </a:t>
            </a:r>
            <a:r>
              <a:rPr lang="en-GB" dirty="0" smtClean="0"/>
              <a:t>systems.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3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Definition: </a:t>
            </a:r>
            <a:r>
              <a:rPr lang="en-GB" dirty="0" smtClean="0"/>
              <a:t>‘Is a measure of excellence which is free from defects or significant variations. A product or service whose features consistently allow it to satisfy (or delight) customers.’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Quality is a matter of personal opinion – so it is subjective and can vary from one customer to another.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43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82600" y="2132857"/>
            <a:ext cx="112141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quality of a product depends on its ability to meet customer requirements consistently. This will depend upon:</a:t>
            </a:r>
          </a:p>
          <a:p>
            <a:r>
              <a:rPr lang="en-GB" dirty="0" smtClean="0"/>
              <a:t>How well the needs have been defined (from market research. </a:t>
            </a:r>
            <a:r>
              <a:rPr lang="en-GB" dirty="0"/>
              <a:t>S</a:t>
            </a:r>
            <a:r>
              <a:rPr lang="en-GB" dirty="0" smtClean="0"/>
              <a:t>ee Unit 3)</a:t>
            </a:r>
          </a:p>
          <a:p>
            <a:r>
              <a:rPr lang="en-GB" dirty="0" smtClean="0"/>
              <a:t>How well the firm has designed the manufacturing process (Unit 4.3)</a:t>
            </a:r>
          </a:p>
          <a:p>
            <a:r>
              <a:rPr lang="en-GB" dirty="0" smtClean="0"/>
              <a:t>How well designed the product is (the product’s USP. </a:t>
            </a:r>
            <a:r>
              <a:rPr lang="en-GB" dirty="0"/>
              <a:t>S</a:t>
            </a:r>
            <a:r>
              <a:rPr lang="en-GB" dirty="0" smtClean="0"/>
              <a:t>ee Unit 3)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83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980729"/>
            <a:ext cx="8208912" cy="969873"/>
          </a:xfrm>
        </p:spPr>
        <p:txBody>
          <a:bodyPr/>
          <a:lstStyle/>
          <a:p>
            <a:r>
              <a:rPr lang="en-GB" dirty="0" smtClean="0"/>
              <a:t>Quality – tangible and intangible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07568" y="1916832"/>
            <a:ext cx="3824164" cy="639762"/>
          </a:xfrm>
        </p:spPr>
        <p:txBody>
          <a:bodyPr/>
          <a:lstStyle/>
          <a:p>
            <a:r>
              <a:rPr lang="en-GB" dirty="0" smtClean="0"/>
              <a:t>Intangible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063552" y="2492896"/>
            <a:ext cx="3824164" cy="3888432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Image and brand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Reputation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Exclusiveness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i="1" dirty="0">
              <a:latin typeface="Andy" pitchFamily="66" charset="0"/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chemeClr val="tx1"/>
                </a:solidFill>
                <a:latin typeface="+mj-lt"/>
              </a:rPr>
              <a:t>This could be a brand name like iPhone</a:t>
            </a:r>
            <a:endParaRPr lang="en-GB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68009" y="1916832"/>
            <a:ext cx="4041775" cy="639762"/>
          </a:xfrm>
        </p:spPr>
        <p:txBody>
          <a:bodyPr/>
          <a:lstStyle/>
          <a:p>
            <a:r>
              <a:rPr lang="en-GB" dirty="0" smtClean="0"/>
              <a:t>Tangible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663953" y="2492896"/>
            <a:ext cx="4473823" cy="395128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Appearance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Reliability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Durability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Functions (added extras)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After-sales service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Repair and maintenance needs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chemeClr val="tx1"/>
                </a:solidFill>
                <a:latin typeface="+mj-lt"/>
              </a:rPr>
              <a:t>VW has a reputation for quality in all of the above</a:t>
            </a:r>
            <a:endParaRPr lang="en-GB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65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4356100" cy="8509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Benefits of quality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850902"/>
            <a:ext cx="11391900" cy="587057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500" b="1" dirty="0" smtClean="0">
                <a:solidFill>
                  <a:srgbClr val="000000"/>
                </a:solidFill>
              </a:rPr>
              <a:t>Gaining a competitive advantage – </a:t>
            </a:r>
            <a:r>
              <a:rPr lang="en-GB" sz="2500" dirty="0" smtClean="0">
                <a:solidFill>
                  <a:srgbClr val="000000"/>
                </a:solidFill>
              </a:rPr>
              <a:t>if a business can create a product that is of higher quality than its competitors through a patented method, this will give them a CA</a:t>
            </a:r>
            <a:endParaRPr lang="en-GB" sz="25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500" b="1" dirty="0" smtClean="0">
                <a:solidFill>
                  <a:srgbClr val="000000"/>
                </a:solidFill>
              </a:rPr>
              <a:t>Impact </a:t>
            </a:r>
            <a:r>
              <a:rPr lang="en-GB" sz="2500" b="1" dirty="0">
                <a:solidFill>
                  <a:srgbClr val="000000"/>
                </a:solidFill>
              </a:rPr>
              <a:t>on sales </a:t>
            </a:r>
            <a:r>
              <a:rPr lang="en-GB" sz="2500" dirty="0">
                <a:solidFill>
                  <a:srgbClr val="000000"/>
                </a:solidFill>
              </a:rPr>
              <a:t>– if product meets customers’ demands then demand should </a:t>
            </a:r>
            <a:r>
              <a:rPr lang="en-GB" sz="2500" dirty="0" smtClean="0">
                <a:solidFill>
                  <a:srgbClr val="000000"/>
                </a:solidFill>
              </a:rPr>
              <a:t>rise (JLP)</a:t>
            </a:r>
            <a:endParaRPr lang="en-GB" sz="25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500" b="1" dirty="0">
                <a:solidFill>
                  <a:srgbClr val="000000"/>
                </a:solidFill>
              </a:rPr>
              <a:t>Creating a USP </a:t>
            </a:r>
            <a:r>
              <a:rPr lang="en-GB" sz="2500" dirty="0">
                <a:solidFill>
                  <a:srgbClr val="000000"/>
                </a:solidFill>
              </a:rPr>
              <a:t>– unique selling point can increase </a:t>
            </a:r>
            <a:r>
              <a:rPr lang="en-GB" sz="2500" dirty="0" smtClean="0">
                <a:solidFill>
                  <a:srgbClr val="000000"/>
                </a:solidFill>
              </a:rPr>
              <a:t>demand (The Ritz afternoon tea – tangible and intangible quality)</a:t>
            </a:r>
            <a:endParaRPr lang="en-GB" sz="25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500" b="1" dirty="0">
                <a:solidFill>
                  <a:srgbClr val="000000"/>
                </a:solidFill>
              </a:rPr>
              <a:t>Impact on selling price </a:t>
            </a:r>
            <a:r>
              <a:rPr lang="en-GB" sz="2500" dirty="0">
                <a:solidFill>
                  <a:srgbClr val="000000"/>
                </a:solidFill>
              </a:rPr>
              <a:t>– USP means higher prices will be charged; ‘perceived quality</a:t>
            </a:r>
            <a:r>
              <a:rPr lang="en-GB" sz="2500" dirty="0" smtClean="0">
                <a:solidFill>
                  <a:srgbClr val="000000"/>
                </a:solidFill>
              </a:rPr>
              <a:t>’ (M&amp;S, Waitrose, Harrods, Hotel </a:t>
            </a:r>
            <a:r>
              <a:rPr lang="en-GB" sz="2500" dirty="0" err="1" smtClean="0">
                <a:solidFill>
                  <a:srgbClr val="000000"/>
                </a:solidFill>
              </a:rPr>
              <a:t>Chocolat</a:t>
            </a:r>
            <a:r>
              <a:rPr lang="en-GB" sz="2500" dirty="0" smtClean="0">
                <a:solidFill>
                  <a:srgbClr val="000000"/>
                </a:solidFill>
              </a:rPr>
              <a:t>)</a:t>
            </a:r>
            <a:endParaRPr lang="en-GB" sz="25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500" b="1" dirty="0">
                <a:solidFill>
                  <a:srgbClr val="000000"/>
                </a:solidFill>
              </a:rPr>
              <a:t>Pricing flexibility </a:t>
            </a:r>
            <a:r>
              <a:rPr lang="en-GB" sz="2500" dirty="0">
                <a:solidFill>
                  <a:srgbClr val="000000"/>
                </a:solidFill>
              </a:rPr>
              <a:t>– can charge higher prices or have a range of </a:t>
            </a:r>
            <a:r>
              <a:rPr lang="en-GB" sz="2500" dirty="0">
                <a:solidFill>
                  <a:srgbClr val="000000"/>
                </a:solidFill>
              </a:rPr>
              <a:t>products for different target customers enabling business to have a range of quality products for each size of purse. </a:t>
            </a:r>
            <a:r>
              <a:rPr lang="en-GB" sz="2500" dirty="0" smtClean="0">
                <a:solidFill>
                  <a:srgbClr val="000000"/>
                </a:solidFill>
              </a:rPr>
              <a:t>(British Airways)</a:t>
            </a:r>
            <a:endParaRPr lang="en-GB" sz="25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500" b="1" dirty="0">
                <a:solidFill>
                  <a:srgbClr val="000000"/>
                </a:solidFill>
              </a:rPr>
              <a:t>Cost reductions </a:t>
            </a:r>
            <a:r>
              <a:rPr lang="en-GB" sz="2500" dirty="0">
                <a:solidFill>
                  <a:srgbClr val="000000"/>
                </a:solidFill>
              </a:rPr>
              <a:t>– less waste and therefore reduced </a:t>
            </a:r>
            <a:r>
              <a:rPr lang="en-GB" sz="2500" dirty="0" smtClean="0">
                <a:solidFill>
                  <a:srgbClr val="000000"/>
                </a:solidFill>
              </a:rPr>
              <a:t>costs which can be passed on to customers. </a:t>
            </a:r>
            <a:endParaRPr lang="en-GB" sz="25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500" b="1" dirty="0">
                <a:solidFill>
                  <a:srgbClr val="000000"/>
                </a:solidFill>
              </a:rPr>
              <a:t>Firms reputation </a:t>
            </a:r>
            <a:r>
              <a:rPr lang="en-GB" sz="2500" dirty="0">
                <a:solidFill>
                  <a:srgbClr val="000000"/>
                </a:solidFill>
              </a:rPr>
              <a:t>– not having a quality system in place can damage reputation</a:t>
            </a:r>
            <a:r>
              <a:rPr lang="en-GB" sz="2500" dirty="0">
                <a:solidFill>
                  <a:srgbClr val="000000"/>
                </a:solidFill>
              </a:rPr>
              <a:t>.</a:t>
            </a:r>
            <a:endParaRPr lang="en-GB" sz="25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Methods of improving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117600"/>
            <a:ext cx="11684000" cy="54482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There are lots of benefits to having quality goods or services for sale. </a:t>
            </a:r>
          </a:p>
          <a:p>
            <a:pPr marL="0" indent="0">
              <a:buNone/>
            </a:pPr>
            <a:r>
              <a:rPr lang="en-GB" dirty="0" smtClean="0"/>
              <a:t>However businesses need to decide how to improve the quality of their products as the different systems have pros and cons.</a:t>
            </a:r>
          </a:p>
          <a:p>
            <a:pPr marL="0" indent="0">
              <a:buNone/>
            </a:pPr>
            <a:r>
              <a:rPr lang="en-GB" dirty="0" smtClean="0"/>
              <a:t>Two quality management systems are: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Quality control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Quality </a:t>
            </a:r>
            <a:r>
              <a:rPr lang="en-GB" b="1" dirty="0" smtClean="0">
                <a:solidFill>
                  <a:srgbClr val="FF0000"/>
                </a:solidFill>
              </a:rPr>
              <a:t>assurance</a:t>
            </a:r>
          </a:p>
          <a:p>
            <a:pPr marL="0" indent="0">
              <a:buNone/>
            </a:pPr>
            <a:r>
              <a:rPr lang="en-GB" dirty="0" smtClean="0"/>
              <a:t>A quality system is the approach used by an organisation to achieve quality. Most quality systems can be classified as either quality control of quality assurance.</a:t>
            </a:r>
          </a:p>
          <a:p>
            <a:pPr marL="0" indent="0">
              <a:buNone/>
            </a:pPr>
            <a:r>
              <a:rPr lang="en-GB" sz="3800" dirty="0" smtClean="0"/>
              <a:t>Issues with any quality system</a:t>
            </a:r>
            <a:endParaRPr lang="en-GB" sz="3800" dirty="0"/>
          </a:p>
          <a:p>
            <a:r>
              <a:rPr lang="en-GB" dirty="0" smtClean="0"/>
              <a:t>Costs – it is a costly business, especially admin costs</a:t>
            </a:r>
          </a:p>
          <a:p>
            <a:r>
              <a:rPr lang="en-GB" dirty="0" smtClean="0"/>
              <a:t>Training – the whole workforce may have to have a change of culture and training</a:t>
            </a:r>
          </a:p>
          <a:p>
            <a:r>
              <a:rPr lang="en-GB" dirty="0" smtClean="0"/>
              <a:t>Disruption to production – can cause major disruption when being implemented</a:t>
            </a:r>
          </a:p>
          <a:p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6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</a:t>
            </a:r>
            <a:r>
              <a:rPr lang="en-GB" dirty="0" smtClean="0"/>
              <a:t>control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991544" y="1844824"/>
            <a:ext cx="778720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Definition: </a:t>
            </a:r>
            <a:r>
              <a:rPr lang="en-GB" dirty="0" smtClean="0">
                <a:solidFill>
                  <a:srgbClr val="FF0000"/>
                </a:solidFill>
              </a:rPr>
              <a:t>A system that uses inspections to check the quality of work at stages of the manufacturing process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60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703</Words>
  <Application>Microsoft Office PowerPoint</Application>
  <PresentationFormat>Widescreen</PresentationFormat>
  <Paragraphs>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Andy</vt:lpstr>
      <vt:lpstr>Arial</vt:lpstr>
      <vt:lpstr>Calibri</vt:lpstr>
      <vt:lpstr>Calibri Light</vt:lpstr>
      <vt:lpstr>Office Theme</vt:lpstr>
      <vt:lpstr>PowerPoint Presentation</vt:lpstr>
      <vt:lpstr>Learning outcomes</vt:lpstr>
      <vt:lpstr>Overview of key concepts</vt:lpstr>
      <vt:lpstr>Quality</vt:lpstr>
      <vt:lpstr>Quality</vt:lpstr>
      <vt:lpstr>Quality – tangible and intangible</vt:lpstr>
      <vt:lpstr>Benefits of quality</vt:lpstr>
      <vt:lpstr>Methods of improving quality</vt:lpstr>
      <vt:lpstr>Quality control</vt:lpstr>
      <vt:lpstr>Benefits of inspection</vt:lpstr>
      <vt:lpstr>Drawbacks of inspection</vt:lpstr>
    </vt:vector>
  </TitlesOfParts>
  <Company>The Compton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Crump</dc:creator>
  <cp:lastModifiedBy>Morgan Crump</cp:lastModifiedBy>
  <cp:revision>9</cp:revision>
  <dcterms:created xsi:type="dcterms:W3CDTF">2016-02-29T11:12:55Z</dcterms:created>
  <dcterms:modified xsi:type="dcterms:W3CDTF">2016-02-29T12:17:03Z</dcterms:modified>
</cp:coreProperties>
</file>