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3" r:id="rId4"/>
    <p:sldId id="279" r:id="rId5"/>
    <p:sldId id="264" r:id="rId6"/>
    <p:sldId id="280" r:id="rId7"/>
    <p:sldId id="281" r:id="rId8"/>
    <p:sldId id="282" r:id="rId9"/>
    <p:sldId id="273" r:id="rId10"/>
    <p:sldId id="274" r:id="rId11"/>
    <p:sldId id="275" r:id="rId12"/>
    <p:sldId id="283" r:id="rId13"/>
    <p:sldId id="276" r:id="rId14"/>
    <p:sldId id="277"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48"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FEB6C-9EF6-45F3-9B7F-4D0C258D8BC2}" type="datetimeFigureOut">
              <a:rPr lang="en-US" smtClean="0"/>
              <a:pPr/>
              <a:t>1/30/2017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7B8E2-AE03-436A-8FB4-98F6CDA391E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92101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157927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264675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152330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160628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 xmlns:p14="http://schemas.microsoft.com/office/powerpoint/2010/main" val="92510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 xmlns:p14="http://schemas.microsoft.com/office/powerpoint/2010/main" val="305683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 xmlns:p14="http://schemas.microsoft.com/office/powerpoint/2010/main" val="3641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 xmlns:p14="http://schemas.microsoft.com/office/powerpoint/2010/main" val="338597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327329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A310B3-3EFD-4943-98AA-D4EC2217C8DE}" type="datetimeFigureOut">
              <a:rPr lang="en-US" smtClean="0"/>
              <a:pPr/>
              <a:t>1/30/2017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10B3-3EFD-4943-98AA-D4EC2217C8DE}" type="datetimeFigureOut">
              <a:rPr lang="en-US" smtClean="0"/>
              <a:pPr/>
              <a:t>1/30/2017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10B3-3EFD-4943-98AA-D4EC2217C8DE}" type="datetimeFigureOut">
              <a:rPr lang="en-US" smtClean="0"/>
              <a:pPr/>
              <a:t>1/30/2017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A310B3-3EFD-4943-98AA-D4EC2217C8DE}" type="datetimeFigureOut">
              <a:rPr lang="en-US" smtClean="0"/>
              <a:pPr/>
              <a:t>1/30/2017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310B3-3EFD-4943-98AA-D4EC2217C8DE}" type="datetimeFigureOut">
              <a:rPr lang="en-US" smtClean="0"/>
              <a:pPr/>
              <a:t>1/30/2017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A310B3-3EFD-4943-98AA-D4EC2217C8DE}" type="datetimeFigureOut">
              <a:rPr lang="en-US" smtClean="0"/>
              <a:pPr/>
              <a:t>1/30/2017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A310B3-3EFD-4943-98AA-D4EC2217C8DE}" type="datetimeFigureOut">
              <a:rPr lang="en-US" smtClean="0"/>
              <a:pPr/>
              <a:t>1/30/2017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A310B3-3EFD-4943-98AA-D4EC2217C8DE}" type="datetimeFigureOut">
              <a:rPr lang="en-US" smtClean="0"/>
              <a:pPr/>
              <a:t>1/30/2017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310B3-3EFD-4943-98AA-D4EC2217C8DE}" type="datetimeFigureOut">
              <a:rPr lang="en-US" smtClean="0"/>
              <a:pPr/>
              <a:t>1/30/2017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310B3-3EFD-4943-98AA-D4EC2217C8DE}" type="datetimeFigureOut">
              <a:rPr lang="en-US" smtClean="0"/>
              <a:pPr/>
              <a:t>1/30/2017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310B3-3EFD-4943-98AA-D4EC2217C8DE}" type="datetimeFigureOut">
              <a:rPr lang="en-US" smtClean="0"/>
              <a:pPr/>
              <a:t>1/30/2017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2B7D64-0EC2-47DE-8014-81BF693D4F9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10B3-3EFD-4943-98AA-D4EC2217C8DE}" type="datetimeFigureOut">
              <a:rPr lang="en-US" smtClean="0"/>
              <a:pPr/>
              <a:t>1/30/2017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B7D64-0EC2-47DE-8014-81BF693D4F9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a:solidFill>
                  <a:schemeClr val="tx1"/>
                </a:solidFill>
              </a:rPr>
              <a:t>10.2 M</a:t>
            </a:r>
            <a:r>
              <a:rPr lang="en-GB" sz="5400" dirty="0" smtClean="0">
                <a:solidFill>
                  <a:schemeClr val="tx1"/>
                </a:solidFill>
              </a:rPr>
              <a:t>anaging </a:t>
            </a:r>
            <a:r>
              <a:rPr lang="en-GB" sz="5400" dirty="0">
                <a:solidFill>
                  <a:schemeClr val="tx1"/>
                </a:solidFill>
              </a:rPr>
              <a:t>organisational culture</a:t>
            </a:r>
            <a:br>
              <a:rPr lang="en-GB" sz="5400" dirty="0">
                <a:solidFill>
                  <a:schemeClr val="tx1"/>
                </a:solidFill>
              </a:rPr>
            </a:br>
            <a:endParaRPr lang="en-GB" sz="5400" dirty="0">
              <a:solidFill>
                <a:schemeClr val="tx1"/>
              </a:solidFill>
            </a:endParaRPr>
          </a:p>
        </p:txBody>
      </p:sp>
      <p:sp>
        <p:nvSpPr>
          <p:cNvPr id="5" name="Subtitle 4"/>
          <p:cNvSpPr>
            <a:spLocks noGrp="1"/>
          </p:cNvSpPr>
          <p:nvPr>
            <p:ph type="subTitle" idx="1"/>
          </p:nvPr>
        </p:nvSpPr>
        <p:spPr/>
        <p:txBody>
          <a:bodyPr/>
          <a:lstStyle/>
          <a:p>
            <a:r>
              <a:rPr lang="en-GB" dirty="0" smtClean="0">
                <a:solidFill>
                  <a:srgbClr val="FF0000"/>
                </a:solidFill>
              </a:rPr>
              <a:t>Influences on organisational culture and reasons/problems of changing the culture</a:t>
            </a:r>
            <a:endParaRPr lang="en-GB" dirty="0">
              <a:solidFill>
                <a:srgbClr val="FF0000"/>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290"/>
            <a:ext cx="8208912" cy="969873"/>
          </a:xfrm>
        </p:spPr>
        <p:txBody>
          <a:bodyPr>
            <a:normAutofit fontScale="90000"/>
          </a:bodyPr>
          <a:lstStyle/>
          <a:p>
            <a:r>
              <a:rPr lang="en-GB" dirty="0" smtClean="0"/>
              <a:t>Common problems of changing organisational culture</a:t>
            </a:r>
            <a:endParaRPr lang="en-GB" dirty="0"/>
          </a:p>
        </p:txBody>
      </p:sp>
      <p:sp>
        <p:nvSpPr>
          <p:cNvPr id="3" name="Content Placeholder 2"/>
          <p:cNvSpPr>
            <a:spLocks noGrp="1"/>
          </p:cNvSpPr>
          <p:nvPr>
            <p:ph idx="1"/>
          </p:nvPr>
        </p:nvSpPr>
        <p:spPr>
          <a:xfrm>
            <a:off x="214282" y="1643050"/>
            <a:ext cx="8715436" cy="4915161"/>
          </a:xfrm>
        </p:spPr>
        <p:txBody>
          <a:bodyPr>
            <a:normAutofit fontScale="85000" lnSpcReduction="10000"/>
          </a:bodyPr>
          <a:lstStyle/>
          <a:p>
            <a:r>
              <a:rPr lang="en-GB" dirty="0" smtClean="0"/>
              <a:t>The overuse of power tools – those of coercion and underuse of leadership tools: vision, role modelling etc.</a:t>
            </a:r>
          </a:p>
          <a:p>
            <a:r>
              <a:rPr lang="en-GB" dirty="0" smtClean="0"/>
              <a:t>Beginning with vision but failing to put management tools – strategic planning, promotion, etc. </a:t>
            </a:r>
            <a:r>
              <a:rPr lang="en-GB" dirty="0" smtClean="0">
                <a:latin typeface="Arial"/>
                <a:cs typeface="Arial"/>
              </a:rPr>
              <a:t>–</a:t>
            </a:r>
            <a:r>
              <a:rPr lang="en-GB" dirty="0" smtClean="0"/>
              <a:t> in place so that behavioural changes can take place.</a:t>
            </a:r>
          </a:p>
          <a:p>
            <a:r>
              <a:rPr lang="en-GB" dirty="0" smtClean="0"/>
              <a:t>Beginning with power tools – operating procedures, role definition, even before a clear vision is in place</a:t>
            </a:r>
            <a:r>
              <a:rPr lang="en-GB" dirty="0" smtClean="0"/>
              <a:t>.</a:t>
            </a:r>
          </a:p>
          <a:p>
            <a:r>
              <a:rPr lang="en-GB" dirty="0" smtClean="0"/>
              <a:t>Vision not clear to employees lower down in the business – can form their own cultures within their departments</a:t>
            </a:r>
          </a:p>
          <a:p>
            <a:r>
              <a:rPr lang="en-GB" dirty="0" smtClean="0"/>
              <a:t>Staffing may change if there is retrenchment – people can struggle to adapt</a:t>
            </a:r>
          </a:p>
          <a:p>
            <a:endParaRPr lang="en-GB" dirty="0"/>
          </a:p>
        </p:txBody>
      </p:sp>
    </p:spTree>
    <p:extLst>
      <p:ext uri="{BB962C8B-B14F-4D97-AF65-F5344CB8AC3E}">
        <p14:creationId xmlns="" xmlns:p14="http://schemas.microsoft.com/office/powerpoint/2010/main" val="159429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290"/>
            <a:ext cx="8208912" cy="969873"/>
          </a:xfrm>
        </p:spPr>
        <p:txBody>
          <a:bodyPr>
            <a:normAutofit/>
          </a:bodyPr>
          <a:lstStyle/>
          <a:p>
            <a:r>
              <a:rPr lang="en-GB" dirty="0" smtClean="0"/>
              <a:t>Tools that managers can use</a:t>
            </a:r>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47664" y="1844824"/>
            <a:ext cx="5960086" cy="4676442"/>
          </a:xfrm>
        </p:spPr>
      </p:pic>
    </p:spTree>
    <p:extLst>
      <p:ext uri="{BB962C8B-B14F-4D97-AF65-F5344CB8AC3E}">
        <p14:creationId xmlns="" xmlns:p14="http://schemas.microsoft.com/office/powerpoint/2010/main" val="218542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48661" t="9286" r="6696" b="8571"/>
          <a:stretch>
            <a:fillRect/>
          </a:stretch>
        </p:blipFill>
        <p:spPr bwMode="auto">
          <a:xfrm>
            <a:off x="428596" y="60698"/>
            <a:ext cx="5786478" cy="66544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08912" cy="969873"/>
          </a:xfrm>
        </p:spPr>
        <p:txBody>
          <a:bodyPr/>
          <a:lstStyle/>
          <a:p>
            <a:r>
              <a:rPr lang="en-GB" dirty="0" smtClean="0"/>
              <a:t>Discussion or activity</a:t>
            </a:r>
            <a:endParaRPr lang="en-GB" dirty="0"/>
          </a:p>
        </p:txBody>
      </p:sp>
      <p:sp>
        <p:nvSpPr>
          <p:cNvPr id="3" name="Content Placeholder 2"/>
          <p:cNvSpPr>
            <a:spLocks noGrp="1"/>
          </p:cNvSpPr>
          <p:nvPr>
            <p:ph idx="1"/>
          </p:nvPr>
        </p:nvSpPr>
        <p:spPr>
          <a:xfrm>
            <a:off x="457200" y="1844824"/>
            <a:ext cx="8229600" cy="4680520"/>
          </a:xfrm>
        </p:spPr>
        <p:txBody>
          <a:bodyPr>
            <a:normAutofit fontScale="70000" lnSpcReduction="20000"/>
          </a:bodyPr>
          <a:lstStyle/>
          <a:p>
            <a:r>
              <a:rPr lang="en-GB" dirty="0" smtClean="0"/>
              <a:t>The Co-operative Bank faced many problems in 2014. Two leaders, Chief Executive Euan Sutherland and Paul </a:t>
            </a:r>
            <a:r>
              <a:rPr lang="en-GB" dirty="0" err="1" smtClean="0"/>
              <a:t>Myners</a:t>
            </a:r>
            <a:r>
              <a:rPr lang="en-GB" dirty="0" smtClean="0"/>
              <a:t>, both resigned. One because he claimed the organisation was 'ungovernable' and the other said he was overwhelmed by resistance to change.</a:t>
            </a:r>
            <a:endParaRPr lang="en-GB" dirty="0"/>
          </a:p>
          <a:p>
            <a:r>
              <a:rPr lang="en-GB" dirty="0" smtClean="0"/>
              <a:t>They attempted to change the structure to a traditional hierarchy style but the business was founded with a co-operative style of democracy, where the members voted for changes and controls.</a:t>
            </a:r>
          </a:p>
          <a:p>
            <a:r>
              <a:rPr lang="en-GB" dirty="0" smtClean="0"/>
              <a:t>This seemed to be an unavoidable clash of cultures where effective corporate governance was incompatible with co-operative principles.</a:t>
            </a:r>
          </a:p>
          <a:p>
            <a:pPr lvl="1"/>
            <a:r>
              <a:rPr lang="en-GB" sz="2100" dirty="0"/>
              <a:t>Adapted from 'The Co-Operative Group: </a:t>
            </a:r>
            <a:r>
              <a:rPr lang="en-GB" sz="2100" dirty="0" smtClean="0"/>
              <a:t>culture clash‘, </a:t>
            </a:r>
            <a:r>
              <a:rPr lang="en-GB" sz="2100" dirty="0"/>
              <a:t>a Guardian </a:t>
            </a:r>
            <a:r>
              <a:rPr lang="en-GB" sz="2100" dirty="0" smtClean="0"/>
              <a:t>editorial, 10 April 2014 </a:t>
            </a:r>
            <a:endParaRPr lang="en-GB" sz="2100" dirty="0"/>
          </a:p>
          <a:p>
            <a:pPr marL="0" indent="0">
              <a:buNone/>
            </a:pPr>
            <a:endParaRPr lang="en-GB" dirty="0"/>
          </a:p>
          <a:p>
            <a:pPr marL="0" indent="0">
              <a:buNone/>
            </a:pPr>
            <a:r>
              <a:rPr lang="en-GB" dirty="0" smtClean="0"/>
              <a:t>Research some of the issues that the Co-operative Bank has faced. Were they external or internal? Has it been to do with culture differences, and if so which ones? How have power and leadership tools been used? What cultural norms have shaped the bank?</a:t>
            </a:r>
          </a:p>
        </p:txBody>
      </p:sp>
    </p:spTree>
    <p:extLst>
      <p:ext uri="{BB962C8B-B14F-4D97-AF65-F5344CB8AC3E}">
        <p14:creationId xmlns="" xmlns:p14="http://schemas.microsoft.com/office/powerpoint/2010/main" val="3058191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08912" cy="969873"/>
          </a:xfrm>
        </p:spPr>
        <p:txBody>
          <a:bodyPr/>
          <a:lstStyle/>
          <a:p>
            <a:r>
              <a:rPr lang="en-GB" dirty="0" smtClean="0"/>
              <a:t>Exam-style question</a:t>
            </a:r>
            <a:endParaRPr lang="en-GB" dirty="0"/>
          </a:p>
        </p:txBody>
      </p:sp>
      <p:sp>
        <p:nvSpPr>
          <p:cNvPr id="3" name="Content Placeholder 2"/>
          <p:cNvSpPr>
            <a:spLocks noGrp="1"/>
          </p:cNvSpPr>
          <p:nvPr>
            <p:ph idx="1"/>
          </p:nvPr>
        </p:nvSpPr>
        <p:spPr>
          <a:xfrm>
            <a:off x="457200" y="1844825"/>
            <a:ext cx="8229600" cy="4281342"/>
          </a:xfrm>
        </p:spPr>
        <p:txBody>
          <a:bodyPr>
            <a:normAutofit fontScale="70000" lnSpcReduction="20000"/>
          </a:bodyPr>
          <a:lstStyle/>
          <a:p>
            <a:pPr marL="0" indent="0">
              <a:buNone/>
            </a:pPr>
            <a:r>
              <a:rPr lang="en-GB" dirty="0" smtClean="0"/>
              <a:t>Refer to the example on the previous slide.</a:t>
            </a:r>
          </a:p>
          <a:p>
            <a:pPr marL="0" indent="0">
              <a:buNone/>
            </a:pPr>
            <a:endParaRPr lang="en-GB" dirty="0" smtClean="0"/>
          </a:p>
          <a:p>
            <a:pPr marL="0" indent="0">
              <a:buNone/>
            </a:pPr>
            <a:r>
              <a:rPr lang="en-GB" b="1" dirty="0" smtClean="0"/>
              <a:t>Question</a:t>
            </a:r>
          </a:p>
          <a:p>
            <a:r>
              <a:rPr lang="en-GB" dirty="0" smtClean="0"/>
              <a:t>To what extent do you agree that the Co-operative Bank has had a clash of cultures – that a co-operative, democratic style is very different to the traditional, hierarchical style?</a:t>
            </a:r>
          </a:p>
          <a:p>
            <a:pPr marL="0" indent="0">
              <a:buNone/>
            </a:pPr>
            <a:endParaRPr lang="en-GB" dirty="0"/>
          </a:p>
          <a:p>
            <a:pPr marL="0" indent="0">
              <a:buNone/>
            </a:pPr>
            <a:r>
              <a:rPr lang="en-GB" b="1" dirty="0" smtClean="0"/>
              <a:t>Tip</a:t>
            </a:r>
            <a:r>
              <a:rPr lang="en-GB" dirty="0" smtClean="0"/>
              <a:t>: </a:t>
            </a:r>
          </a:p>
          <a:p>
            <a:r>
              <a:rPr lang="en-GB" dirty="0" smtClean="0"/>
              <a:t>‘To what extent…’ means you need to argue your point and come to a conclusion. What was the old culture of the bank? What was it being changed to? Why were the two incompatible? Are there any similarities or are there only differences? Make sure there is a conclusion.</a:t>
            </a:r>
            <a:endParaRPr lang="en-GB" dirty="0"/>
          </a:p>
        </p:txBody>
      </p:sp>
    </p:spTree>
    <p:extLst>
      <p:ext uri="{BB962C8B-B14F-4D97-AF65-F5344CB8AC3E}">
        <p14:creationId xmlns="" xmlns:p14="http://schemas.microsoft.com/office/powerpoint/2010/main" val="267246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An organisation’s culture can be influenced by the leadership style and how work is delegated.</a:t>
            </a:r>
          </a:p>
          <a:p>
            <a:r>
              <a:rPr lang="en-GB" dirty="0" smtClean="0"/>
              <a:t>How work is delegated can be affected by the cultural norms within countries.</a:t>
            </a:r>
          </a:p>
          <a:p>
            <a:r>
              <a:rPr lang="en-GB" dirty="0" smtClean="0"/>
              <a:t>The cultural norms within countries are important because businesses are operating in a global marketplace, either across borders or employing different nationalities.</a:t>
            </a:r>
          </a:p>
          <a:p>
            <a:r>
              <a:rPr lang="en-GB" dirty="0" smtClean="0"/>
              <a:t>Organisational cultures are difficult to change and it can depend on how power or coercion is used.</a:t>
            </a:r>
          </a:p>
        </p:txBody>
      </p:sp>
    </p:spTree>
    <p:extLst>
      <p:ext uri="{BB962C8B-B14F-4D97-AF65-F5344CB8AC3E}">
        <p14:creationId xmlns="" xmlns:p14="http://schemas.microsoft.com/office/powerpoint/2010/main" val="306009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influences that create it.</a:t>
            </a:r>
          </a:p>
          <a:p>
            <a:r>
              <a:rPr lang="en-GB" dirty="0" smtClean="0"/>
              <a:t>The reasons for and problems associated with changing organisational culture.</a:t>
            </a:r>
            <a:endParaRPr lang="en-GB" dirty="0"/>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culture come from?</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It is created unconsciously based on the values of the:</a:t>
            </a:r>
            <a:endParaRPr lang="en-GB" dirty="0"/>
          </a:p>
          <a:p>
            <a:r>
              <a:rPr lang="en-GB" dirty="0" smtClean="0"/>
              <a:t>Founders</a:t>
            </a:r>
          </a:p>
          <a:p>
            <a:r>
              <a:rPr lang="en-GB" dirty="0" smtClean="0"/>
              <a:t>Senior management</a:t>
            </a:r>
          </a:p>
          <a:p>
            <a:r>
              <a:rPr lang="en-GB" dirty="0" smtClean="0"/>
              <a:t>Core people.</a:t>
            </a:r>
            <a:endParaRPr lang="en-GB" dirty="0"/>
          </a:p>
          <a:p>
            <a:pPr marL="0" indent="0">
              <a:buNone/>
            </a:pPr>
            <a:r>
              <a:rPr lang="en-GB" dirty="0" smtClean="0"/>
              <a:t>Over time, culture can change and evolve.</a:t>
            </a:r>
            <a:endParaRPr lang="en-GB" dirty="0"/>
          </a:p>
        </p:txBody>
      </p:sp>
    </p:spTree>
    <p:extLst>
      <p:ext uri="{BB962C8B-B14F-4D97-AF65-F5344CB8AC3E}">
        <p14:creationId xmlns="" xmlns:p14="http://schemas.microsoft.com/office/powerpoint/2010/main" val="1548615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9554" t="10714" r="6696" b="10000"/>
          <a:stretch>
            <a:fillRect/>
          </a:stretch>
        </p:blipFill>
        <p:spPr bwMode="auto">
          <a:xfrm>
            <a:off x="1500166" y="-24"/>
            <a:ext cx="6000792" cy="679681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36161" t="30714" r="8482" b="17857"/>
          <a:stretch>
            <a:fillRect/>
          </a:stretch>
        </p:blipFill>
        <p:spPr bwMode="auto">
          <a:xfrm>
            <a:off x="142844" y="0"/>
            <a:ext cx="8858312" cy="51435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6696" t="15714" r="39286" b="67143"/>
          <a:stretch>
            <a:fillRect/>
          </a:stretch>
        </p:blipFill>
        <p:spPr bwMode="auto">
          <a:xfrm>
            <a:off x="428628" y="5072074"/>
            <a:ext cx="8643998" cy="1714488"/>
          </a:xfrm>
          <a:prstGeom prst="rect">
            <a:avLst/>
          </a:prstGeom>
          <a:noFill/>
          <a:ln w="9525">
            <a:noFill/>
            <a:miter lim="800000"/>
            <a:headEnd/>
            <a:tailEnd/>
          </a:ln>
          <a:effectLst/>
        </p:spPr>
      </p:pic>
    </p:spTree>
    <p:extLst>
      <p:ext uri="{BB962C8B-B14F-4D97-AF65-F5344CB8AC3E}">
        <p14:creationId xmlns="" xmlns:p14="http://schemas.microsoft.com/office/powerpoint/2010/main" val="36143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357" t="10714" r="39285" b="11428"/>
          <a:stretch>
            <a:fillRect/>
          </a:stretch>
        </p:blipFill>
        <p:spPr bwMode="auto">
          <a:xfrm>
            <a:off x="214282" y="0"/>
            <a:ext cx="7715304" cy="678200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678" t="28571" r="41964" b="34286"/>
          <a:stretch>
            <a:fillRect/>
          </a:stretch>
        </p:blipFill>
        <p:spPr bwMode="auto">
          <a:xfrm>
            <a:off x="71406" y="71414"/>
            <a:ext cx="8858312" cy="37147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4464" t="59286" r="45982" b="14285"/>
          <a:stretch>
            <a:fillRect/>
          </a:stretch>
        </p:blipFill>
        <p:spPr bwMode="auto">
          <a:xfrm>
            <a:off x="357158" y="3905253"/>
            <a:ext cx="8429684" cy="280989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influences on culture:</a:t>
            </a:r>
            <a:endParaRPr lang="en-GB" dirty="0"/>
          </a:p>
        </p:txBody>
      </p:sp>
      <p:sp>
        <p:nvSpPr>
          <p:cNvPr id="4" name="Content Placeholder 3"/>
          <p:cNvSpPr>
            <a:spLocks noGrp="1"/>
          </p:cNvSpPr>
          <p:nvPr>
            <p:ph idx="1"/>
          </p:nvPr>
        </p:nvSpPr>
        <p:spPr>
          <a:xfrm>
            <a:off x="457200" y="1600200"/>
            <a:ext cx="8229600" cy="5043510"/>
          </a:xfrm>
        </p:spPr>
        <p:txBody>
          <a:bodyPr>
            <a:normAutofit fontScale="92500"/>
          </a:bodyPr>
          <a:lstStyle/>
          <a:p>
            <a:r>
              <a:rPr lang="en-GB" dirty="0" smtClean="0"/>
              <a:t>Nature of the markets served by a business</a:t>
            </a:r>
          </a:p>
          <a:p>
            <a:r>
              <a:rPr lang="en-GB" dirty="0" smtClean="0"/>
              <a:t>The developmental stage of the business</a:t>
            </a:r>
          </a:p>
          <a:p>
            <a:r>
              <a:rPr lang="en-GB" dirty="0" smtClean="0"/>
              <a:t>The degree of regulation imposed on a business</a:t>
            </a:r>
          </a:p>
          <a:p>
            <a:r>
              <a:rPr lang="en-GB" dirty="0" smtClean="0"/>
              <a:t>The finance available</a:t>
            </a:r>
          </a:p>
          <a:p>
            <a:r>
              <a:rPr lang="en-GB" dirty="0" smtClean="0"/>
              <a:t>The history of an organisation</a:t>
            </a:r>
          </a:p>
          <a:p>
            <a:r>
              <a:rPr lang="en-GB" dirty="0" smtClean="0"/>
              <a:t>Primary function and technologies</a:t>
            </a:r>
          </a:p>
          <a:p>
            <a:r>
              <a:rPr lang="en-GB" dirty="0" smtClean="0"/>
              <a:t>Its size</a:t>
            </a:r>
          </a:p>
          <a:p>
            <a:r>
              <a:rPr lang="en-GB" dirty="0" smtClean="0"/>
              <a:t>Location</a:t>
            </a:r>
          </a:p>
          <a:p>
            <a:r>
              <a:rPr lang="en-GB" dirty="0" smtClean="0"/>
              <a:t>Management and staffing</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71414"/>
            <a:ext cx="8928992" cy="969873"/>
          </a:xfrm>
        </p:spPr>
        <p:txBody>
          <a:bodyPr>
            <a:normAutofit fontScale="90000"/>
          </a:bodyPr>
          <a:lstStyle/>
          <a:p>
            <a:r>
              <a:rPr lang="en-GB" dirty="0" smtClean="0"/>
              <a:t>Reasons to change organisational culture</a:t>
            </a:r>
            <a:endParaRPr lang="en-GB" dirty="0"/>
          </a:p>
        </p:txBody>
      </p:sp>
      <p:sp>
        <p:nvSpPr>
          <p:cNvPr id="3" name="Content Placeholder 2"/>
          <p:cNvSpPr>
            <a:spLocks noGrp="1"/>
          </p:cNvSpPr>
          <p:nvPr>
            <p:ph idx="1"/>
          </p:nvPr>
        </p:nvSpPr>
        <p:spPr>
          <a:xfrm>
            <a:off x="467544" y="1071546"/>
            <a:ext cx="8229600" cy="5381790"/>
          </a:xfrm>
        </p:spPr>
        <p:txBody>
          <a:bodyPr>
            <a:normAutofit fontScale="77500" lnSpcReduction="20000"/>
          </a:bodyPr>
          <a:lstStyle/>
          <a:p>
            <a:pPr marL="0" indent="0">
              <a:buNone/>
            </a:pPr>
            <a:r>
              <a:rPr lang="en-GB" dirty="0" smtClean="0"/>
              <a:t>To improve business performance – this could be because of:</a:t>
            </a:r>
          </a:p>
          <a:p>
            <a:r>
              <a:rPr lang="en-GB" dirty="0" smtClean="0"/>
              <a:t>Declining profits and sales</a:t>
            </a:r>
          </a:p>
          <a:p>
            <a:r>
              <a:rPr lang="en-GB" dirty="0" smtClean="0"/>
              <a:t>Inadequate returns on investment</a:t>
            </a:r>
          </a:p>
          <a:p>
            <a:r>
              <a:rPr lang="en-GB" dirty="0" smtClean="0"/>
              <a:t>Low quality or standard of customer services</a:t>
            </a:r>
          </a:p>
          <a:p>
            <a:pPr marL="0" indent="0">
              <a:buNone/>
            </a:pPr>
            <a:endParaRPr lang="en-GB" dirty="0"/>
          </a:p>
          <a:p>
            <a:pPr marL="0" indent="0">
              <a:buNone/>
            </a:pPr>
            <a:r>
              <a:rPr lang="en-GB" dirty="0" smtClean="0"/>
              <a:t>To respond to significant change such as:</a:t>
            </a:r>
          </a:p>
          <a:p>
            <a:r>
              <a:rPr lang="en-GB" dirty="0" smtClean="0"/>
              <a:t>Market changes (competitors or growth)</a:t>
            </a:r>
          </a:p>
          <a:p>
            <a:r>
              <a:rPr lang="en-GB" dirty="0" smtClean="0"/>
              <a:t>Political or legal environment</a:t>
            </a:r>
          </a:p>
          <a:p>
            <a:r>
              <a:rPr lang="en-GB" dirty="0" smtClean="0"/>
              <a:t>Change of ownership (takeover or merger)</a:t>
            </a:r>
          </a:p>
          <a:p>
            <a:r>
              <a:rPr lang="en-GB" dirty="0" smtClean="0"/>
              <a:t>Change of leadership (new CEO)</a:t>
            </a:r>
          </a:p>
          <a:p>
            <a:r>
              <a:rPr lang="en-GB" dirty="0" smtClean="0"/>
              <a:t>Economic conditions (recession</a:t>
            </a:r>
            <a:r>
              <a:rPr lang="en-GB" dirty="0" smtClean="0"/>
              <a:t>)</a:t>
            </a:r>
          </a:p>
          <a:p>
            <a:endParaRPr lang="en-GB" dirty="0" smtClean="0"/>
          </a:p>
          <a:p>
            <a:pPr>
              <a:buNone/>
            </a:pPr>
            <a:r>
              <a:rPr lang="en-GB" dirty="0" smtClean="0"/>
              <a:t>Rapid expansion or retrenchment</a:t>
            </a:r>
            <a:endParaRPr lang="en-GB" dirty="0"/>
          </a:p>
        </p:txBody>
      </p:sp>
    </p:spTree>
    <p:extLst>
      <p:ext uri="{BB962C8B-B14F-4D97-AF65-F5344CB8AC3E}">
        <p14:creationId xmlns="" xmlns:p14="http://schemas.microsoft.com/office/powerpoint/2010/main" val="1931783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654</Words>
  <Application>Microsoft Office PowerPoint</Application>
  <PresentationFormat>On-screen Show (4:3)</PresentationFormat>
  <Paragraphs>73</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10.2 Managing organisational culture </vt:lpstr>
      <vt:lpstr>Learning outcomes</vt:lpstr>
      <vt:lpstr>Where does culture come from?</vt:lpstr>
      <vt:lpstr>Slide 4</vt:lpstr>
      <vt:lpstr>Slide 5</vt:lpstr>
      <vt:lpstr>Slide 6</vt:lpstr>
      <vt:lpstr>Slide 7</vt:lpstr>
      <vt:lpstr>Other influences on culture:</vt:lpstr>
      <vt:lpstr>Reasons to change organisational culture</vt:lpstr>
      <vt:lpstr>Common problems of changing organisational culture</vt:lpstr>
      <vt:lpstr>Tools that managers can use</vt:lpstr>
      <vt:lpstr>Slide 12</vt:lpstr>
      <vt:lpstr>Discussion or activity</vt:lpstr>
      <vt:lpstr>Exam-style question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 Managing organisational culture </dc:title>
  <dc:creator>user</dc:creator>
  <cp:lastModifiedBy>user</cp:lastModifiedBy>
  <cp:revision>9</cp:revision>
  <dcterms:created xsi:type="dcterms:W3CDTF">2017-01-29T14:07:17Z</dcterms:created>
  <dcterms:modified xsi:type="dcterms:W3CDTF">2017-01-30T22:03:02Z</dcterms:modified>
</cp:coreProperties>
</file>