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76" r:id="rId4"/>
    <p:sldId id="285" r:id="rId5"/>
    <p:sldId id="277" r:id="rId6"/>
    <p:sldId id="289" r:id="rId7"/>
    <p:sldId id="278" r:id="rId8"/>
    <p:sldId id="288" r:id="rId9"/>
    <p:sldId id="279" r:id="rId10"/>
    <p:sldId id="286" r:id="rId11"/>
    <p:sldId id="280" r:id="rId12"/>
    <p:sldId id="287"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686" y="-9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36072-CE6D-47B4-BE0F-D9BD1A1A6CA5}" type="datetimeFigureOut">
              <a:rPr lang="en-US" smtClean="0"/>
              <a:pPr/>
              <a:t>11/13/2016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36CD8-272F-43F1-A6B2-9FD1719C064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dirty="0"/>
          </a:p>
        </p:txBody>
      </p:sp>
    </p:spTree>
    <p:extLst>
      <p:ext uri="{BB962C8B-B14F-4D97-AF65-F5344CB8AC3E}">
        <p14:creationId xmlns="" xmlns:p14="http://schemas.microsoft.com/office/powerpoint/2010/main" val="210783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dirty="0"/>
          </a:p>
        </p:txBody>
      </p:sp>
    </p:spTree>
    <p:extLst>
      <p:ext uri="{BB962C8B-B14F-4D97-AF65-F5344CB8AC3E}">
        <p14:creationId xmlns="" xmlns:p14="http://schemas.microsoft.com/office/powerpoint/2010/main" val="303355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dirty="0"/>
          </a:p>
        </p:txBody>
      </p:sp>
    </p:spTree>
    <p:extLst>
      <p:ext uri="{BB962C8B-B14F-4D97-AF65-F5344CB8AC3E}">
        <p14:creationId xmlns="" xmlns:p14="http://schemas.microsoft.com/office/powerpoint/2010/main" val="231906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dirty="0"/>
          </a:p>
        </p:txBody>
      </p:sp>
    </p:spTree>
    <p:extLst>
      <p:ext uri="{BB962C8B-B14F-4D97-AF65-F5344CB8AC3E}">
        <p14:creationId xmlns="" xmlns:p14="http://schemas.microsoft.com/office/powerpoint/2010/main" val="334838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dirty="0"/>
          </a:p>
        </p:txBody>
      </p:sp>
    </p:spTree>
    <p:extLst>
      <p:ext uri="{BB962C8B-B14F-4D97-AF65-F5344CB8AC3E}">
        <p14:creationId xmlns="" xmlns:p14="http://schemas.microsoft.com/office/powerpoint/2010/main" val="357939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dirty="0"/>
          </a:p>
        </p:txBody>
      </p:sp>
    </p:spTree>
    <p:extLst>
      <p:ext uri="{BB962C8B-B14F-4D97-AF65-F5344CB8AC3E}">
        <p14:creationId xmlns="" xmlns:p14="http://schemas.microsoft.com/office/powerpoint/2010/main" val="120355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dirty="0"/>
          </a:p>
        </p:txBody>
      </p:sp>
    </p:spTree>
    <p:extLst>
      <p:ext uri="{BB962C8B-B14F-4D97-AF65-F5344CB8AC3E}">
        <p14:creationId xmlns="" xmlns:p14="http://schemas.microsoft.com/office/powerpoint/2010/main" val="16961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dirty="0"/>
          </a:p>
        </p:txBody>
      </p:sp>
    </p:spTree>
    <p:extLst>
      <p:ext uri="{BB962C8B-B14F-4D97-AF65-F5344CB8AC3E}">
        <p14:creationId xmlns="" xmlns:p14="http://schemas.microsoft.com/office/powerpoint/2010/main" val="105863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226CBC-E4E4-48BA-9ABE-65B77CB0E0FC}" type="datetime1">
              <a:rPr lang="en-US" smtClean="0"/>
              <a:pPr/>
              <a:t>11/13/2016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1C01FC-72F2-40D2-9586-588DB974E53F}" type="datetime1">
              <a:rPr lang="en-US" smtClean="0"/>
              <a:pPr/>
              <a:t>11/13/2016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A9CC0C-9DA3-4570-9419-898574A26AD1}" type="datetime1">
              <a:rPr lang="en-US" smtClean="0"/>
              <a:pPr/>
              <a:t>11/13/2016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FACD89-03A7-4AF2-9F77-5B2FC8E0B074}" type="datetime1">
              <a:rPr lang="en-US" smtClean="0"/>
              <a:pPr/>
              <a:t>11/13/2016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BB851-F52B-4998-8DCB-0C5F3DF0DE90}" type="datetime1">
              <a:rPr lang="en-US" smtClean="0"/>
              <a:pPr/>
              <a:t>11/13/2016</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0D60E-EA05-4568-8F5F-D54E69DA352A}" type="datetime1">
              <a:rPr lang="en-US" smtClean="0"/>
              <a:pPr/>
              <a:t>11/13/2016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91D2EE-496F-4CCA-ADE5-C3193554400D}" type="datetime1">
              <a:rPr lang="en-US" smtClean="0"/>
              <a:pPr/>
              <a:t>11/13/2016</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DB224D-156B-4A37-890F-5BA39CA8A770}" type="datetime1">
              <a:rPr lang="en-US" smtClean="0"/>
              <a:pPr/>
              <a:t>11/13/2016</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0528E-5598-46F5-A9A2-701CE4C7A653}" type="datetime1">
              <a:rPr lang="en-US" smtClean="0"/>
              <a:pPr/>
              <a:t>11/13/2016</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8660A-1234-4CB3-804E-171ED6FF29EB}" type="datetime1">
              <a:rPr lang="en-US" smtClean="0"/>
              <a:pPr/>
              <a:t>11/13/2016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9A4E7-710C-405C-AAB1-9E4A9D709608}" type="datetime1">
              <a:rPr lang="en-US" smtClean="0"/>
              <a:pPr/>
              <a:t>11/13/2016</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F8B107C0-0070-4AFD-B843-98E649A254D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50D3-57B6-4D10-9B0E-3191609DE16C}" type="datetime1">
              <a:rPr lang="en-US" smtClean="0"/>
              <a:pPr/>
              <a:t>11/13/2016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 </a:t>
            </a:r>
            <a:r>
              <a:rPr lang="en-GB" dirty="0" err="1" smtClean="0"/>
              <a:t>Hodder</a:t>
            </a:r>
            <a:r>
              <a:rPr lang="en-GB" dirty="0" smtClean="0"/>
              <a:t> &amp; Stoughton</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07C0-0070-4AFD-B843-98E649A254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800" dirty="0">
                <a:solidFill>
                  <a:schemeClr val="tx1"/>
                </a:solidFill>
              </a:rPr>
              <a:t>9.3 Assessing internationalisation</a:t>
            </a:r>
            <a:br>
              <a:rPr lang="en-GB" sz="4800" dirty="0">
                <a:solidFill>
                  <a:schemeClr val="tx1"/>
                </a:solidFill>
              </a:rPr>
            </a:br>
            <a:endParaRPr lang="en-GB" sz="4800" dirty="0">
              <a:solidFill>
                <a:schemeClr val="tx1"/>
              </a:solidFill>
            </a:endParaRPr>
          </a:p>
        </p:txBody>
      </p:sp>
      <p:sp>
        <p:nvSpPr>
          <p:cNvPr id="5" name="Subtitle 4"/>
          <p:cNvSpPr>
            <a:spLocks noGrp="1"/>
          </p:cNvSpPr>
          <p:nvPr>
            <p:ph type="subTitle" idx="1"/>
          </p:nvPr>
        </p:nvSpPr>
        <p:spPr/>
        <p:txBody>
          <a:bodyPr/>
          <a:lstStyle/>
          <a:p>
            <a:r>
              <a:rPr lang="en-GB" dirty="0" smtClean="0"/>
              <a:t>The impact of internationalisation on the functional areas of a business </a:t>
            </a:r>
            <a:endParaRPr lang="en-GB" dirty="0"/>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1607" t="21428" r="33482" b="44286"/>
          <a:stretch>
            <a:fillRect/>
          </a:stretch>
        </p:blipFill>
        <p:spPr bwMode="auto">
          <a:xfrm>
            <a:off x="142844" y="214290"/>
            <a:ext cx="8969934" cy="44291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Operations management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The impact depends on the methods of growth:</a:t>
            </a:r>
            <a:endParaRPr lang="en-GB" dirty="0"/>
          </a:p>
          <a:p>
            <a:r>
              <a:rPr lang="en-GB" dirty="0" smtClean="0"/>
              <a:t>Offshoring – managers must ensure that quality issues are maintained in the manufacturing process.</a:t>
            </a:r>
          </a:p>
          <a:p>
            <a:r>
              <a:rPr lang="en-GB" dirty="0" smtClean="0"/>
              <a:t>Multinational – managers need to work more collaboratively to ensure that the organisational culture and manufacturing processes are reproduced wherever in the world.</a:t>
            </a:r>
          </a:p>
          <a:p>
            <a:pPr marL="0" indent="0">
              <a:buNone/>
            </a:pPr>
            <a:endParaRPr lang="en-GB" dirty="0"/>
          </a:p>
        </p:txBody>
      </p:sp>
    </p:spTree>
    <p:extLst>
      <p:ext uri="{BB962C8B-B14F-4D97-AF65-F5344CB8AC3E}">
        <p14:creationId xmlns="" xmlns:p14="http://schemas.microsoft.com/office/powerpoint/2010/main" val="10363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018" t="21428" r="50000" b="15000"/>
          <a:stretch>
            <a:fillRect/>
          </a:stretch>
        </p:blipFill>
        <p:spPr bwMode="auto">
          <a:xfrm>
            <a:off x="-1" y="0"/>
            <a:ext cx="7963271" cy="688088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lnSpcReduction="10000"/>
          </a:bodyPr>
          <a:lstStyle/>
          <a:p>
            <a:r>
              <a:rPr lang="en-GB" dirty="0" smtClean="0"/>
              <a:t>One of the biggest impacts on an organisation becoming international is that of managing change (Unit 2). As the organisation is stretch around the globe it becomes increasingly difficult to implement change in a coherent, managed way. </a:t>
            </a:r>
            <a:endParaRPr lang="en-GB" dirty="0"/>
          </a:p>
          <a:p>
            <a:r>
              <a:rPr lang="en-GB" dirty="0" smtClean="0"/>
              <a:t>Modern communication helps with some of the issues, but managing the process is much more complex for managers.</a:t>
            </a:r>
            <a:endParaRPr lang="en-GB" dirty="0"/>
          </a:p>
        </p:txBody>
      </p:sp>
    </p:spTree>
    <p:extLst>
      <p:ext uri="{BB962C8B-B14F-4D97-AF65-F5344CB8AC3E}">
        <p14:creationId xmlns="" xmlns:p14="http://schemas.microsoft.com/office/powerpoint/2010/main" val="144530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How businesses can manage internationally and the impact on the functional areas of the business</a:t>
            </a:r>
          </a:p>
          <a:p>
            <a:endParaRPr lang="en-GB" dirty="0"/>
          </a:p>
        </p:txBody>
      </p:sp>
    </p:spTree>
    <p:extLst>
      <p:ext uri="{BB962C8B-B14F-4D97-AF65-F5344CB8AC3E}">
        <p14:creationId xmlns="" xmlns:p14="http://schemas.microsoft.com/office/powerpoint/2010/main" val="286565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08912" cy="969873"/>
          </a:xfrm>
        </p:spPr>
        <p:txBody>
          <a:bodyPr>
            <a:normAutofit fontScale="90000"/>
          </a:bodyPr>
          <a:lstStyle/>
          <a:p>
            <a:r>
              <a:rPr lang="en-GB" dirty="0" smtClean="0"/>
              <a:t>Operating internationally:</a:t>
            </a:r>
            <a:br>
              <a:rPr lang="en-GB" dirty="0" smtClean="0"/>
            </a:br>
            <a:r>
              <a:rPr lang="en-GB" dirty="0" smtClean="0"/>
              <a:t>impact on the functional areas</a:t>
            </a:r>
            <a:endParaRPr lang="en-GB" dirty="0"/>
          </a:p>
        </p:txBody>
      </p:sp>
      <p:sp>
        <p:nvSpPr>
          <p:cNvPr id="3" name="Content Placeholder 2"/>
          <p:cNvSpPr>
            <a:spLocks noGrp="1"/>
          </p:cNvSpPr>
          <p:nvPr>
            <p:ph idx="1"/>
          </p:nvPr>
        </p:nvSpPr>
        <p:spPr>
          <a:xfrm>
            <a:off x="467544" y="2780928"/>
            <a:ext cx="8229600" cy="3384376"/>
          </a:xfrm>
        </p:spPr>
        <p:txBody>
          <a:bodyPr>
            <a:normAutofit lnSpcReduction="10000"/>
          </a:bodyPr>
          <a:lstStyle/>
          <a:p>
            <a:pPr marL="0" indent="0">
              <a:buNone/>
            </a:pPr>
            <a:r>
              <a:rPr lang="en-GB" dirty="0" smtClean="0"/>
              <a:t>Operating internationally impacts on all the functional areas of the business:</a:t>
            </a:r>
            <a:endParaRPr lang="en-GB" dirty="0"/>
          </a:p>
          <a:p>
            <a:r>
              <a:rPr lang="en-GB" dirty="0" smtClean="0"/>
              <a:t>Human resources</a:t>
            </a:r>
          </a:p>
          <a:p>
            <a:r>
              <a:rPr lang="en-GB" dirty="0" smtClean="0"/>
              <a:t>Finance</a:t>
            </a:r>
          </a:p>
          <a:p>
            <a:r>
              <a:rPr lang="en-GB" dirty="0" smtClean="0"/>
              <a:t>Marketing</a:t>
            </a:r>
          </a:p>
          <a:p>
            <a:r>
              <a:rPr lang="en-GB" dirty="0" smtClean="0"/>
              <a:t>Operations management.</a:t>
            </a:r>
            <a:endParaRPr lang="en-GB" dirty="0"/>
          </a:p>
        </p:txBody>
      </p:sp>
    </p:spTree>
    <p:extLst>
      <p:ext uri="{BB962C8B-B14F-4D97-AF65-F5344CB8AC3E}">
        <p14:creationId xmlns="" xmlns:p14="http://schemas.microsoft.com/office/powerpoint/2010/main" val="81199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143" t="25714" r="8035" b="32154"/>
          <a:stretch>
            <a:fillRect/>
          </a:stretch>
        </p:blipFill>
        <p:spPr bwMode="auto">
          <a:xfrm>
            <a:off x="71406" y="71438"/>
            <a:ext cx="9048787" cy="414338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resources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The role and impact of HR depends on which methods of growth the business is undertaking:</a:t>
            </a:r>
          </a:p>
          <a:p>
            <a:r>
              <a:rPr lang="en-GB" b="1" dirty="0" smtClean="0"/>
              <a:t>Exporting</a:t>
            </a:r>
            <a:r>
              <a:rPr lang="en-GB" dirty="0" smtClean="0"/>
              <a:t> – managers may need training or specialist advisors may need hiring.</a:t>
            </a:r>
          </a:p>
          <a:p>
            <a:r>
              <a:rPr lang="en-GB" b="1" dirty="0" smtClean="0"/>
              <a:t>Multinational</a:t>
            </a:r>
            <a:r>
              <a:rPr lang="en-GB" dirty="0" smtClean="0"/>
              <a:t> – setting up in another country would involve hiring a workforce and motivating them – this may cause cultural and legal problems for the new organisation.</a:t>
            </a:r>
          </a:p>
          <a:p>
            <a:r>
              <a:rPr lang="en-GB" b="1" dirty="0" smtClean="0"/>
              <a:t>Franchising</a:t>
            </a:r>
            <a:r>
              <a:rPr lang="en-GB" dirty="0" smtClean="0"/>
              <a:t> – training of the franchisors would have to be thorough so that the culture and quality of the original business was maintained.</a:t>
            </a:r>
          </a:p>
          <a:p>
            <a:r>
              <a:rPr lang="en-GB" b="1" dirty="0" smtClean="0"/>
              <a:t>Offshoring </a:t>
            </a:r>
            <a:r>
              <a:rPr lang="en-GB" dirty="0" smtClean="0"/>
              <a:t>– existing employees may have to be laid off and this could cause resent and demoralise the workforce.</a:t>
            </a:r>
          </a:p>
          <a:p>
            <a:r>
              <a:rPr lang="en-GB" dirty="0" smtClean="0"/>
              <a:t>For all of the methods of expanding abroad, managers will need thought-out targets, specialised personnel and cooperation with headquarters and other factories in the organisation. Communication will become increasingly difficult as the business expands across borders.</a:t>
            </a:r>
            <a:endParaRPr lang="en-GB" dirty="0"/>
          </a:p>
        </p:txBody>
      </p:sp>
    </p:spTree>
    <p:extLst>
      <p:ext uri="{BB962C8B-B14F-4D97-AF65-F5344CB8AC3E}">
        <p14:creationId xmlns="" xmlns:p14="http://schemas.microsoft.com/office/powerpoint/2010/main" val="364633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5268" t="17143" r="9821" b="39286"/>
          <a:stretch>
            <a:fillRect/>
          </a:stretch>
        </p:blipFill>
        <p:spPr bwMode="auto">
          <a:xfrm>
            <a:off x="0" y="571480"/>
            <a:ext cx="8786874" cy="435771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Finance</a:t>
            </a:r>
            <a:endParaRPr lang="en-GB" dirty="0"/>
          </a:p>
        </p:txBody>
      </p:sp>
      <p:sp>
        <p:nvSpPr>
          <p:cNvPr id="3" name="Content Placeholder 2"/>
          <p:cNvSpPr>
            <a:spLocks noGrp="1"/>
          </p:cNvSpPr>
          <p:nvPr>
            <p:ph idx="1"/>
          </p:nvPr>
        </p:nvSpPr>
        <p:spPr>
          <a:xfrm>
            <a:off x="457200" y="2022610"/>
            <a:ext cx="8229600" cy="4103554"/>
          </a:xfrm>
        </p:spPr>
        <p:txBody>
          <a:bodyPr>
            <a:normAutofit fontScale="70000" lnSpcReduction="20000"/>
          </a:bodyPr>
          <a:lstStyle/>
          <a:p>
            <a:pPr marL="0" indent="0">
              <a:buNone/>
            </a:pPr>
            <a:r>
              <a:rPr lang="en-GB" dirty="0" smtClean="0"/>
              <a:t>Rapid growth into another region requires a substantial amount of investment. This investment would have to be obtained and returns on that investment monitored. Again the amount invested and the risk levels would depend on the method of the growth:</a:t>
            </a:r>
          </a:p>
          <a:p>
            <a:r>
              <a:rPr lang="en-GB" b="1" dirty="0" smtClean="0"/>
              <a:t>Franchising</a:t>
            </a:r>
            <a:r>
              <a:rPr lang="en-GB" dirty="0" smtClean="0"/>
              <a:t> – this requires minimal amount of investment and therefore reduces risk.</a:t>
            </a:r>
          </a:p>
          <a:p>
            <a:r>
              <a:rPr lang="en-GB" b="1" dirty="0" smtClean="0"/>
              <a:t>Acquisition</a:t>
            </a:r>
            <a:r>
              <a:rPr lang="en-GB" dirty="0" smtClean="0"/>
              <a:t> – this requires minimal amount of investment and because the business is buying a going concern then the risk is reduced.</a:t>
            </a:r>
          </a:p>
          <a:p>
            <a:r>
              <a:rPr lang="en-GB" b="1" dirty="0" smtClean="0"/>
              <a:t>Setting up in another region </a:t>
            </a:r>
            <a:r>
              <a:rPr lang="en-GB" dirty="0" smtClean="0"/>
              <a:t>– this requires a substantial amount of investment and is very risky.</a:t>
            </a:r>
          </a:p>
          <a:p>
            <a:r>
              <a:rPr lang="en-GB" b="1" dirty="0" smtClean="0"/>
              <a:t>Offshoring</a:t>
            </a:r>
            <a:r>
              <a:rPr lang="en-GB" dirty="0" smtClean="0"/>
              <a:t> – this could reduce costs significantly, but there may be hidden costs such as redundancy or closing factories in the UK.</a:t>
            </a:r>
            <a:endParaRPr lang="en-GB" dirty="0"/>
          </a:p>
        </p:txBody>
      </p:sp>
    </p:spTree>
    <p:extLst>
      <p:ext uri="{BB962C8B-B14F-4D97-AF65-F5344CB8AC3E}">
        <p14:creationId xmlns="" xmlns:p14="http://schemas.microsoft.com/office/powerpoint/2010/main" val="183275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8928" t="68571" r="58784" b="17857"/>
          <a:stretch>
            <a:fillRect/>
          </a:stretch>
        </p:blipFill>
        <p:spPr bwMode="auto">
          <a:xfrm>
            <a:off x="285719" y="571480"/>
            <a:ext cx="8429685" cy="221457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When businesses enter new markets then extensive market research should be carried out to ascertain if the new product is needed or wanted by the customers.</a:t>
            </a:r>
            <a:endParaRPr lang="en-GB" dirty="0"/>
          </a:p>
          <a:p>
            <a:r>
              <a:rPr lang="en-GB" dirty="0" smtClean="0"/>
              <a:t>If marketing to a new market then test marketing would have to be carried out to ensure that no offence was caused.</a:t>
            </a:r>
            <a:endParaRPr lang="en-GB" dirty="0"/>
          </a:p>
          <a:p>
            <a:r>
              <a:rPr lang="en-GB" dirty="0" smtClean="0"/>
              <a:t>If the product is being made offshore for our consumption then the business would want to check what impact that decision would have on customers – some customers prefer products being made in the UK which may even be their USP.</a:t>
            </a:r>
            <a:endParaRPr lang="en-GB" dirty="0"/>
          </a:p>
          <a:p>
            <a:r>
              <a:rPr lang="en-GB" dirty="0" smtClean="0"/>
              <a:t>A considerable amount of money may be needed to introduce and market a new product in a new market as brand names have not be established. However, there may be limited competition which the business can optimise on.</a:t>
            </a:r>
            <a:endParaRPr lang="en-GB" dirty="0"/>
          </a:p>
        </p:txBody>
      </p:sp>
    </p:spTree>
    <p:extLst>
      <p:ext uri="{BB962C8B-B14F-4D97-AF65-F5344CB8AC3E}">
        <p14:creationId xmlns="" xmlns:p14="http://schemas.microsoft.com/office/powerpoint/2010/main" val="43554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580</Words>
  <Application>Microsoft Office PowerPoint</Application>
  <PresentationFormat>On-screen Show (4:3)</PresentationFormat>
  <Paragraphs>44</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9.3 Assessing internationalisation </vt:lpstr>
      <vt:lpstr>Learning outcomes</vt:lpstr>
      <vt:lpstr>Operating internationally: impact on the functional areas</vt:lpstr>
      <vt:lpstr>Slide 4</vt:lpstr>
      <vt:lpstr>Human resources</vt:lpstr>
      <vt:lpstr>Slide 6</vt:lpstr>
      <vt:lpstr>Finance</vt:lpstr>
      <vt:lpstr>Slide 8</vt:lpstr>
      <vt:lpstr>Marketing</vt:lpstr>
      <vt:lpstr>Slide 10</vt:lpstr>
      <vt:lpstr>Operations management</vt:lpstr>
      <vt:lpstr>Slide 12</vt:lpstr>
      <vt:lpstr>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 Assessing internationalisation </dc:title>
  <dc:creator>user</dc:creator>
  <cp:lastModifiedBy>user</cp:lastModifiedBy>
  <cp:revision>4</cp:revision>
  <dcterms:created xsi:type="dcterms:W3CDTF">2016-10-26T21:20:59Z</dcterms:created>
  <dcterms:modified xsi:type="dcterms:W3CDTF">2016-11-13T12:52:52Z</dcterms:modified>
</cp:coreProperties>
</file>