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9" r:id="rId2"/>
    <p:sldId id="329" r:id="rId3"/>
    <p:sldId id="451" r:id="rId4"/>
    <p:sldId id="375" r:id="rId5"/>
    <p:sldId id="469" r:id="rId6"/>
    <p:sldId id="471" r:id="rId7"/>
    <p:sldId id="473" r:id="rId8"/>
    <p:sldId id="475" r:id="rId9"/>
    <p:sldId id="327" r:id="rId10"/>
  </p:sldIdLst>
  <p:sldSz cx="9144000" cy="6858000" type="screen4x3"/>
  <p:notesSz cx="6797675" cy="9928225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07" autoAdjust="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pPr/>
              <a:t>11/05/2019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pPr/>
              <a:t>11/05/2019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44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436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173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477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0518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3460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1573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49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1.5 Understanding external influences on business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1.5.4 Introduction to the economy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economy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pPr lvl="0"/>
            <a:r>
              <a:rPr lang="en-GB" dirty="0"/>
              <a:t>What the economy is</a:t>
            </a:r>
          </a:p>
          <a:p>
            <a:pPr lvl="0"/>
            <a:r>
              <a:rPr lang="en-GB" dirty="0"/>
              <a:t>What makes the economy go up or down</a:t>
            </a:r>
          </a:p>
          <a:p>
            <a:r>
              <a:rPr lang="en-GB" dirty="0"/>
              <a:t>What business people need to know about the economy</a:t>
            </a:r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300" b="1" dirty="0">
                <a:solidFill>
                  <a:srgbClr val="C0504D"/>
                </a:solidFill>
              </a:rPr>
              <a:t>Economy</a:t>
            </a:r>
          </a:p>
          <a:p>
            <a:pPr lvl="0"/>
            <a:r>
              <a:rPr lang="en-GB" sz="2300" dirty="0"/>
              <a:t>The collection of business transactions that takes place throughout the country, in any given year</a:t>
            </a:r>
          </a:p>
          <a:p>
            <a:pPr marL="0" lvl="0" indent="0">
              <a:buNone/>
            </a:pPr>
            <a:r>
              <a:rPr lang="en-GB" sz="2300" b="1" dirty="0">
                <a:solidFill>
                  <a:srgbClr val="C0504D"/>
                </a:solidFill>
              </a:rPr>
              <a:t>Consumer spending</a:t>
            </a:r>
          </a:p>
          <a:p>
            <a:pPr lvl="0"/>
            <a:r>
              <a:rPr lang="en-GB" sz="2300" dirty="0"/>
              <a:t>The total spent by all shoppers throughout the country</a:t>
            </a:r>
          </a:p>
          <a:p>
            <a:pPr marL="0" lvl="0" indent="0">
              <a:buNone/>
            </a:pPr>
            <a:r>
              <a:rPr lang="en-GB" sz="2300" b="1" dirty="0">
                <a:solidFill>
                  <a:srgbClr val="C0504D"/>
                </a:solidFill>
              </a:rPr>
              <a:t>Exports</a:t>
            </a:r>
          </a:p>
          <a:p>
            <a:pPr lvl="0"/>
            <a:r>
              <a:rPr lang="en-GB" sz="2300" dirty="0"/>
              <a:t>Goods produced in one country but sold overseas, for example a British-made Mini sold in France</a:t>
            </a:r>
          </a:p>
          <a:p>
            <a:pPr marL="0" indent="0">
              <a:buNone/>
            </a:pPr>
            <a:r>
              <a:rPr lang="en-GB" sz="2300" b="1" dirty="0">
                <a:solidFill>
                  <a:srgbClr val="C0504D"/>
                </a:solidFill>
              </a:rPr>
              <a:t>Recession</a:t>
            </a:r>
          </a:p>
          <a:p>
            <a:r>
              <a:rPr lang="en-GB" sz="2300" dirty="0"/>
              <a:t>A downturn in sales and output throughout the economy, often leading to rising unemployment</a:t>
            </a:r>
          </a:p>
        </p:txBody>
      </p:sp>
    </p:spTree>
    <p:extLst>
      <p:ext uri="{BB962C8B-B14F-4D97-AF65-F5344CB8AC3E}">
        <p14:creationId xmlns:p14="http://schemas.microsoft.com/office/powerpoint/2010/main" xmlns="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What is the economy?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6" y="1430187"/>
            <a:ext cx="8345928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The economy is the collection of business transactions that takes place throughout the country, in any given year.</a:t>
            </a:r>
          </a:p>
          <a:p>
            <a:pPr lvl="0"/>
            <a:r>
              <a:rPr lang="en-GB" dirty="0"/>
              <a:t>The economy is made up of businesses buying and selling products and services both to each other, customers and the government.</a:t>
            </a:r>
          </a:p>
          <a:p>
            <a:pPr lvl="0"/>
            <a:r>
              <a:rPr lang="en-GB" dirty="0"/>
              <a:t>The economy is connected.</a:t>
            </a:r>
          </a:p>
          <a:p>
            <a:r>
              <a:rPr lang="en-GB" dirty="0"/>
              <a:t>This means many businesses make various products and deliver various services to create other products.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260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3034" y="3042037"/>
            <a:ext cx="3616859" cy="360174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dirty="0"/>
              <a:t>Connected loops and the Mini Cooper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3620020" cy="4823532"/>
          </a:xfrm>
        </p:spPr>
        <p:txBody>
          <a:bodyPr/>
          <a:lstStyle/>
          <a:p>
            <a:pPr lvl="0"/>
            <a:r>
              <a:rPr lang="en-GB" sz="2000" dirty="0"/>
              <a:t>Look at the map showing different places all starting off in Oxford with the creation of a Mini Cooper at the factory.</a:t>
            </a:r>
          </a:p>
          <a:p>
            <a:pPr lvl="0"/>
            <a:r>
              <a:rPr lang="en-GB" sz="2000" dirty="0"/>
              <a:t>In Swindon the steel body is made for the mini.</a:t>
            </a:r>
          </a:p>
          <a:p>
            <a:pPr lvl="0"/>
            <a:r>
              <a:rPr lang="en-GB" sz="2000" dirty="0"/>
              <a:t>In Hams Hall the engine for the Mini is made.</a:t>
            </a:r>
          </a:p>
          <a:p>
            <a:pPr lvl="0"/>
            <a:r>
              <a:rPr lang="en-GB" sz="2000" dirty="0"/>
              <a:t>In Port Talbot the steel is made.</a:t>
            </a:r>
          </a:p>
          <a:p>
            <a:r>
              <a:rPr lang="en-GB" sz="2000" dirty="0"/>
              <a:t>There are over 2,000 businesses involved in making the Mini Cooper.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10267" y="1423359"/>
            <a:ext cx="2697932" cy="26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24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sz="3900" dirty="0"/>
              <a:t>What makes the economy go up or down?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8762387" cy="4823532"/>
          </a:xfrm>
        </p:spPr>
        <p:txBody>
          <a:bodyPr/>
          <a:lstStyle/>
          <a:p>
            <a:pPr lvl="0"/>
            <a:r>
              <a:rPr lang="en-GB" sz="1800" dirty="0"/>
              <a:t>Trade of Mini Coopers takes place in the UK and, more importantly, with other countries – this is called exports</a:t>
            </a:r>
          </a:p>
          <a:p>
            <a:pPr lvl="0"/>
            <a:r>
              <a:rPr lang="en-GB" sz="1800" dirty="0"/>
              <a:t>Exports are goods produced in one country but sold overseas.</a:t>
            </a:r>
          </a:p>
          <a:p>
            <a:pPr lvl="0"/>
            <a:r>
              <a:rPr lang="en-GB" sz="1800" dirty="0"/>
              <a:t>The more demand for Minis, and other goods and services, the more jobs for workers and the more profit for businesses.</a:t>
            </a:r>
          </a:p>
          <a:p>
            <a:r>
              <a:rPr lang="en-GB" sz="1800" dirty="0"/>
              <a:t>The opposite occurs, leading to a recession, if there is less demand – see the diagram.</a:t>
            </a:r>
          </a:p>
          <a:p>
            <a:pPr lvl="0"/>
            <a:r>
              <a:rPr lang="en-GB" sz="1800" dirty="0"/>
              <a:t>A recession is a downturn in sales and output throughout the economy, often leading to rising unemployment.</a:t>
            </a:r>
          </a:p>
          <a:p>
            <a:r>
              <a:rPr lang="en-GB" sz="1800" dirty="0"/>
              <a:t>The last UK recession was in 2008, the worst for 50 years.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40733" y="4393659"/>
            <a:ext cx="4526732" cy="22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5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The way interest rates can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6" y="1430187"/>
            <a:ext cx="7938522" cy="4695976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An interest rate is the amount a lender, such as a bank, charges someone per year for money they have borrowed.</a:t>
            </a:r>
          </a:p>
          <a:p>
            <a:pPr lvl="0"/>
            <a:r>
              <a:rPr lang="en-GB" sz="2400" dirty="0"/>
              <a:t>Example: If I borrow £100 at a 10% interest rate per year,  I will pay £10 interest for the first year of borrowing.</a:t>
            </a:r>
          </a:p>
          <a:p>
            <a:pPr lvl="0"/>
            <a:r>
              <a:rPr lang="en-GB" sz="2400" dirty="0"/>
              <a:t>The lower the interest rates, the more likely businesses are to borrow money.</a:t>
            </a:r>
          </a:p>
          <a:p>
            <a:pPr lvl="0"/>
            <a:r>
              <a:rPr lang="en-GB" sz="2400" dirty="0"/>
              <a:t>Interest rate are very low in 2017, 0.25%, though loans to businesses are higher.</a:t>
            </a:r>
          </a:p>
          <a:p>
            <a:r>
              <a:rPr lang="en-GB" sz="2400" dirty="0"/>
              <a:t>If a business borrows money when interest rates are low, they can finance growth much more cheaply, have less costs and possibly more profits.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0147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The way exchange rates can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6" y="1430187"/>
            <a:ext cx="7938522" cy="4695976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An exchange rate is the value of the pound measured by how much foreign currency can be bought per pound.</a:t>
            </a:r>
          </a:p>
          <a:p>
            <a:pPr lvl="0"/>
            <a:r>
              <a:rPr lang="en-GB" sz="2400" dirty="0"/>
              <a:t>For example, on 11th January 2017, £1 would buy $1.21. £100 would by $121. </a:t>
            </a:r>
          </a:p>
          <a:p>
            <a:pPr lvl="0"/>
            <a:r>
              <a:rPr lang="en-GB" sz="2400" dirty="0"/>
              <a:t>Go back to 11th January 2016, and £1 was worth $1.45. £100 would buy $145, an extra $21.</a:t>
            </a:r>
          </a:p>
          <a:p>
            <a:pPr lvl="0"/>
            <a:r>
              <a:rPr lang="en-GB" sz="2400" dirty="0"/>
              <a:t>The value of the pound has therefore fallen.</a:t>
            </a:r>
          </a:p>
          <a:p>
            <a:pPr lvl="0"/>
            <a:r>
              <a:rPr lang="en-GB" sz="2400" dirty="0"/>
              <a:t>Businesses that export become more profitable. For example, Rolls-Royce cars became cheaper to US buyers.</a:t>
            </a:r>
          </a:p>
          <a:p>
            <a:r>
              <a:rPr lang="en-GB" sz="2400" dirty="0"/>
              <a:t>Businesses that import become less profitable.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699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sz="3900" dirty="0"/>
              <a:t>The threat of recession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4851290" cy="4823532"/>
          </a:xfrm>
        </p:spPr>
        <p:txBody>
          <a:bodyPr/>
          <a:lstStyle/>
          <a:p>
            <a:pPr lvl="0"/>
            <a:r>
              <a:rPr lang="en-GB" sz="1800" dirty="0"/>
              <a:t>When the economy starts to downturn, demand for goods and services reduces, and consumer spending goes down.</a:t>
            </a:r>
          </a:p>
          <a:p>
            <a:pPr lvl="0"/>
            <a:r>
              <a:rPr lang="en-GB" sz="1800" dirty="0"/>
              <a:t>Businesses have to reduce the number of products or services they create to survive.</a:t>
            </a:r>
          </a:p>
          <a:p>
            <a:pPr lvl="0"/>
            <a:r>
              <a:rPr lang="en-GB" sz="1800" dirty="0"/>
              <a:t>They have to reduce costs, possibly by cutting a number of employees.</a:t>
            </a:r>
          </a:p>
          <a:p>
            <a:pPr lvl="0"/>
            <a:r>
              <a:rPr lang="en-GB" sz="1800" dirty="0"/>
              <a:t>Not doing this quickly enough can result in a business failing.</a:t>
            </a:r>
          </a:p>
          <a:p>
            <a:pPr lvl="0"/>
            <a:r>
              <a:rPr lang="en-GB" sz="1800" dirty="0"/>
              <a:t>Well-run businesses have a range of products that can be purchased when consumers have less money, such as Samsung’s cheaper mobiles.</a:t>
            </a:r>
          </a:p>
          <a:p>
            <a:r>
              <a:rPr lang="en-GB" sz="1800" dirty="0"/>
              <a:t>Some business flourish in a recession, like discount shops such as Aldi and Poundland.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1010" y="3293478"/>
            <a:ext cx="3892989" cy="25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0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119592" cy="4979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Write down or discuss the answers to these questions.</a:t>
            </a:r>
          </a:p>
          <a:p>
            <a:pPr lvl="0"/>
            <a:r>
              <a:rPr lang="en-GB" dirty="0"/>
              <a:t>What is the economy?</a:t>
            </a:r>
          </a:p>
          <a:p>
            <a:pPr lvl="0"/>
            <a:r>
              <a:rPr lang="en-GB" dirty="0"/>
              <a:t>Give an example of a UK business that exports products.</a:t>
            </a:r>
          </a:p>
          <a:p>
            <a:pPr lvl="0"/>
            <a:r>
              <a:rPr lang="en-GB" dirty="0"/>
              <a:t>If the £ buys more US$, which type of business does this benefit? </a:t>
            </a:r>
          </a:p>
          <a:p>
            <a:pPr lvl="0"/>
            <a:r>
              <a:rPr lang="en-GB" dirty="0"/>
              <a:t>Thinking about interest rates, when is the best time for a business to borrow money from a bank?</a:t>
            </a:r>
          </a:p>
          <a:p>
            <a:r>
              <a:rPr lang="en-GB" dirty="0"/>
              <a:t>Give an example of a  business that will benefit from a recession.</a:t>
            </a:r>
          </a:p>
        </p:txBody>
      </p:sp>
    </p:spTree>
    <p:extLst>
      <p:ext uri="{BB962C8B-B14F-4D97-AF65-F5344CB8AC3E}">
        <p14:creationId xmlns:p14="http://schemas.microsoft.com/office/powerpoint/2010/main" xmlns="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bcae6a3e3aecdee6b725ca2ddaf917810604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6404</TotalTime>
  <Words>773</Words>
  <Application>Microsoft Office PowerPoint</Application>
  <PresentationFormat>On-screen Show (4:3)</PresentationFormat>
  <Paragraphs>71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Introduction to the economy</vt:lpstr>
      <vt:lpstr>Key words</vt:lpstr>
      <vt:lpstr>What is the economy?</vt:lpstr>
      <vt:lpstr>Connected loops and the Mini Cooper</vt:lpstr>
      <vt:lpstr>What makes the economy go up or down? </vt:lpstr>
      <vt:lpstr>The way interest rates can change</vt:lpstr>
      <vt:lpstr>The way exchange rates can change</vt:lpstr>
      <vt:lpstr>The threat of recession</vt:lpstr>
      <vt:lpstr>Summary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user</cp:lastModifiedBy>
  <cp:revision>613</cp:revision>
  <dcterms:created xsi:type="dcterms:W3CDTF">2012-02-07T12:53:50Z</dcterms:created>
  <dcterms:modified xsi:type="dcterms:W3CDTF">2019-05-11T09:19:30Z</dcterms:modified>
</cp:coreProperties>
</file>