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1" r:id="rId2"/>
    <p:sldId id="292" r:id="rId3"/>
    <p:sldId id="293" r:id="rId4"/>
    <p:sldId id="325" r:id="rId5"/>
    <p:sldId id="326" r:id="rId6"/>
    <p:sldId id="327" r:id="rId7"/>
    <p:sldId id="310" r:id="rId8"/>
    <p:sldId id="328" r:id="rId9"/>
    <p:sldId id="324" r:id="rId10"/>
    <p:sldId id="329" r:id="rId11"/>
    <p:sldId id="330" r:id="rId12"/>
    <p:sldId id="331" r:id="rId13"/>
    <p:sldId id="312" r:id="rId14"/>
    <p:sldId id="332" r:id="rId15"/>
    <p:sldId id="313" r:id="rId16"/>
    <p:sldId id="314" r:id="rId17"/>
    <p:sldId id="315" r:id="rId18"/>
    <p:sldId id="316" r:id="rId19"/>
    <p:sldId id="317" r:id="rId20"/>
    <p:sldId id="318" r:id="rId21"/>
    <p:sldId id="319" r:id="rId22"/>
    <p:sldId id="333" r:id="rId23"/>
    <p:sldId id="334" r:id="rId24"/>
    <p:sldId id="320" r:id="rId25"/>
    <p:sldId id="335" r:id="rId26"/>
    <p:sldId id="336" r:id="rId27"/>
    <p:sldId id="323" r:id="rId28"/>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7" clrIdx="0"/>
  <p:cmAuthor id="1" name="I.T. Support" initials="I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1C65"/>
    <a:srgbClr val="2F4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E574FE-35CD-4747-80A1-846A7D598C14}" type="datetimeFigureOut">
              <a:rPr lang="en-US" smtClean="0"/>
              <a:pPr/>
              <a:t>3/21/2016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DF4C18-61E4-CD48-9AB9-F97B03CCB371}" type="slidenum">
              <a:rPr lang="en-US" smtClean="0"/>
              <a:pPr/>
              <a:t>‹#›</a:t>
            </a:fld>
            <a:endParaRPr lang="en-US"/>
          </a:p>
        </p:txBody>
      </p:sp>
    </p:spTree>
    <p:extLst>
      <p:ext uri="{BB962C8B-B14F-4D97-AF65-F5344CB8AC3E}">
        <p14:creationId xmlns:p14="http://schemas.microsoft.com/office/powerpoint/2010/main" val="15556685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21/03/2016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488832"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90663"/>
          </a:xfrm>
        </p:spPr>
        <p:txBody>
          <a:bodyPr>
            <a:noAutofit/>
          </a:bodyPr>
          <a:lstStyle/>
          <a:p>
            <a:r>
              <a:rPr lang="en-GB" sz="5400" dirty="0"/>
              <a:t>4.5  Managing inventory and supply chains</a:t>
            </a:r>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val="1161948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Inventory wastage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There are a number of causes of inventory wastage:</a:t>
            </a:r>
          </a:p>
          <a:p>
            <a:pPr lvl="1"/>
            <a:r>
              <a:rPr lang="en-GB" dirty="0" smtClean="0"/>
              <a:t>Raw materials being wasted during storage and production</a:t>
            </a:r>
          </a:p>
          <a:p>
            <a:pPr lvl="1"/>
            <a:r>
              <a:rPr lang="en-GB" dirty="0" smtClean="0"/>
              <a:t>Defects in production</a:t>
            </a:r>
          </a:p>
          <a:p>
            <a:pPr lvl="1"/>
            <a:r>
              <a:rPr lang="en-GB" dirty="0" smtClean="0"/>
              <a:t>Pilferage or theft</a:t>
            </a:r>
          </a:p>
          <a:p>
            <a:pPr lvl="1"/>
            <a:r>
              <a:rPr lang="en-GB" dirty="0" smtClean="0"/>
              <a:t>Damage to inventories during storage and production</a:t>
            </a:r>
          </a:p>
          <a:p>
            <a:pPr lvl="1"/>
            <a:r>
              <a:rPr lang="en-GB" dirty="0" smtClean="0"/>
              <a:t>Obsolescence – (products becoming outmoded or being kept beyond their sell-by date)</a:t>
            </a:r>
          </a:p>
          <a:p>
            <a:pPr marL="457200" lvl="1" indent="0">
              <a:buNone/>
            </a:pPr>
            <a:endParaRPr lang="en-GB" dirty="0" smtClean="0"/>
          </a:p>
          <a:p>
            <a:pPr marL="457200" lvl="1" indent="0">
              <a:buNone/>
            </a:pPr>
            <a:r>
              <a:rPr lang="en-GB" dirty="0" smtClean="0"/>
              <a:t>Under inventory rotation, warehouses are designed to make sure that new inventory is not placed in a position where it blocks access to older inventory.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p14="http://schemas.microsoft.com/office/powerpoint/2010/main" val="2089695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Please complete the stock control graph.</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val="2772445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Improving the efficiency of inventory control</a:t>
            </a:r>
            <a:endParaRPr lang="en-GB" sz="3200" dirty="0"/>
          </a:p>
        </p:txBody>
      </p:sp>
      <p:sp>
        <p:nvSpPr>
          <p:cNvPr id="3" name="Content Placeholder 2"/>
          <p:cNvSpPr>
            <a:spLocks noGrp="1"/>
          </p:cNvSpPr>
          <p:nvPr>
            <p:ph idx="1"/>
          </p:nvPr>
        </p:nvSpPr>
        <p:spPr/>
        <p:txBody>
          <a:bodyPr>
            <a:normAutofit fontScale="92500" lnSpcReduction="20000"/>
          </a:bodyPr>
          <a:lstStyle/>
          <a:p>
            <a:r>
              <a:rPr lang="en-GB" dirty="0" smtClean="0"/>
              <a:t>Many firms now realise how vital inventory management is in their operations. Traditionally, businesses kept high inventory levels ‘just in case’ they were needed. However, this lead to the need to sell off unwanted inventory in ‘sales’ at the end of the year. Japanese firms led the way in challenging this idea, arguing that it was a waste of space and inventory , costing the company money. This lead to the introduction of ‘just-in-time’ measures.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extLst>
      <p:ext uri="{BB962C8B-B14F-4D97-AF65-F5344CB8AC3E}">
        <p14:creationId xmlns:p14="http://schemas.microsoft.com/office/powerpoint/2010/main" val="166711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Stock control and lean </a:t>
            </a:r>
            <a:r>
              <a:rPr lang="en-GB" dirty="0"/>
              <a:t>p</a:t>
            </a:r>
            <a:r>
              <a:rPr lang="en-GB" dirty="0" smtClean="0"/>
              <a:t>roduction</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With the lean production techniques discussed in Unit 4.3 the stock control should be as follows:</a:t>
            </a:r>
            <a:endParaRPr lang="en-GB" dirty="0"/>
          </a:p>
          <a:p>
            <a:r>
              <a:rPr lang="en-GB" dirty="0" smtClean="0"/>
              <a:t>Lead times from the order being placed with the supplier to arriving at the factory would be as short as possible.</a:t>
            </a:r>
          </a:p>
          <a:p>
            <a:r>
              <a:rPr lang="en-GB" dirty="0" smtClean="0"/>
              <a:t>The buffer stock should be almost zero to reduce warehousing costs.</a:t>
            </a:r>
          </a:p>
          <a:p>
            <a:r>
              <a:rPr lang="en-GB" dirty="0" smtClean="0"/>
              <a:t>The re-order level should be almost zero and the order quantity should only be what is needed. This way stock costs are greatly reduced.</a:t>
            </a:r>
          </a:p>
          <a:p>
            <a:pPr marL="0" indent="0">
              <a:buNone/>
            </a:pPr>
            <a:r>
              <a:rPr lang="en-GB" dirty="0" smtClean="0"/>
              <a:t>This can only happen if manufacturers work very closely with their suppliers to ensure reliability and consistency.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p14="http://schemas.microsoft.com/office/powerpoint/2010/main" val="3447212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Just-in-time inventory control</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This form of inventory control has a number of implications:</a:t>
            </a:r>
          </a:p>
          <a:p>
            <a:pPr lvl="1"/>
            <a:r>
              <a:rPr lang="en-GB" dirty="0" smtClean="0"/>
              <a:t>Costs of raw materials are likely to be higher, as smaller but more frequent orders are placed – fewer </a:t>
            </a:r>
            <a:r>
              <a:rPr lang="en-GB" dirty="0" err="1" smtClean="0"/>
              <a:t>EoS</a:t>
            </a:r>
            <a:endParaRPr lang="en-GB" dirty="0" smtClean="0"/>
          </a:p>
          <a:p>
            <a:pPr lvl="1"/>
            <a:r>
              <a:rPr lang="en-GB" dirty="0" smtClean="0"/>
              <a:t>Problems may be experienced in getting raw materials on time – delays can halt production and lead to disappointed customers</a:t>
            </a:r>
          </a:p>
          <a:p>
            <a:pPr lvl="1"/>
            <a:r>
              <a:rPr lang="en-GB" dirty="0" smtClean="0"/>
              <a:t>Costs of storage and insurance fall</a:t>
            </a:r>
          </a:p>
          <a:p>
            <a:pPr lvl="1"/>
            <a:r>
              <a:rPr lang="en-GB" dirty="0" smtClean="0"/>
              <a:t>Less likelihood of inventory perishing</a:t>
            </a:r>
          </a:p>
          <a:p>
            <a:pPr lvl="1"/>
            <a:r>
              <a:rPr lang="en-GB" dirty="0" smtClean="0"/>
              <a:t>Production areas are less cluttered</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p14="http://schemas.microsoft.com/office/powerpoint/2010/main" val="593176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lstStyle/>
          <a:p>
            <a:r>
              <a:rPr lang="en-GB" dirty="0" smtClean="0"/>
              <a:t>Choosing effective suppliers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What would you look for when considering suppliers?</a:t>
            </a:r>
          </a:p>
          <a:p>
            <a:r>
              <a:rPr lang="en-GB" dirty="0" smtClean="0"/>
              <a:t>Prices</a:t>
            </a:r>
          </a:p>
          <a:p>
            <a:r>
              <a:rPr lang="en-GB" dirty="0" smtClean="0"/>
              <a:t>Payment terms </a:t>
            </a:r>
          </a:p>
          <a:p>
            <a:r>
              <a:rPr lang="en-GB" dirty="0" smtClean="0"/>
              <a:t>Quality</a:t>
            </a:r>
          </a:p>
          <a:p>
            <a:r>
              <a:rPr lang="en-GB" dirty="0" smtClean="0"/>
              <a:t>Capacity</a:t>
            </a:r>
          </a:p>
          <a:p>
            <a:r>
              <a:rPr lang="en-GB" dirty="0" smtClean="0"/>
              <a:t>Reliability</a:t>
            </a:r>
          </a:p>
          <a:p>
            <a:r>
              <a:rPr lang="en-GB" dirty="0" smtClean="0"/>
              <a:t>Flexibility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p14="http://schemas.microsoft.com/office/powerpoint/2010/main" val="23767838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Price:</a:t>
            </a:r>
            <a:r>
              <a:rPr lang="en-GB" dirty="0"/>
              <a:t> </a:t>
            </a:r>
            <a:r>
              <a:rPr lang="en-GB" sz="3600" dirty="0" smtClean="0"/>
              <a:t>Value for money – the cheapest is not always the best</a:t>
            </a:r>
            <a:endParaRPr lang="en-GB" sz="3600" dirty="0"/>
          </a:p>
        </p:txBody>
      </p:sp>
      <p:sp>
        <p:nvSpPr>
          <p:cNvPr id="3" name="Content Placeholder 2"/>
          <p:cNvSpPr>
            <a:spLocks noGrp="1"/>
          </p:cNvSpPr>
          <p:nvPr>
            <p:ph sz="half" idx="2"/>
          </p:nvPr>
        </p:nvSpPr>
        <p:spPr/>
        <p:txBody>
          <a:bodyPr>
            <a:normAutofit/>
          </a:bodyPr>
          <a:lstStyle/>
          <a:p>
            <a:pPr marL="0" indent="0">
              <a:buNone/>
            </a:pPr>
            <a:r>
              <a:rPr lang="en-GB" sz="2800" b="1" dirty="0" smtClean="0"/>
              <a:t>Benefits of low </a:t>
            </a:r>
            <a:r>
              <a:rPr lang="en-GB" sz="2800" b="1" dirty="0"/>
              <a:t>prices </a:t>
            </a:r>
            <a:endParaRPr lang="en-GB" sz="2800" b="1" dirty="0" smtClean="0"/>
          </a:p>
          <a:p>
            <a:pPr>
              <a:buFont typeface="Arial"/>
              <a:buChar char="•"/>
            </a:pPr>
            <a:r>
              <a:rPr lang="en-GB" sz="2800" dirty="0" smtClean="0"/>
              <a:t>Can reduce final selling price gaining competitive advantage</a:t>
            </a:r>
          </a:p>
          <a:p>
            <a:r>
              <a:rPr lang="en-GB" sz="2800" dirty="0" smtClean="0"/>
              <a:t>Keep selling price the same but keep the additional profit.</a:t>
            </a:r>
            <a:endParaRPr lang="en-GB" sz="2800" dirty="0"/>
          </a:p>
        </p:txBody>
      </p:sp>
      <p:sp>
        <p:nvSpPr>
          <p:cNvPr id="6" name="Content Placeholder 5"/>
          <p:cNvSpPr>
            <a:spLocks noGrp="1"/>
          </p:cNvSpPr>
          <p:nvPr>
            <p:ph sz="quarter" idx="4"/>
          </p:nvPr>
        </p:nvSpPr>
        <p:spPr>
          <a:xfrm>
            <a:off x="4427985" y="2174875"/>
            <a:ext cx="4258816" cy="3951288"/>
          </a:xfrm>
        </p:spPr>
        <p:txBody>
          <a:bodyPr>
            <a:noAutofit/>
          </a:bodyPr>
          <a:lstStyle/>
          <a:p>
            <a:pPr marL="0" indent="0">
              <a:buNone/>
            </a:pPr>
            <a:r>
              <a:rPr lang="en-GB" sz="2800" b="1" dirty="0" smtClean="0"/>
              <a:t>Reasons to be cautious</a:t>
            </a:r>
            <a:endParaRPr lang="en-GB" sz="2800" dirty="0" smtClean="0"/>
          </a:p>
          <a:p>
            <a:r>
              <a:rPr lang="en-GB" sz="2800" dirty="0" smtClean="0"/>
              <a:t>May be poor quality because of deficiencies</a:t>
            </a:r>
          </a:p>
          <a:p>
            <a:r>
              <a:rPr lang="en-GB" sz="2800" dirty="0" smtClean="0"/>
              <a:t>Unreliable in terms of delivery</a:t>
            </a:r>
          </a:p>
          <a:p>
            <a:r>
              <a:rPr lang="en-GB" sz="2800" dirty="0" smtClean="0"/>
              <a:t>Not flexible enough to meet changes in demand</a:t>
            </a:r>
          </a:p>
        </p:txBody>
      </p:sp>
      <p:sp>
        <p:nvSpPr>
          <p:cNvPr id="7" name="Footer Placeholder 6"/>
          <p:cNvSpPr>
            <a:spLocks noGrp="1"/>
          </p:cNvSpPr>
          <p:nvPr>
            <p:ph type="ftr" sz="quarter" idx="11"/>
          </p:nvPr>
        </p:nvSpPr>
        <p:spPr/>
        <p:txBody>
          <a:bodyPr/>
          <a:lstStyle/>
          <a:p>
            <a:r>
              <a:rPr lang="en-GB" smtClean="0"/>
              <a:t>AQA A-level Business © Hodder &amp; Stoughton Limited 2015</a:t>
            </a:r>
            <a:endParaRPr lang="en-GB"/>
          </a:p>
        </p:txBody>
      </p:sp>
      <p:sp>
        <p:nvSpPr>
          <p:cNvPr id="8" name="Slide Number Placeholder 7"/>
          <p:cNvSpPr>
            <a:spLocks noGrp="1"/>
          </p:cNvSpPr>
          <p:nvPr>
            <p:ph type="sldNum" sz="quarter" idx="12"/>
          </p:nvPr>
        </p:nvSpPr>
        <p:spPr/>
        <p:txBody>
          <a:bodyPr/>
          <a:lstStyle/>
          <a:p>
            <a:fld id="{3CE47246-2CC8-4C53-9EA3-1413DD9598CD}" type="slidenum">
              <a:rPr lang="en-GB" smtClean="0"/>
              <a:pPr/>
              <a:t>16</a:t>
            </a:fld>
            <a:endParaRPr lang="en-GB"/>
          </a:p>
        </p:txBody>
      </p:sp>
    </p:spTree>
    <p:extLst>
      <p:ext uri="{BB962C8B-B14F-4D97-AF65-F5344CB8AC3E}">
        <p14:creationId xmlns:p14="http://schemas.microsoft.com/office/powerpoint/2010/main" val="4181297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Payment terms – credit</a:t>
            </a:r>
            <a:endParaRPr lang="en-GB" dirty="0"/>
          </a:p>
        </p:txBody>
      </p:sp>
      <p:sp>
        <p:nvSpPr>
          <p:cNvPr id="4" name="Content Placeholder 3"/>
          <p:cNvSpPr>
            <a:spLocks noGrp="1"/>
          </p:cNvSpPr>
          <p:nvPr>
            <p:ph idx="1"/>
          </p:nvPr>
        </p:nvSpPr>
        <p:spPr>
          <a:xfrm>
            <a:off x="467544" y="1988840"/>
            <a:ext cx="8229600" cy="4065315"/>
          </a:xfrm>
        </p:spPr>
        <p:txBody>
          <a:bodyPr>
            <a:noAutofit/>
          </a:bodyPr>
          <a:lstStyle/>
          <a:p>
            <a:r>
              <a:rPr lang="en-GB" sz="2600" dirty="0"/>
              <a:t>Suppliers might offer beneficial payment </a:t>
            </a:r>
            <a:r>
              <a:rPr lang="en-GB" sz="2600" dirty="0" smtClean="0"/>
              <a:t>terms in giving customers a longer time to pay their invoices </a:t>
            </a:r>
            <a:r>
              <a:rPr lang="en-GB" sz="2600" dirty="0"/>
              <a:t>to win the business</a:t>
            </a:r>
            <a:r>
              <a:rPr lang="en-GB" sz="2600" dirty="0" smtClean="0"/>
              <a:t>.</a:t>
            </a:r>
          </a:p>
          <a:p>
            <a:r>
              <a:rPr lang="en-GB" sz="2600" dirty="0" smtClean="0"/>
              <a:t>Helps cash flow – having longer to pay for goods helps ease cash flow problems.</a:t>
            </a:r>
            <a:endParaRPr lang="en-GB" sz="2600" dirty="0"/>
          </a:p>
          <a:p>
            <a:pPr marL="0" indent="0">
              <a:buNone/>
            </a:pPr>
            <a:r>
              <a:rPr lang="en-GB" sz="2600" b="1" dirty="0" smtClean="0">
                <a:solidFill>
                  <a:srgbClr val="C00000"/>
                </a:solidFill>
              </a:rPr>
              <a:t>Activity:</a:t>
            </a:r>
          </a:p>
          <a:p>
            <a:r>
              <a:rPr lang="en-GB" sz="2600" dirty="0" smtClean="0"/>
              <a:t>In groups discuss the advantages or disadvantages of having a longer credit term from suppliers. </a:t>
            </a:r>
          </a:p>
          <a:p>
            <a:r>
              <a:rPr lang="en-GB" sz="2600" dirty="0" smtClean="0"/>
              <a:t>Now consider the advantages or disadvantages of giving longer credit terms to customers.</a:t>
            </a:r>
            <a:endParaRPr lang="en-GB" sz="2600" dirty="0"/>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spTree>
    <p:extLst>
      <p:ext uri="{BB962C8B-B14F-4D97-AF65-F5344CB8AC3E}">
        <p14:creationId xmlns:p14="http://schemas.microsoft.com/office/powerpoint/2010/main" val="2332498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a:t>
            </a:r>
            <a:endParaRPr lang="en-GB" dirty="0"/>
          </a:p>
        </p:txBody>
      </p:sp>
      <p:sp>
        <p:nvSpPr>
          <p:cNvPr id="3" name="Content Placeholder 2"/>
          <p:cNvSpPr>
            <a:spLocks noGrp="1"/>
          </p:cNvSpPr>
          <p:nvPr>
            <p:ph idx="1"/>
          </p:nvPr>
        </p:nvSpPr>
        <p:spPr/>
        <p:txBody>
          <a:bodyPr/>
          <a:lstStyle/>
          <a:p>
            <a:r>
              <a:rPr lang="en-GB" dirty="0" smtClean="0"/>
              <a:t>The suppliers must be delivering a consistent level of quality </a:t>
            </a:r>
            <a:r>
              <a:rPr lang="en-GB" b="1" dirty="0" smtClean="0"/>
              <a:t>all</a:t>
            </a:r>
            <a:r>
              <a:rPr lang="en-GB" dirty="0" smtClean="0"/>
              <a:t> the time.</a:t>
            </a:r>
            <a:endParaRPr lang="en-GB" dirty="0"/>
          </a:p>
          <a:p>
            <a:r>
              <a:rPr lang="en-GB" dirty="0" smtClean="0"/>
              <a:t>As manufacturers carry almost no buffer stock if the quality is not there, there is nothing to replace it on the production line.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p14="http://schemas.microsoft.com/office/powerpoint/2010/main" val="3757656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a:t>
            </a:r>
            <a:endParaRPr lang="en-GB" dirty="0"/>
          </a:p>
        </p:txBody>
      </p:sp>
      <p:sp>
        <p:nvSpPr>
          <p:cNvPr id="3" name="Content Placeholder 2"/>
          <p:cNvSpPr>
            <a:spLocks noGrp="1"/>
          </p:cNvSpPr>
          <p:nvPr>
            <p:ph idx="1"/>
          </p:nvPr>
        </p:nvSpPr>
        <p:spPr/>
        <p:txBody>
          <a:bodyPr>
            <a:normAutofit fontScale="92500"/>
          </a:bodyPr>
          <a:lstStyle/>
          <a:p>
            <a:r>
              <a:rPr lang="en-GB" dirty="0" smtClean="0"/>
              <a:t>Capacity is really important if the supplier is providing a unique product for the organisation as they may have nowhere else to source it from.</a:t>
            </a:r>
            <a:endParaRPr lang="en-GB" dirty="0"/>
          </a:p>
          <a:p>
            <a:r>
              <a:rPr lang="en-GB" dirty="0" smtClean="0"/>
              <a:t>Many organisations would prefer to spread risk; to have two suppliers rather than rely heavily on one supplier.</a:t>
            </a:r>
            <a:endParaRPr lang="en-GB" dirty="0"/>
          </a:p>
          <a:p>
            <a:r>
              <a:rPr lang="en-GB" dirty="0" smtClean="0"/>
              <a:t>This is a problem for smaller farms or food manufacturers trying to get into supermarkets.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p14="http://schemas.microsoft.com/office/powerpoint/2010/main" val="2181244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What you need to know:</a:t>
            </a:r>
          </a:p>
          <a:p>
            <a:r>
              <a:rPr lang="en-GB" dirty="0" smtClean="0"/>
              <a:t>Influences </a:t>
            </a:r>
            <a:r>
              <a:rPr lang="en-GB" dirty="0" smtClean="0"/>
              <a:t>on the amounts of inventory held and the choice of suppliers</a:t>
            </a:r>
          </a:p>
          <a:p>
            <a:r>
              <a:rPr lang="en-GB" dirty="0" smtClean="0"/>
              <a:t>The management of effective and efficient supply chain including the value of outsourcing.</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val="193107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Reliability</a:t>
            </a:r>
            <a:endParaRPr lang="en-GB" dirty="0"/>
          </a:p>
        </p:txBody>
      </p:sp>
      <p:sp>
        <p:nvSpPr>
          <p:cNvPr id="3" name="Content Placeholder 2"/>
          <p:cNvSpPr>
            <a:spLocks noGrp="1"/>
          </p:cNvSpPr>
          <p:nvPr>
            <p:ph idx="1"/>
          </p:nvPr>
        </p:nvSpPr>
        <p:spPr/>
        <p:txBody>
          <a:bodyPr>
            <a:noAutofit/>
          </a:bodyPr>
          <a:lstStyle/>
          <a:p>
            <a:pPr marL="0" indent="0">
              <a:buNone/>
            </a:pPr>
            <a:r>
              <a:rPr lang="en-GB" sz="2400" dirty="0" smtClean="0"/>
              <a:t>Measures of reliability:</a:t>
            </a:r>
            <a:endParaRPr lang="en-GB" sz="2400" dirty="0"/>
          </a:p>
          <a:p>
            <a:r>
              <a:rPr lang="en-GB" sz="2400" dirty="0" smtClean="0"/>
              <a:t>The percentage of deliveries made on time – This is important because if businesses are producing goods to order or operating JIT then deliveries being made on time is vital, otherwise the production line could stop.</a:t>
            </a:r>
          </a:p>
          <a:p>
            <a:r>
              <a:rPr lang="en-GB" sz="2400" dirty="0" smtClean="0"/>
              <a:t>How much the supplier meets its terms of contract – The contract is the binding agreement between the customer (the business) and the supplier. If the supplier does not meet the terms, like supplying responsible quality goods, then the reputation of the customer could be at stake, as well as increasing costs.</a:t>
            </a:r>
          </a:p>
          <a:p>
            <a:endParaRPr lang="en-GB" dirty="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p14="http://schemas.microsoft.com/office/powerpoint/2010/main" val="971412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Flexibility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When flexibility is needed:</a:t>
            </a:r>
          </a:p>
          <a:p>
            <a:pPr marL="514350" indent="-514350">
              <a:buFont typeface="+mj-lt"/>
              <a:buAutoNum type="arabicPeriod"/>
            </a:pPr>
            <a:r>
              <a:rPr lang="en-GB" dirty="0" smtClean="0"/>
              <a:t>If a vital supplier goes under leaving the business short</a:t>
            </a:r>
          </a:p>
          <a:p>
            <a:pPr marL="514350" indent="-514350">
              <a:buFont typeface="+mj-lt"/>
              <a:buAutoNum type="arabicPeriod"/>
            </a:pPr>
            <a:r>
              <a:rPr lang="en-GB" dirty="0" smtClean="0"/>
              <a:t>If there is negative publicity over ingredients or components</a:t>
            </a:r>
          </a:p>
          <a:p>
            <a:pPr marL="514350" indent="-514350">
              <a:buFont typeface="+mj-lt"/>
              <a:buAutoNum type="arabicPeriod"/>
            </a:pPr>
            <a:r>
              <a:rPr lang="en-GB" dirty="0" smtClean="0"/>
              <a:t>If there are transport difficulties so deliveries are </a:t>
            </a:r>
            <a:r>
              <a:rPr lang="en-GB" dirty="0" smtClean="0"/>
              <a:t>delayed</a:t>
            </a:r>
          </a:p>
          <a:p>
            <a:pPr marL="514350" indent="-514350">
              <a:buFont typeface="+mj-lt"/>
              <a:buAutoNum type="arabicPeriod"/>
            </a:pPr>
            <a:r>
              <a:rPr lang="en-GB" dirty="0" smtClean="0"/>
              <a:t>Sudden changes in demand for a product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21</a:t>
            </a:fld>
            <a:endParaRPr lang="en-GB"/>
          </a:p>
        </p:txBody>
      </p:sp>
    </p:spTree>
    <p:extLst>
      <p:ext uri="{BB962C8B-B14F-4D97-AF65-F5344CB8AC3E}">
        <p14:creationId xmlns:p14="http://schemas.microsoft.com/office/powerpoint/2010/main" val="2567133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How to manage the supply chain effectively and efficiently</a:t>
            </a:r>
            <a:endParaRPr lang="en-GB" sz="2400" dirty="0"/>
          </a:p>
        </p:txBody>
      </p:sp>
      <p:sp>
        <p:nvSpPr>
          <p:cNvPr id="3" name="Content Placeholder 2"/>
          <p:cNvSpPr>
            <a:spLocks noGrp="1"/>
          </p:cNvSpPr>
          <p:nvPr>
            <p:ph idx="1"/>
          </p:nvPr>
        </p:nvSpPr>
        <p:spPr/>
        <p:txBody>
          <a:bodyPr>
            <a:normAutofit fontScale="92500" lnSpcReduction="20000"/>
          </a:bodyPr>
          <a:lstStyle/>
          <a:p>
            <a:r>
              <a:rPr lang="en-GB" dirty="0" smtClean="0"/>
              <a:t>The effectiveness and efficiency of a supply chain can be measured by its contribution towards the achievement of the firm’s operational objectives:</a:t>
            </a:r>
          </a:p>
          <a:p>
            <a:pPr lvl="1"/>
            <a:r>
              <a:rPr lang="en-GB" dirty="0" smtClean="0"/>
              <a:t>Low costs</a:t>
            </a:r>
          </a:p>
          <a:p>
            <a:pPr lvl="1"/>
            <a:r>
              <a:rPr lang="en-GB" dirty="0" smtClean="0"/>
              <a:t>High quality</a:t>
            </a:r>
          </a:p>
          <a:p>
            <a:pPr lvl="1"/>
            <a:r>
              <a:rPr lang="en-GB" dirty="0" smtClean="0"/>
              <a:t>Speed of response</a:t>
            </a:r>
          </a:p>
          <a:p>
            <a:pPr lvl="1"/>
            <a:r>
              <a:rPr lang="en-GB" dirty="0" smtClean="0"/>
              <a:t>Flexibility</a:t>
            </a:r>
          </a:p>
          <a:p>
            <a:pPr lvl="1"/>
            <a:r>
              <a:rPr lang="en-GB" dirty="0" smtClean="0"/>
              <a:t>Dependability</a:t>
            </a:r>
          </a:p>
          <a:p>
            <a:pPr lvl="1"/>
            <a:r>
              <a:rPr lang="en-GB" dirty="0" smtClean="0"/>
              <a:t>Environmental objectives</a:t>
            </a:r>
          </a:p>
          <a:p>
            <a:pPr lvl="1"/>
            <a:r>
              <a:rPr lang="en-GB" dirty="0" smtClean="0"/>
              <a:t>Added value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p14="http://schemas.microsoft.com/office/powerpoint/2010/main" val="2527185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Traditional approach to supply chain </a:t>
            </a:r>
            <a:r>
              <a:rPr lang="en-GB" dirty="0" err="1" smtClean="0"/>
              <a:t>managament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Viking – (‘volume is king’)</a:t>
            </a:r>
          </a:p>
          <a:p>
            <a:r>
              <a:rPr lang="en-GB" dirty="0" smtClean="0"/>
              <a:t>A term used to describe the policy of buying huge quantities in order to get the lowest possible price</a:t>
            </a:r>
          </a:p>
          <a:p>
            <a:r>
              <a:rPr lang="en-GB" dirty="0" smtClean="0"/>
              <a:t>The business would try to ensure that supplies were sourced as cheaply as possible and have sufficient quality</a:t>
            </a:r>
          </a:p>
          <a:p>
            <a:r>
              <a:rPr lang="en-GB" dirty="0" smtClean="0"/>
              <a:t>Few attempts were made to intervene in the management of other businesses in the supply chain – however, some businesses did try to manage the whole chain by buying up other businesses within the supply chain</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a:p>
        </p:txBody>
      </p:sp>
    </p:spTree>
    <p:extLst>
      <p:ext uri="{BB962C8B-B14F-4D97-AF65-F5344CB8AC3E}">
        <p14:creationId xmlns:p14="http://schemas.microsoft.com/office/powerpoint/2010/main" val="848643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Vertical integration</a:t>
            </a:r>
            <a:endParaRPr lang="en-GB" dirty="0"/>
          </a:p>
        </p:txBody>
      </p:sp>
      <p:sp>
        <p:nvSpPr>
          <p:cNvPr id="3" name="Content Placeholder 2"/>
          <p:cNvSpPr>
            <a:spLocks noGrp="1"/>
          </p:cNvSpPr>
          <p:nvPr>
            <p:ph idx="1"/>
          </p:nvPr>
        </p:nvSpPr>
        <p:spPr/>
        <p:txBody>
          <a:bodyPr/>
          <a:lstStyle/>
          <a:p>
            <a:pPr marL="0" indent="0">
              <a:buNone/>
            </a:pPr>
            <a:r>
              <a:rPr lang="en-GB" dirty="0" smtClean="0"/>
              <a:t>This is a method where businesses can guarantee the reliability, quality and flexibility of their suppliers:</a:t>
            </a:r>
          </a:p>
          <a:p>
            <a:pPr marL="0" indent="0">
              <a:buNone/>
            </a:pPr>
            <a:r>
              <a:rPr lang="en-GB" b="1" dirty="0" smtClean="0"/>
              <a:t>They buy their suppliers!!! </a:t>
            </a:r>
          </a:p>
          <a:p>
            <a:pPr marL="0" indent="0">
              <a:buNone/>
            </a:pPr>
            <a:r>
              <a:rPr lang="en-GB" dirty="0" smtClean="0"/>
              <a:t>Buying up the supply chain means they are in charge of what happens</a:t>
            </a:r>
            <a:r>
              <a:rPr lang="en-GB" dirty="0" smtClean="0"/>
              <a:t>.</a:t>
            </a:r>
          </a:p>
          <a:p>
            <a:pPr marL="0" indent="0">
              <a:buNone/>
            </a:pPr>
            <a:r>
              <a:rPr lang="en-GB" dirty="0" smtClean="0"/>
              <a:t>Pepsi and KFC</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24</a:t>
            </a:fld>
            <a:endParaRPr lang="en-GB"/>
          </a:p>
        </p:txBody>
      </p:sp>
    </p:spTree>
    <p:extLst>
      <p:ext uri="{BB962C8B-B14F-4D97-AF65-F5344CB8AC3E}">
        <p14:creationId xmlns:p14="http://schemas.microsoft.com/office/powerpoint/2010/main" val="2786200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Modern approach to supply chain management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More organisations have moved towards buying smaller quantities from a number of different suppliers</a:t>
            </a:r>
          </a:p>
          <a:p>
            <a:r>
              <a:rPr lang="en-GB" dirty="0" smtClean="0"/>
              <a:t>This alternative approach provides more flexibility and may create competition between suppliers, resulting in improvements in quality</a:t>
            </a:r>
          </a:p>
          <a:p>
            <a:r>
              <a:rPr lang="en-GB" dirty="0" smtClean="0"/>
              <a:t>These changes have been a response to shifts in consumers’ priorities, from price to quality and flexibility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25</a:t>
            </a:fld>
            <a:endParaRPr lang="en-GB"/>
          </a:p>
        </p:txBody>
      </p:sp>
    </p:spTree>
    <p:extLst>
      <p:ext uri="{BB962C8B-B14F-4D97-AF65-F5344CB8AC3E}">
        <p14:creationId xmlns:p14="http://schemas.microsoft.com/office/powerpoint/2010/main" val="318079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Porter’s value chain and suppliers</a:t>
            </a:r>
            <a:endParaRPr lang="en-GB" dirty="0"/>
          </a:p>
        </p:txBody>
      </p:sp>
      <p:sp>
        <p:nvSpPr>
          <p:cNvPr id="3" name="Content Placeholder 2"/>
          <p:cNvSpPr>
            <a:spLocks noGrp="1"/>
          </p:cNvSpPr>
          <p:nvPr>
            <p:ph idx="1"/>
          </p:nvPr>
        </p:nvSpPr>
        <p:spPr>
          <a:xfrm>
            <a:off x="179512" y="2060848"/>
            <a:ext cx="8784976" cy="4660627"/>
          </a:xfrm>
        </p:spPr>
        <p:txBody>
          <a:bodyPr>
            <a:normAutofit fontScale="70000" lnSpcReduction="20000"/>
          </a:bodyPr>
          <a:lstStyle/>
          <a:p>
            <a:r>
              <a:rPr lang="en-GB" dirty="0" smtClean="0"/>
              <a:t>Porter states that a business can gain a competitive advantage in one of two ways:</a:t>
            </a:r>
          </a:p>
          <a:p>
            <a:r>
              <a:rPr lang="en-GB" u="sng" dirty="0" smtClean="0"/>
              <a:t>Cost advantage</a:t>
            </a:r>
          </a:p>
          <a:p>
            <a:r>
              <a:rPr lang="en-GB" u="sng" dirty="0" smtClean="0"/>
              <a:t>Differentiation</a:t>
            </a:r>
          </a:p>
          <a:p>
            <a:r>
              <a:rPr lang="en-GB" dirty="0" smtClean="0"/>
              <a:t>Working with suppliers, a business can achieve both of these benefits</a:t>
            </a:r>
          </a:p>
          <a:p>
            <a:r>
              <a:rPr lang="en-GB" dirty="0" smtClean="0"/>
              <a:t>It can gain a cost advantage if it is able to find a supplier offering the lowest possible prices</a:t>
            </a:r>
          </a:p>
          <a:p>
            <a:r>
              <a:rPr lang="en-GB" dirty="0" smtClean="0"/>
              <a:t>If a supplier is able to provide a unique product or material, then differentiation can also be achieved</a:t>
            </a:r>
          </a:p>
          <a:p>
            <a:r>
              <a:rPr lang="en-GB" dirty="0" smtClean="0"/>
              <a:t>A supply chain based on just-in-time methods can provide speed of response, flexibility and dependability</a:t>
            </a:r>
          </a:p>
          <a:p>
            <a:r>
              <a:rPr lang="en-GB" dirty="0" smtClean="0"/>
              <a:t>A well-managed supply chain can prioritise quality at every stage</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26</a:t>
            </a:fld>
            <a:endParaRPr lang="en-GB"/>
          </a:p>
        </p:txBody>
      </p:sp>
    </p:spTree>
    <p:extLst>
      <p:ext uri="{BB962C8B-B14F-4D97-AF65-F5344CB8AC3E}">
        <p14:creationId xmlns:p14="http://schemas.microsoft.com/office/powerpoint/2010/main" val="2605033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To enable lean production techniques to be as effective as possible, thereby ensuring the business is as efficient as possible, manufacturers have to work very closely with suppliers as well as understanding customer needs.</a:t>
            </a:r>
          </a:p>
          <a:p>
            <a:r>
              <a:rPr lang="en-GB" dirty="0" smtClean="0"/>
              <a:t>Matching the supply of goods coming into the factory with demand for goods going out of the factory is a complex management technique with many variables.</a:t>
            </a:r>
          </a:p>
          <a:p>
            <a:r>
              <a:rPr lang="en-GB" dirty="0" smtClean="0"/>
              <a:t>The key is to work as closely </a:t>
            </a:r>
            <a:r>
              <a:rPr lang="en-GB" smtClean="0"/>
              <a:t>as possible with </a:t>
            </a:r>
            <a:r>
              <a:rPr lang="en-GB" dirty="0" smtClean="0"/>
              <a:t>reliable suppliers who will give you the best payment terms.</a:t>
            </a:r>
          </a:p>
          <a:p>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27</a:t>
            </a:fld>
            <a:endParaRPr lang="en-GB"/>
          </a:p>
        </p:txBody>
      </p:sp>
    </p:spTree>
    <p:extLst>
      <p:ext uri="{BB962C8B-B14F-4D97-AF65-F5344CB8AC3E}">
        <p14:creationId xmlns:p14="http://schemas.microsoft.com/office/powerpoint/2010/main" val="725188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concepts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Managing inventory is part of the lean production approach to operations management.</a:t>
            </a:r>
          </a:p>
          <a:p>
            <a:r>
              <a:rPr lang="en-GB" dirty="0" smtClean="0"/>
              <a:t>It involved managing stock levels, which includes raw material, work in progress as well as finished goods.</a:t>
            </a:r>
          </a:p>
          <a:p>
            <a:r>
              <a:rPr lang="en-GB" dirty="0" smtClean="0"/>
              <a:t>Manufacturers have to work closely with suppliers to ensure that all stock arrives on time and is of the correct quality for them to manufacture their products efficiently.</a:t>
            </a:r>
          </a:p>
          <a:p>
            <a:r>
              <a:rPr lang="en-GB" dirty="0" smtClean="0"/>
              <a:t>Managing inventory is also about matching supply and demand – making enough goods for customers but not too much as that would waste resources.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p14="http://schemas.microsoft.com/office/powerpoint/2010/main" val="751136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Influences on the amount of inventory held</a:t>
            </a:r>
            <a:endParaRPr lang="en-GB" sz="3200" dirty="0"/>
          </a:p>
        </p:txBody>
      </p:sp>
      <p:sp>
        <p:nvSpPr>
          <p:cNvPr id="3" name="Content Placeholder 2"/>
          <p:cNvSpPr>
            <a:spLocks noGrp="1"/>
          </p:cNvSpPr>
          <p:nvPr>
            <p:ph idx="1"/>
          </p:nvPr>
        </p:nvSpPr>
        <p:spPr>
          <a:xfrm>
            <a:off x="179512" y="2060848"/>
            <a:ext cx="8784976" cy="4660627"/>
          </a:xfrm>
        </p:spPr>
        <p:txBody>
          <a:bodyPr>
            <a:normAutofit fontScale="70000" lnSpcReduction="20000"/>
          </a:bodyPr>
          <a:lstStyle/>
          <a:p>
            <a:r>
              <a:rPr lang="en-GB" dirty="0" smtClean="0"/>
              <a:t>Inventories can take 3 different forms</a:t>
            </a:r>
          </a:p>
          <a:p>
            <a:pPr lvl="1"/>
            <a:r>
              <a:rPr lang="en-GB" dirty="0" smtClean="0"/>
              <a:t>Raw materials</a:t>
            </a:r>
          </a:p>
          <a:p>
            <a:pPr lvl="1"/>
            <a:r>
              <a:rPr lang="en-GB" dirty="0" smtClean="0"/>
              <a:t>Work in progress</a:t>
            </a:r>
          </a:p>
          <a:p>
            <a:pPr lvl="1"/>
            <a:r>
              <a:rPr lang="en-GB" dirty="0" smtClean="0"/>
              <a:t>Finished goods</a:t>
            </a:r>
          </a:p>
          <a:p>
            <a:r>
              <a:rPr lang="en-GB" dirty="0" smtClean="0"/>
              <a:t>Inventory control is a method that can be used to ensure production matches demand. By holding high inventory levels, a business is able to release additional products onto the market when demand increases. During periods of low demand, the level of inventory can be replenished by producing more than is being demanded</a:t>
            </a:r>
          </a:p>
          <a:p>
            <a:r>
              <a:rPr lang="en-GB" dirty="0" smtClean="0"/>
              <a:t>The ideal level of inventory therefore depends on certain circumstances:</a:t>
            </a:r>
          </a:p>
          <a:p>
            <a:pPr lvl="1"/>
            <a:r>
              <a:rPr lang="en-GB" dirty="0" smtClean="0"/>
              <a:t>Low inventory levels are sensible if a company is located in an area with high rents, or if they have a perishable product and suffers from cash flow problems</a:t>
            </a:r>
          </a:p>
          <a:p>
            <a:pPr lvl="1"/>
            <a:r>
              <a:rPr lang="en-GB" dirty="0" smtClean="0"/>
              <a:t>High inventory levels would suit a business that gains large cost savings by bulk buying and that has unpredictable peaks in demand</a:t>
            </a:r>
          </a:p>
          <a:p>
            <a:endParaRPr lang="en-GB" dirty="0" smtClean="0"/>
          </a:p>
          <a:p>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p14="http://schemas.microsoft.com/office/powerpoint/2010/main" val="328863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pic>
        <p:nvPicPr>
          <p:cNvPr id="6" name="Picture 5"/>
          <p:cNvPicPr>
            <a:picLocks noChangeAspect="1"/>
          </p:cNvPicPr>
          <p:nvPr/>
        </p:nvPicPr>
        <p:blipFill rotWithShape="1">
          <a:blip r:embed="rId2"/>
          <a:srcRect l="17516" t="24161" r="8657" b="24899"/>
          <a:stretch/>
        </p:blipFill>
        <p:spPr>
          <a:xfrm>
            <a:off x="251520" y="1196752"/>
            <a:ext cx="8479204" cy="4680520"/>
          </a:xfrm>
          <a:prstGeom prst="rect">
            <a:avLst/>
          </a:prstGeom>
        </p:spPr>
      </p:pic>
    </p:spTree>
    <p:extLst>
      <p:ext uri="{BB962C8B-B14F-4D97-AF65-F5344CB8AC3E}">
        <p14:creationId xmlns:p14="http://schemas.microsoft.com/office/powerpoint/2010/main" val="2680555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Inventory </a:t>
            </a:r>
            <a:r>
              <a:rPr lang="en-GB" dirty="0" smtClean="0"/>
              <a:t>control chart</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Stock control charts show:</a:t>
            </a:r>
            <a:endParaRPr lang="en-GB" dirty="0"/>
          </a:p>
          <a:p>
            <a:r>
              <a:rPr lang="en-GB" dirty="0" smtClean="0"/>
              <a:t>Lead times – the time it takes between the order being placed with the supplier and the stock arriving at the factory </a:t>
            </a:r>
          </a:p>
          <a:p>
            <a:r>
              <a:rPr lang="en-GB" dirty="0" smtClean="0"/>
              <a:t>Re-order levels – when stock falls to this point then it is </a:t>
            </a:r>
            <a:r>
              <a:rPr lang="en-GB" dirty="0" smtClean="0"/>
              <a:t>re-ordered</a:t>
            </a:r>
            <a:endParaRPr lang="en-GB" dirty="0" smtClean="0"/>
          </a:p>
          <a:p>
            <a:r>
              <a:rPr lang="en-GB" dirty="0" smtClean="0"/>
              <a:t>Buffer level of inventory – the amount of stock held as a contingency (just in case)</a:t>
            </a:r>
          </a:p>
          <a:p>
            <a:r>
              <a:rPr lang="en-GB" dirty="0" smtClean="0"/>
              <a:t>Re-order quantities – the quantity of stock which is re-ordered once stock falls to re-order levels</a:t>
            </a:r>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val="4184526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Buffer level of inventory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As forms try to save costs by minimising storage costs, it is becoming common for suppliers to make smaller but more regular deliveries of inventory, so buffer inventory levels are falling. However, high inventory levels are still maintained in some organisations e.g. hospitals and vaccines</a:t>
            </a: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val="3322409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Re-order level</a:t>
            </a:r>
            <a:endParaRPr lang="en-GB" dirty="0"/>
          </a:p>
        </p:txBody>
      </p:sp>
      <p:sp>
        <p:nvSpPr>
          <p:cNvPr id="3" name="Content Placeholder 2"/>
          <p:cNvSpPr>
            <a:spLocks noGrp="1"/>
          </p:cNvSpPr>
          <p:nvPr>
            <p:ph idx="1"/>
          </p:nvPr>
        </p:nvSpPr>
        <p:spPr/>
        <p:txBody>
          <a:bodyPr>
            <a:normAutofit lnSpcReduction="10000"/>
          </a:bodyPr>
          <a:lstStyle/>
          <a:p>
            <a:r>
              <a:rPr lang="en-GB" dirty="0" smtClean="0"/>
              <a:t>Both the re-order level and the re-order quantity will depend upon:</a:t>
            </a:r>
          </a:p>
          <a:p>
            <a:pPr lvl="1"/>
            <a:r>
              <a:rPr lang="en-GB" dirty="0" smtClean="0"/>
              <a:t>Supplier’s lead time – how long the supplier takes to deliver once an order has been placed</a:t>
            </a:r>
          </a:p>
          <a:p>
            <a:pPr lvl="1"/>
            <a:r>
              <a:rPr lang="en-GB" dirty="0" smtClean="0"/>
              <a:t>Demand for the product – the higher the demand, the higher the re-order level must be</a:t>
            </a:r>
          </a:p>
          <a:p>
            <a:pPr lvl="1"/>
            <a:r>
              <a:rPr lang="en-GB" dirty="0" smtClean="0"/>
              <a:t>Consequences of running out of inventory – if customers can easily switch to a competitor, then it is vital to keep high levels of inventory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p14="http://schemas.microsoft.com/office/powerpoint/2010/main" val="3643056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control chart</a:t>
            </a:r>
            <a:endParaRPr lang="en-US"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pic>
        <p:nvPicPr>
          <p:cNvPr id="3074" name="Picture 2" descr="N:\Schools Editorial\Humanities and Social Sciences\Business\Commissioned projects\A Level\Dynamic Learning\For desk editor\Beta stage\DL artworks\PP4_0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132856"/>
            <a:ext cx="7272808" cy="3980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4110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61bd30214d7c66cf83c81ace7656e931c61a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1418</TotalTime>
  <Words>1893</Words>
  <Application>Microsoft Office PowerPoint</Application>
  <PresentationFormat>On-screen Show (4:3)</PresentationFormat>
  <Paragraphs>186</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4.5  Managing inventory and supply chains</vt:lpstr>
      <vt:lpstr>Learning outcomes</vt:lpstr>
      <vt:lpstr>Overview of key concepts</vt:lpstr>
      <vt:lpstr>Influences on the amount of inventory held</vt:lpstr>
      <vt:lpstr>PowerPoint Presentation</vt:lpstr>
      <vt:lpstr>Inventory control chart</vt:lpstr>
      <vt:lpstr>Buffer level of inventory</vt:lpstr>
      <vt:lpstr>Re-order level</vt:lpstr>
      <vt:lpstr>Stock control chart</vt:lpstr>
      <vt:lpstr>Inventory wastage</vt:lpstr>
      <vt:lpstr>Activity</vt:lpstr>
      <vt:lpstr>Improving the efficiency of inventory control</vt:lpstr>
      <vt:lpstr>Stock control and lean production</vt:lpstr>
      <vt:lpstr>Just-in-time inventory control</vt:lpstr>
      <vt:lpstr>Choosing effective suppliers</vt:lpstr>
      <vt:lpstr>Price: Value for money – the cheapest is not always the best</vt:lpstr>
      <vt:lpstr>Payment terms – credit</vt:lpstr>
      <vt:lpstr>Quality</vt:lpstr>
      <vt:lpstr>Capacity</vt:lpstr>
      <vt:lpstr>Reliability</vt:lpstr>
      <vt:lpstr>Flexibility</vt:lpstr>
      <vt:lpstr>How to manage the supply chain effectively and efficiently</vt:lpstr>
      <vt:lpstr>Traditional approach to supply chain managament</vt:lpstr>
      <vt:lpstr>Vertical integration</vt:lpstr>
      <vt:lpstr>Modern approach to supply chain management</vt:lpstr>
      <vt:lpstr>Porter’s value chain and suppliers</vt:lpstr>
      <vt:lpstr>Summary</vt:lpstr>
    </vt:vector>
  </TitlesOfParts>
  <Company>Halesowen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Morgan Crump</cp:lastModifiedBy>
  <cp:revision>91</cp:revision>
  <dcterms:created xsi:type="dcterms:W3CDTF">2014-07-21T12:45:36Z</dcterms:created>
  <dcterms:modified xsi:type="dcterms:W3CDTF">2016-03-21T10:23:53Z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183124</vt:lpwstr>
  </property>
  <property fmtid="{D5CDD505-2E9C-101B-9397-08002B2CF9AE}" pid="3" name="NXPowerLiteSettings">
    <vt:lpwstr>F5000400038000</vt:lpwstr>
  </property>
  <property fmtid="{D5CDD505-2E9C-101B-9397-08002B2CF9AE}" pid="4" name="NXPowerLiteVersion">
    <vt:lpwstr>D6.1.2</vt:lpwstr>
  </property>
</Properties>
</file>