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91" r:id="rId2"/>
    <p:sldId id="292" r:id="rId3"/>
    <p:sldId id="293" r:id="rId4"/>
    <p:sldId id="297" r:id="rId5"/>
    <p:sldId id="298" r:id="rId6"/>
    <p:sldId id="299" r:id="rId7"/>
    <p:sldId id="320" r:id="rId8"/>
    <p:sldId id="300" r:id="rId9"/>
    <p:sldId id="301" r:id="rId10"/>
    <p:sldId id="321" r:id="rId11"/>
    <p:sldId id="322" r:id="rId12"/>
    <p:sldId id="323" r:id="rId13"/>
    <p:sldId id="324" r:id="rId14"/>
    <p:sldId id="302" r:id="rId15"/>
    <p:sldId id="325" r:id="rId16"/>
    <p:sldId id="326" r:id="rId17"/>
    <p:sldId id="327" r:id="rId18"/>
    <p:sldId id="314" r:id="rId19"/>
    <p:sldId id="315" r:id="rId20"/>
    <p:sldId id="316" r:id="rId21"/>
    <p:sldId id="317" r:id="rId22"/>
    <p:sldId id="318" r:id="rId23"/>
    <p:sldId id="319" r:id="rId24"/>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eth.Cleall" initials="B" lastIdx="6" clrIdx="0"/>
  <p:cmAuthor id="1" name="I.T. Support" initials="IS" lastIdx="2"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41C65"/>
    <a:srgbClr val="2F444D"/>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DFF8DB-3DC7-8849-A277-C7FB67D8A707}" type="datetimeFigureOut">
              <a:rPr lang="en-US" smtClean="0"/>
              <a:pPr/>
              <a:t>2/21/2016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61D8E26-A6A6-F84A-8093-D85BA7E51163}" type="slidenum">
              <a:rPr lang="en-US" smtClean="0"/>
              <a:pPr/>
              <a:t>‹#›</a:t>
            </a:fld>
            <a:endParaRPr lang="en-US"/>
          </a:p>
        </p:txBody>
      </p:sp>
    </p:spTree>
    <p:extLst>
      <p:ext uri="{BB962C8B-B14F-4D97-AF65-F5344CB8AC3E}">
        <p14:creationId xmlns="" xmlns:p14="http://schemas.microsoft.com/office/powerpoint/2010/main" val="31892496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6B966F-47FD-406B-9107-B1C1B617898E}" type="datetimeFigureOut">
              <a:rPr lang="en-GB" smtClean="0"/>
              <a:pPr/>
              <a:t>21/02/2016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01011EB-DF6A-41D0-9118-8EF2A6930329}" type="slidenum">
              <a:rPr lang="en-GB" smtClean="0"/>
              <a:pPr/>
              <a:t>‹#›</a:t>
            </a:fld>
            <a:endParaRPr lang="en-GB"/>
          </a:p>
        </p:txBody>
      </p:sp>
    </p:spTree>
    <p:extLst>
      <p:ext uri="{BB962C8B-B14F-4D97-AF65-F5344CB8AC3E}">
        <p14:creationId xmlns="" xmlns:p14="http://schemas.microsoft.com/office/powerpoint/2010/main" val="3225278424"/>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10066920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3002567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42012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82951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GB"/>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55003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1390386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GB"/>
          </a:p>
        </p:txBody>
      </p:sp>
      <p:sp>
        <p:nvSpPr>
          <p:cNvPr id="8" name="Footer Placeholder 7"/>
          <p:cNvSpPr>
            <a:spLocks noGrp="1"/>
          </p:cNvSpPr>
          <p:nvPr>
            <p:ph type="ftr" sz="quarter" idx="11"/>
          </p:nvPr>
        </p:nvSpPr>
        <p:spPr/>
        <p:txBody>
          <a:bodyPr/>
          <a:lstStyle/>
          <a:p>
            <a:r>
              <a:rPr lang="en-GB" smtClean="0"/>
              <a:t>AQA A-level Business © Hodder &amp; Stoughton Limited 2015</a:t>
            </a:r>
            <a:endParaRPr lang="en-GB"/>
          </a:p>
        </p:txBody>
      </p:sp>
      <p:sp>
        <p:nvSpPr>
          <p:cNvPr id="9" name="Slide Number Placeholder 8"/>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400252539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GB"/>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824397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GB"/>
          </a:p>
        </p:txBody>
      </p:sp>
      <p:sp>
        <p:nvSpPr>
          <p:cNvPr id="3" name="Footer Placeholder 2"/>
          <p:cNvSpPr>
            <a:spLocks noGrp="1"/>
          </p:cNvSpPr>
          <p:nvPr>
            <p:ph type="ftr" sz="quarter" idx="11"/>
          </p:nvPr>
        </p:nvSpPr>
        <p:spPr/>
        <p:txBody>
          <a:bodyPr/>
          <a:lstStyle/>
          <a:p>
            <a:r>
              <a:rPr lang="en-GB" smtClean="0"/>
              <a:t>AQA A-level Business © Hodder &amp; Stoughton Limited 2015</a:t>
            </a:r>
            <a:endParaRPr lang="en-GB"/>
          </a:p>
        </p:txBody>
      </p:sp>
      <p:sp>
        <p:nvSpPr>
          <p:cNvPr id="4" name="Slide Number Placeholder 3"/>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505325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663238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GB"/>
          </a:p>
        </p:txBody>
      </p:sp>
      <p:sp>
        <p:nvSpPr>
          <p:cNvPr id="6" name="Footer Placeholder 5"/>
          <p:cNvSpPr>
            <a:spLocks noGrp="1"/>
          </p:cNvSpPr>
          <p:nvPr>
            <p:ph type="ftr" sz="quarter" idx="11"/>
          </p:nvPr>
        </p:nvSpPr>
        <p:spPr/>
        <p:txBody>
          <a:bodyPr/>
          <a:lstStyle/>
          <a:p>
            <a:r>
              <a:rPr lang="en-GB" smtClean="0"/>
              <a:t>AQA A-level Business © Hodder &amp; Stoughton Limited 2015</a:t>
            </a:r>
            <a:endParaRPr lang="en-GB"/>
          </a:p>
        </p:txBody>
      </p:sp>
      <p:sp>
        <p:nvSpPr>
          <p:cNvPr id="7" name="Slide Number Placeholder 6"/>
          <p:cNvSpPr>
            <a:spLocks noGrp="1"/>
          </p:cNvSpPr>
          <p:nvPr>
            <p:ph type="sldNum" sz="quarter" idx="12"/>
          </p:nvPr>
        </p:nvSpPr>
        <p:spPr/>
        <p:txBody>
          <a:bodyPr/>
          <a:lstStyle/>
          <a:p>
            <a:fld id="{3CE47246-2CC8-4C53-9EA3-1413DD9598CD}" type="slidenum">
              <a:rPr lang="en-GB" smtClean="0"/>
              <a:pPr/>
              <a:t>‹#›</a:t>
            </a:fld>
            <a:endParaRPr lang="en-GB"/>
          </a:p>
        </p:txBody>
      </p:sp>
    </p:spTree>
    <p:extLst>
      <p:ext uri="{BB962C8B-B14F-4D97-AF65-F5344CB8AC3E}">
        <p14:creationId xmlns="" xmlns:p14="http://schemas.microsoft.com/office/powerpoint/2010/main" val="2315903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0"/>
            <a:ext cx="9144000" cy="980728"/>
          </a:xfrm>
          <a:prstGeom prst="rect">
            <a:avLst/>
          </a:prstGeom>
          <a:solidFill>
            <a:srgbClr val="B70C3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11" name="Picture 10" descr="1471836091_Fotolia_61696414.jpg"/>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b="21292"/>
          <a:stretch/>
        </p:blipFill>
        <p:spPr>
          <a:xfrm>
            <a:off x="0" y="0"/>
            <a:ext cx="1259632" cy="978305"/>
          </a:xfrm>
          <a:prstGeom prst="rect">
            <a:avLst/>
          </a:prstGeom>
        </p:spPr>
      </p:pic>
      <p:sp>
        <p:nvSpPr>
          <p:cNvPr id="2" name="Title Placeholder 1"/>
          <p:cNvSpPr>
            <a:spLocks noGrp="1"/>
          </p:cNvSpPr>
          <p:nvPr>
            <p:ph type="title"/>
          </p:nvPr>
        </p:nvSpPr>
        <p:spPr>
          <a:xfrm>
            <a:off x="467544" y="1052736"/>
            <a:ext cx="8208912" cy="969873"/>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2060848"/>
            <a:ext cx="8229600" cy="4065315"/>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467544" y="6356350"/>
            <a:ext cx="403244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smtClean="0"/>
              <a:t>AQA A-level Business © Hodder &amp; Stoughton Limited 2015</a:t>
            </a:r>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E47246-2CC8-4C53-9EA3-1413DD9598CD}" type="slidenum">
              <a:rPr lang="en-GB" smtClean="0"/>
              <a:pPr/>
              <a:t>‹#›</a:t>
            </a:fld>
            <a:endParaRPr lang="en-GB"/>
          </a:p>
        </p:txBody>
      </p:sp>
      <p:sp>
        <p:nvSpPr>
          <p:cNvPr id="8" name="TextBox 7"/>
          <p:cNvSpPr txBox="1"/>
          <p:nvPr userDrawn="1"/>
        </p:nvSpPr>
        <p:spPr>
          <a:xfrm>
            <a:off x="1259632" y="260648"/>
            <a:ext cx="7488832" cy="430887"/>
          </a:xfrm>
          <a:prstGeom prst="rect">
            <a:avLst/>
          </a:prstGeom>
          <a:noFill/>
        </p:spPr>
        <p:txBody>
          <a:bodyPr wrap="square" rtlCol="0">
            <a:spAutoFit/>
          </a:bodyPr>
          <a:lstStyle/>
          <a:p>
            <a:r>
              <a:rPr lang="en-US" sz="2200" b="1" dirty="0" smtClean="0">
                <a:solidFill>
                  <a:schemeClr val="bg1"/>
                </a:solidFill>
              </a:rPr>
              <a:t>Unit 4 – Decision</a:t>
            </a:r>
            <a:r>
              <a:rPr lang="en-US" sz="2200" b="1" baseline="0" dirty="0" smtClean="0">
                <a:solidFill>
                  <a:schemeClr val="bg1"/>
                </a:solidFill>
              </a:rPr>
              <a:t> </a:t>
            </a:r>
            <a:r>
              <a:rPr lang="en-US" sz="2200" b="1" dirty="0" smtClean="0">
                <a:solidFill>
                  <a:schemeClr val="bg1"/>
                </a:solidFill>
              </a:rPr>
              <a:t>making to improve operational performance</a:t>
            </a:r>
            <a:endParaRPr lang="en-US" sz="2200" b="1" dirty="0">
              <a:solidFill>
                <a:schemeClr val="bg1"/>
              </a:solidFill>
            </a:endParaRPr>
          </a:p>
        </p:txBody>
      </p:sp>
    </p:spTree>
    <p:extLst>
      <p:ext uri="{BB962C8B-B14F-4D97-AF65-F5344CB8AC3E}">
        <p14:creationId xmlns="" xmlns:p14="http://schemas.microsoft.com/office/powerpoint/2010/main" val="3337041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dt="0"/>
  <p:txStyles>
    <p:titleStyle>
      <a:lvl1pPr algn="ctr" defTabSz="914400" rtl="0" eaLnBrk="1" latinLnBrk="0" hangingPunct="1">
        <a:spcBef>
          <a:spcPct val="0"/>
        </a:spcBef>
        <a:buNone/>
        <a:defRPr sz="4000" b="0" kern="1200">
          <a:solidFill>
            <a:srgbClr val="C00000"/>
          </a:solidFill>
          <a:latin typeface="+mj-lt"/>
          <a:ea typeface="+mj-ea"/>
          <a:cs typeface="+mj-cs"/>
        </a:defRPr>
      </a:lvl1pPr>
    </p:titleStyle>
    <p:bodyStyle>
      <a:lvl1pPr marL="342900" indent="-342900" algn="l" defTabSz="914400" rtl="0" eaLnBrk="1" latinLnBrk="0" hangingPunct="1">
        <a:spcBef>
          <a:spcPct val="20000"/>
        </a:spcBef>
        <a:buClr>
          <a:srgbClr val="C00000"/>
        </a:buClr>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Clr>
          <a:srgbClr val="C00000"/>
        </a:buClr>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Clr>
          <a:srgbClr val="C00000"/>
        </a:buClr>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rgbClr val="C00000"/>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15616" y="2420888"/>
            <a:ext cx="7560840" cy="1752600"/>
          </a:xfrm>
        </p:spPr>
        <p:txBody>
          <a:bodyPr>
            <a:noAutofit/>
          </a:bodyPr>
          <a:lstStyle/>
          <a:p>
            <a:r>
              <a:rPr lang="en-GB" sz="5400" dirty="0" smtClean="0">
                <a:solidFill>
                  <a:srgbClr val="C00000"/>
                </a:solidFill>
              </a:rPr>
              <a:t>4.3 Increasing efficiency and productivity</a:t>
            </a:r>
            <a:endParaRPr lang="en-GB" sz="5400" dirty="0">
              <a:solidFill>
                <a:srgbClr val="C00000"/>
              </a:solidFill>
            </a:endParaRPr>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1</a:t>
            </a:fld>
            <a:endParaRPr lang="en-GB"/>
          </a:p>
        </p:txBody>
      </p:sp>
    </p:spTree>
    <p:extLst>
      <p:ext uri="{BB962C8B-B14F-4D97-AF65-F5344CB8AC3E}">
        <p14:creationId xmlns="" xmlns:p14="http://schemas.microsoft.com/office/powerpoint/2010/main" val="21862335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Other methods of increasing efficiency and labour productivity</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Improving fertility of land</a:t>
            </a:r>
          </a:p>
          <a:p>
            <a:r>
              <a:rPr lang="en-GB" dirty="0" smtClean="0"/>
              <a:t>Using renewable or recyclable resources</a:t>
            </a:r>
          </a:p>
          <a:p>
            <a:r>
              <a:rPr lang="en-GB" dirty="0" smtClean="0"/>
              <a:t>Greater education and training of workforce</a:t>
            </a:r>
          </a:p>
          <a:p>
            <a:r>
              <a:rPr lang="en-GB" dirty="0" smtClean="0"/>
              <a:t>Increasing investment in capital equipment</a:t>
            </a:r>
          </a:p>
          <a:p>
            <a:r>
              <a:rPr lang="en-GB" dirty="0" smtClean="0"/>
              <a:t>Improvement in management skills and a willingness to take risks by businesses</a:t>
            </a:r>
          </a:p>
          <a:p>
            <a:r>
              <a:rPr lang="en-GB" dirty="0" smtClean="0"/>
              <a:t>Combining factors of production (land, labour, capital, entrepreneurship) in a balanced way</a:t>
            </a:r>
          </a:p>
          <a:p>
            <a:r>
              <a:rPr lang="en-GB" dirty="0" smtClean="0"/>
              <a:t>Extending overall scale of production – this may lead to economies of scale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Economies of scale</a:t>
            </a:r>
            <a:endParaRPr lang="en-GB" dirty="0"/>
          </a:p>
        </p:txBody>
      </p:sp>
      <p:sp>
        <p:nvSpPr>
          <p:cNvPr id="3" name="Content Placeholder 2"/>
          <p:cNvSpPr>
            <a:spLocks noGrp="1"/>
          </p:cNvSpPr>
          <p:nvPr>
            <p:ph idx="1"/>
          </p:nvPr>
        </p:nvSpPr>
        <p:spPr/>
        <p:txBody>
          <a:bodyPr/>
          <a:lstStyle/>
          <a:p>
            <a:r>
              <a:rPr lang="en-GB" dirty="0" smtClean="0"/>
              <a:t>Read through the slide slow on my website – what does economies of scale mean?</a:t>
            </a:r>
          </a:p>
          <a:p>
            <a:endParaRPr lang="en-GB" dirty="0" smtClean="0"/>
          </a:p>
          <a:p>
            <a:r>
              <a:rPr lang="en-GB" dirty="0" smtClean="0"/>
              <a:t>What 5 main classifications of economies of scale are there?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3CE47246-2CC8-4C53-9EA3-1413DD9598CD}" type="slidenum">
              <a:rPr lang="en-GB" smtClean="0"/>
              <a:pPr/>
              <a:t>12</a:t>
            </a:fld>
            <a:endParaRPr lang="en-GB"/>
          </a:p>
        </p:txBody>
      </p:sp>
      <p:pic>
        <p:nvPicPr>
          <p:cNvPr id="1026" name="Picture 2"/>
          <p:cNvPicPr>
            <a:picLocks noChangeAspect="1" noChangeArrowheads="1"/>
          </p:cNvPicPr>
          <p:nvPr/>
        </p:nvPicPr>
        <p:blipFill>
          <a:blip r:embed="rId2"/>
          <a:srcRect l="5127" t="29297" r="36279" b="19922"/>
          <a:stretch>
            <a:fillRect/>
          </a:stretch>
        </p:blipFill>
        <p:spPr bwMode="auto">
          <a:xfrm>
            <a:off x="1357290" y="2357430"/>
            <a:ext cx="6451369" cy="4193390"/>
          </a:xfrm>
          <a:prstGeom prst="rect">
            <a:avLst/>
          </a:prstGeom>
          <a:noFill/>
          <a:ln w="9525">
            <a:noFill/>
            <a:miter lim="800000"/>
            <a:headEnd/>
            <a:tailEnd/>
          </a:ln>
          <a:effectLst/>
        </p:spPr>
      </p:pic>
      <p:sp>
        <p:nvSpPr>
          <p:cNvPr id="7" name="TextBox 6"/>
          <p:cNvSpPr txBox="1"/>
          <p:nvPr/>
        </p:nvSpPr>
        <p:spPr>
          <a:xfrm>
            <a:off x="142844" y="1214422"/>
            <a:ext cx="8643998" cy="923330"/>
          </a:xfrm>
          <a:prstGeom prst="rect">
            <a:avLst/>
          </a:prstGeom>
          <a:noFill/>
          <a:ln w="3175">
            <a:solidFill>
              <a:schemeClr val="tx1"/>
            </a:solidFill>
          </a:ln>
        </p:spPr>
        <p:txBody>
          <a:bodyPr wrap="square" rtlCol="0">
            <a:spAutoFit/>
          </a:bodyPr>
          <a:lstStyle/>
          <a:p>
            <a:r>
              <a:rPr lang="en-GB" dirty="0" smtClean="0">
                <a:solidFill>
                  <a:srgbClr val="FF0000"/>
                </a:solidFill>
              </a:rPr>
              <a:t>Economies of scale (also known as internal economies of scale) – The advantages that an organisation gains due to an increase in size. These cause an increase in efficiency (a decrease in the unit cost or production) and also tend to improve labour productivity.</a:t>
            </a:r>
            <a:endParaRPr lang="en-GB" dirty="0">
              <a:solidFill>
                <a:srgbClr val="FF0000"/>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Using your e-books (pages 257-259), make notes on how the following can lead to greater efficiency:</a:t>
            </a:r>
          </a:p>
          <a:p>
            <a:r>
              <a:rPr lang="en-GB" dirty="0" smtClean="0"/>
              <a:t>Technical economies</a:t>
            </a:r>
          </a:p>
          <a:p>
            <a:r>
              <a:rPr lang="en-GB" dirty="0" smtClean="0"/>
              <a:t>Specialisation economies</a:t>
            </a:r>
          </a:p>
          <a:p>
            <a:r>
              <a:rPr lang="en-GB" dirty="0" smtClean="0"/>
              <a:t>Purchasing or buying economies</a:t>
            </a:r>
          </a:p>
          <a:p>
            <a:r>
              <a:rPr lang="en-GB" dirty="0" smtClean="0"/>
              <a:t>Marketing economies</a:t>
            </a:r>
          </a:p>
          <a:p>
            <a:r>
              <a:rPr lang="en-GB" dirty="0" smtClean="0"/>
              <a:t>Financial economies </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13</a:t>
            </a:fld>
            <a:endParaRPr lang="en-GB"/>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Difficulties of improving </a:t>
            </a:r>
            <a:r>
              <a:rPr lang="en-GB" dirty="0"/>
              <a:t>l</a:t>
            </a:r>
            <a:r>
              <a:rPr lang="en-GB" dirty="0" smtClean="0"/>
              <a:t>abour </a:t>
            </a:r>
            <a:r>
              <a:rPr lang="en-GB" dirty="0"/>
              <a:t>p</a:t>
            </a:r>
            <a:r>
              <a:rPr lang="en-GB" dirty="0" smtClean="0"/>
              <a:t>roductivity</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Training of existing staff may take a long time to take affect on labour productivity.</a:t>
            </a:r>
          </a:p>
          <a:p>
            <a:r>
              <a:rPr lang="en-GB" dirty="0" smtClean="0"/>
              <a:t>Employing new people with appropriate skills can be costly and may also take time.</a:t>
            </a:r>
          </a:p>
          <a:p>
            <a:r>
              <a:rPr lang="en-GB" dirty="0" smtClean="0"/>
              <a:t>Financial methods of motivation are more effective in the short term but </a:t>
            </a:r>
            <a:r>
              <a:rPr lang="en-GB" dirty="0" smtClean="0"/>
              <a:t>lose </a:t>
            </a:r>
            <a:r>
              <a:rPr lang="en-GB" dirty="0" smtClean="0"/>
              <a:t>their impact in the long term.</a:t>
            </a:r>
          </a:p>
          <a:p>
            <a:r>
              <a:rPr lang="en-GB" dirty="0" smtClean="0"/>
              <a:t>Non-financial methods of motivation can improve labour productivity, however this is again a long-term strategy.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14</a:t>
            </a:fld>
            <a:endParaRPr lang="en-GB"/>
          </a:p>
        </p:txBody>
      </p:sp>
    </p:spTree>
    <p:extLst>
      <p:ext uri="{BB962C8B-B14F-4D97-AF65-F5344CB8AC3E}">
        <p14:creationId xmlns="" xmlns:p14="http://schemas.microsoft.com/office/powerpoint/2010/main" val="34784716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difficulties</a:t>
            </a:r>
            <a:endParaRPr lang="en-GB" dirty="0"/>
          </a:p>
        </p:txBody>
      </p:sp>
      <p:sp>
        <p:nvSpPr>
          <p:cNvPr id="3" name="Content Placeholder 2"/>
          <p:cNvSpPr>
            <a:spLocks noGrp="1"/>
          </p:cNvSpPr>
          <p:nvPr>
            <p:ph idx="1"/>
          </p:nvPr>
        </p:nvSpPr>
        <p:spPr/>
        <p:txBody>
          <a:bodyPr>
            <a:normAutofit fontScale="85000" lnSpcReduction="10000"/>
          </a:bodyPr>
          <a:lstStyle/>
          <a:p>
            <a:r>
              <a:rPr lang="en-GB" dirty="0" smtClean="0"/>
              <a:t>It is unlikely that land fertility can be increased indefinitely</a:t>
            </a:r>
          </a:p>
          <a:p>
            <a:r>
              <a:rPr lang="en-GB" dirty="0" smtClean="0"/>
              <a:t>Many resources are not renewable</a:t>
            </a:r>
          </a:p>
          <a:p>
            <a:r>
              <a:rPr lang="en-GB" dirty="0" smtClean="0"/>
              <a:t>Education and training is costly and time-consuming</a:t>
            </a:r>
          </a:p>
          <a:p>
            <a:r>
              <a:rPr lang="en-GB" dirty="0" smtClean="0"/>
              <a:t>Increasing investment in capital equipment means resources are diverted from consumer goods (which will impact satisfaction immediately)</a:t>
            </a:r>
          </a:p>
          <a:p>
            <a:r>
              <a:rPr lang="en-GB" dirty="0" smtClean="0"/>
              <a:t>Expanding scale can lead to diseconomies of scale</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15</a:t>
            </a:fld>
            <a:endParaRPr lang="en-GB"/>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Diseconomies of scale</a:t>
            </a:r>
            <a:endParaRPr lang="en-GB" dirty="0"/>
          </a:p>
        </p:txBody>
      </p:sp>
      <p:sp>
        <p:nvSpPr>
          <p:cNvPr id="3" name="Content Placeholder 2"/>
          <p:cNvSpPr>
            <a:spLocks noGrp="1"/>
          </p:cNvSpPr>
          <p:nvPr>
            <p:ph idx="1"/>
          </p:nvPr>
        </p:nvSpPr>
        <p:spPr/>
        <p:txBody>
          <a:bodyPr/>
          <a:lstStyle/>
          <a:p>
            <a:r>
              <a:rPr lang="en-GB" dirty="0" smtClean="0"/>
              <a:t>The disadvantages that an organisation experiences due to an increase in size. These cause a decrease in efficiency and/or an increase in unit costs or production</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16</a:t>
            </a:fld>
            <a:endParaRPr lang="en-GB"/>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Activity</a:t>
            </a:r>
            <a:endParaRPr lang="en-GB" dirty="0"/>
          </a:p>
        </p:txBody>
      </p:sp>
      <p:sp>
        <p:nvSpPr>
          <p:cNvPr id="3" name="Content Placeholder 2"/>
          <p:cNvSpPr>
            <a:spLocks noGrp="1"/>
          </p:cNvSpPr>
          <p:nvPr>
            <p:ph idx="1"/>
          </p:nvPr>
        </p:nvSpPr>
        <p:spPr/>
        <p:txBody>
          <a:bodyPr/>
          <a:lstStyle/>
          <a:p>
            <a:r>
              <a:rPr lang="en-GB" dirty="0" smtClean="0"/>
              <a:t>Using pages 260-261, makes notes on how the following can lead to lower efficiency and higher costs of production:</a:t>
            </a:r>
          </a:p>
          <a:p>
            <a:r>
              <a:rPr lang="en-GB" dirty="0" smtClean="0"/>
              <a:t>Co-ordination diseconomies</a:t>
            </a:r>
          </a:p>
          <a:p>
            <a:r>
              <a:rPr lang="en-GB" dirty="0" smtClean="0"/>
              <a:t>Communication diseconomies</a:t>
            </a:r>
          </a:p>
          <a:p>
            <a:r>
              <a:rPr lang="en-GB" dirty="0" smtClean="0"/>
              <a:t>Motivation diseconomies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17</a:t>
            </a:fld>
            <a:endParaRPr lang="en-GB"/>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to choose the optimal mix of resources</a:t>
            </a:r>
            <a:endParaRPr lang="en-GB" dirty="0"/>
          </a:p>
        </p:txBody>
      </p:sp>
      <p:sp>
        <p:nvSpPr>
          <p:cNvPr id="3" name="Content Placeholder 2"/>
          <p:cNvSpPr>
            <a:spLocks noGrp="1"/>
          </p:cNvSpPr>
          <p:nvPr>
            <p:ph idx="1"/>
          </p:nvPr>
        </p:nvSpPr>
        <p:spPr>
          <a:xfrm>
            <a:off x="467544" y="2132856"/>
            <a:ext cx="8229600" cy="4065315"/>
          </a:xfrm>
        </p:spPr>
        <p:txBody>
          <a:bodyPr>
            <a:normAutofit fontScale="92500" lnSpcReduction="20000"/>
          </a:bodyPr>
          <a:lstStyle/>
          <a:p>
            <a:pPr marL="0" indent="0">
              <a:buNone/>
            </a:pPr>
            <a:r>
              <a:rPr lang="en-GB" dirty="0" smtClean="0"/>
              <a:t>Operations management is all about managing the resources of the business and this includes:</a:t>
            </a:r>
            <a:endParaRPr lang="en-GB" dirty="0"/>
          </a:p>
          <a:p>
            <a:r>
              <a:rPr lang="en-GB" dirty="0" smtClean="0"/>
              <a:t>Deciding the best way of producing goods (whether to use lean production methods, etc.)</a:t>
            </a:r>
          </a:p>
          <a:p>
            <a:r>
              <a:rPr lang="en-GB" dirty="0" smtClean="0"/>
              <a:t>Deciding the best resources to use and the combination of resources needed (resource mix)</a:t>
            </a:r>
          </a:p>
          <a:p>
            <a:r>
              <a:rPr lang="en-GB" dirty="0" smtClean="0"/>
              <a:t>Deciding where to get the resources </a:t>
            </a:r>
            <a:r>
              <a:rPr lang="en-GB" dirty="0" smtClean="0"/>
              <a:t>from</a:t>
            </a:r>
            <a:endParaRPr lang="en-GB" dirty="0" smtClean="0"/>
          </a:p>
          <a:p>
            <a:r>
              <a:rPr lang="en-GB" dirty="0" smtClean="0"/>
              <a:t>Deciding how many resources to hold in stock (JIT, etc.)</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18</a:t>
            </a:fld>
            <a:endParaRPr lang="en-GB"/>
          </a:p>
        </p:txBody>
      </p:sp>
    </p:spTree>
    <p:extLst>
      <p:ext uri="{BB962C8B-B14F-4D97-AF65-F5344CB8AC3E}">
        <p14:creationId xmlns="" xmlns:p14="http://schemas.microsoft.com/office/powerpoint/2010/main" val="36628113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Mix of resources</a:t>
            </a:r>
            <a:endParaRPr lang="en-GB" dirty="0"/>
          </a:p>
        </p:txBody>
      </p:sp>
      <p:sp>
        <p:nvSpPr>
          <p:cNvPr id="3" name="Content Placeholder 2"/>
          <p:cNvSpPr>
            <a:spLocks noGrp="1"/>
          </p:cNvSpPr>
          <p:nvPr>
            <p:ph idx="1"/>
          </p:nvPr>
        </p:nvSpPr>
        <p:spPr/>
        <p:txBody>
          <a:bodyPr>
            <a:normAutofit/>
          </a:bodyPr>
          <a:lstStyle/>
          <a:p>
            <a:pPr marL="0" indent="0">
              <a:buNone/>
            </a:pPr>
            <a:r>
              <a:rPr lang="en-GB" dirty="0" smtClean="0"/>
              <a:t>Operation processes can be either:</a:t>
            </a:r>
          </a:p>
          <a:p>
            <a:pPr>
              <a:buFont typeface="Arial"/>
              <a:buChar char="•"/>
            </a:pPr>
            <a:r>
              <a:rPr lang="en-GB" dirty="0" smtClean="0"/>
              <a:t>Labour intensive – specialised roles for employees within the production system</a:t>
            </a:r>
          </a:p>
          <a:p>
            <a:pPr marL="0" indent="0" algn="ctr">
              <a:buNone/>
            </a:pPr>
            <a:r>
              <a:rPr lang="en-GB" dirty="0" smtClean="0"/>
              <a:t>or</a:t>
            </a:r>
            <a:endParaRPr lang="en-GB" dirty="0"/>
          </a:p>
          <a:p>
            <a:pPr>
              <a:buFont typeface="Arial"/>
              <a:buChar char="•"/>
            </a:pPr>
            <a:r>
              <a:rPr lang="en-GB" dirty="0" smtClean="0"/>
              <a:t>Capital intensive – high investment needed in capital machinery</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19</a:t>
            </a:fld>
            <a:endParaRPr lang="en-GB"/>
          </a:p>
        </p:txBody>
      </p:sp>
    </p:spTree>
    <p:extLst>
      <p:ext uri="{BB962C8B-B14F-4D97-AF65-F5344CB8AC3E}">
        <p14:creationId xmlns="" xmlns:p14="http://schemas.microsoft.com/office/powerpoint/2010/main" val="2312151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Learning outcomes</a:t>
            </a:r>
            <a:endParaRPr lang="en-GB" dirty="0"/>
          </a:p>
        </p:txBody>
      </p:sp>
      <p:sp>
        <p:nvSpPr>
          <p:cNvPr id="3" name="Content Placeholder 2"/>
          <p:cNvSpPr>
            <a:spLocks noGrp="1"/>
          </p:cNvSpPr>
          <p:nvPr>
            <p:ph idx="1"/>
          </p:nvPr>
        </p:nvSpPr>
        <p:spPr>
          <a:xfrm>
            <a:off x="214282" y="2060848"/>
            <a:ext cx="8715436" cy="4654300"/>
          </a:xfrm>
        </p:spPr>
        <p:txBody>
          <a:bodyPr>
            <a:normAutofit/>
          </a:bodyPr>
          <a:lstStyle/>
          <a:p>
            <a:pPr marL="0" indent="0">
              <a:buNone/>
            </a:pPr>
            <a:r>
              <a:rPr lang="en-GB" sz="3600" dirty="0" smtClean="0"/>
              <a:t>What you need to know:</a:t>
            </a:r>
            <a:endParaRPr lang="en-GB" sz="3600" dirty="0"/>
          </a:p>
          <a:p>
            <a:r>
              <a:rPr lang="en-GB" sz="3600" dirty="0" smtClean="0"/>
              <a:t>Why </a:t>
            </a:r>
            <a:r>
              <a:rPr lang="en-GB" sz="3600" dirty="0" smtClean="0"/>
              <a:t>efficiency and labour productivity are important along with their pros and cons</a:t>
            </a:r>
          </a:p>
          <a:p>
            <a:r>
              <a:rPr lang="en-GB" sz="3600" dirty="0" smtClean="0"/>
              <a:t>How to increase efficiency and labour productivity</a:t>
            </a:r>
          </a:p>
          <a:p>
            <a:r>
              <a:rPr lang="en-GB" sz="3600" dirty="0" smtClean="0"/>
              <a:t>Choosing </a:t>
            </a:r>
            <a:r>
              <a:rPr lang="en-GB" sz="3600" dirty="0" smtClean="0"/>
              <a:t>the right optimal mix of </a:t>
            </a:r>
            <a:r>
              <a:rPr lang="en-GB" sz="3600" dirty="0" smtClean="0"/>
              <a:t>resources</a:t>
            </a:r>
            <a:endParaRPr lang="en-GB" sz="3600" dirty="0" smtClean="0"/>
          </a:p>
        </p:txBody>
      </p:sp>
      <p:sp>
        <p:nvSpPr>
          <p:cNvPr id="5" name="Slide Number Placeholder 4"/>
          <p:cNvSpPr>
            <a:spLocks noGrp="1"/>
          </p:cNvSpPr>
          <p:nvPr>
            <p:ph type="sldNum" sz="quarter" idx="12"/>
          </p:nvPr>
        </p:nvSpPr>
        <p:spPr/>
        <p:txBody>
          <a:bodyPr/>
          <a:lstStyle/>
          <a:p>
            <a:fld id="{3CE47246-2CC8-4C53-9EA3-1413DD9598CD}" type="slidenum">
              <a:rPr lang="en-GB" smtClean="0"/>
              <a:pPr/>
              <a:t>2</a:t>
            </a:fld>
            <a:endParaRPr lang="en-GB"/>
          </a:p>
        </p:txBody>
      </p:sp>
    </p:spTree>
    <p:extLst>
      <p:ext uri="{BB962C8B-B14F-4D97-AF65-F5344CB8AC3E}">
        <p14:creationId xmlns="" xmlns:p14="http://schemas.microsoft.com/office/powerpoint/2010/main" val="16501242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Factors influencing resource mix</a:t>
            </a:r>
            <a:endParaRPr lang="en-GB" dirty="0"/>
          </a:p>
        </p:txBody>
      </p:sp>
      <p:sp>
        <p:nvSpPr>
          <p:cNvPr id="3" name="Content Placeholder 2"/>
          <p:cNvSpPr>
            <a:spLocks noGrp="1"/>
          </p:cNvSpPr>
          <p:nvPr>
            <p:ph idx="1"/>
          </p:nvPr>
        </p:nvSpPr>
        <p:spPr/>
        <p:txBody>
          <a:bodyPr>
            <a:normAutofit fontScale="85000" lnSpcReduction="10000"/>
          </a:bodyPr>
          <a:lstStyle/>
          <a:p>
            <a:r>
              <a:rPr lang="en-GB" sz="2900" b="1" dirty="0" smtClean="0"/>
              <a:t>The type of operations process and the operations strategy </a:t>
            </a:r>
            <a:r>
              <a:rPr lang="en-GB" sz="2900" dirty="0"/>
              <a:t>– </a:t>
            </a:r>
            <a:r>
              <a:rPr lang="en-GB" sz="2900" dirty="0" smtClean="0"/>
              <a:t>Could go for volume (highly capital intensive); could go for specialist low volume (highly labour intensive).</a:t>
            </a:r>
          </a:p>
          <a:p>
            <a:r>
              <a:rPr lang="en-GB" sz="2900" b="1" dirty="0" smtClean="0"/>
              <a:t>Relative price of the resources </a:t>
            </a:r>
            <a:r>
              <a:rPr lang="en-GB" sz="2900" dirty="0" smtClean="0"/>
              <a:t>– If cheap labour is available then the processes may be very labour intensive; in the UK labour is relatively expensive so it may be a more automated process which would be capital intensive.</a:t>
            </a:r>
          </a:p>
          <a:p>
            <a:r>
              <a:rPr lang="en-GB" sz="2900" b="1" dirty="0"/>
              <a:t>Availability of resources </a:t>
            </a:r>
            <a:r>
              <a:rPr lang="en-GB" sz="2900" dirty="0"/>
              <a:t>– </a:t>
            </a:r>
            <a:r>
              <a:rPr lang="en-GB" sz="2900" dirty="0" smtClean="0"/>
              <a:t>In </a:t>
            </a:r>
            <a:r>
              <a:rPr lang="en-GB" sz="2900" dirty="0"/>
              <a:t>some sectors there is a shortage of land </a:t>
            </a:r>
            <a:r>
              <a:rPr lang="en-GB" sz="2900" dirty="0" smtClean="0"/>
              <a:t>(for example, </a:t>
            </a:r>
            <a:r>
              <a:rPr lang="en-GB" sz="2900" dirty="0"/>
              <a:t>in London land is very expensive which can reduce the size of </a:t>
            </a:r>
            <a:r>
              <a:rPr lang="en-GB" sz="2900" dirty="0" smtClean="0"/>
              <a:t>production </a:t>
            </a:r>
            <a:r>
              <a:rPr lang="en-GB" sz="2900" dirty="0"/>
              <a:t>facilities</a:t>
            </a:r>
            <a:r>
              <a:rPr lang="en-GB" sz="2900" dirty="0" smtClean="0"/>
              <a:t>).</a:t>
            </a:r>
            <a:endParaRPr lang="en-GB" sz="2900" dirty="0"/>
          </a:p>
          <a:p>
            <a:endParaRPr lang="en-GB" sz="2000"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20</a:t>
            </a:fld>
            <a:endParaRPr lang="en-GB"/>
          </a:p>
        </p:txBody>
      </p:sp>
    </p:spTree>
    <p:extLst>
      <p:ext uri="{BB962C8B-B14F-4D97-AF65-F5344CB8AC3E}">
        <p14:creationId xmlns="" xmlns:p14="http://schemas.microsoft.com/office/powerpoint/2010/main" val="411967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Factors influencing resource </a:t>
            </a:r>
            <a:r>
              <a:rPr lang="en-GB" dirty="0" smtClean="0"/>
              <a:t>mix</a:t>
            </a:r>
            <a:endParaRPr lang="en-GB" dirty="0"/>
          </a:p>
        </p:txBody>
      </p:sp>
      <p:sp>
        <p:nvSpPr>
          <p:cNvPr id="3" name="Content Placeholder 2"/>
          <p:cNvSpPr>
            <a:spLocks noGrp="1"/>
          </p:cNvSpPr>
          <p:nvPr>
            <p:ph idx="1"/>
          </p:nvPr>
        </p:nvSpPr>
        <p:spPr>
          <a:xfrm>
            <a:off x="467544" y="2060848"/>
            <a:ext cx="8229600" cy="4525963"/>
          </a:xfrm>
        </p:spPr>
        <p:txBody>
          <a:bodyPr>
            <a:normAutofit lnSpcReduction="10000"/>
          </a:bodyPr>
          <a:lstStyle/>
          <a:p>
            <a:r>
              <a:rPr lang="en-GB" sz="2700" b="1" dirty="0">
                <a:solidFill>
                  <a:srgbClr val="000000"/>
                </a:solidFill>
              </a:rPr>
              <a:t>Nature of the product or process </a:t>
            </a:r>
            <a:r>
              <a:rPr lang="en-GB" sz="2700" dirty="0">
                <a:solidFill>
                  <a:srgbClr val="000000"/>
                </a:solidFill>
              </a:rPr>
              <a:t>– Morgan cars are </a:t>
            </a:r>
            <a:r>
              <a:rPr lang="en-GB" sz="2700" dirty="0" smtClean="0">
                <a:solidFill>
                  <a:srgbClr val="000000"/>
                </a:solidFill>
              </a:rPr>
              <a:t>handmade </a:t>
            </a:r>
            <a:r>
              <a:rPr lang="en-GB" sz="2700" dirty="0">
                <a:solidFill>
                  <a:srgbClr val="000000"/>
                </a:solidFill>
              </a:rPr>
              <a:t>so very labour intensive; Ford cars are mass produced and so are very capital intensive.</a:t>
            </a:r>
          </a:p>
          <a:p>
            <a:r>
              <a:rPr lang="en-GB" sz="2700" b="1" dirty="0" smtClean="0">
                <a:solidFill>
                  <a:srgbClr val="000000"/>
                </a:solidFill>
              </a:rPr>
              <a:t>State of the technology </a:t>
            </a:r>
            <a:r>
              <a:rPr lang="en-GB" sz="2700" dirty="0" smtClean="0">
                <a:solidFill>
                  <a:srgbClr val="000000"/>
                </a:solidFill>
              </a:rPr>
              <a:t>– Cheap effective technology has turned farming from labour intensive to capital intensive businesses.</a:t>
            </a:r>
          </a:p>
          <a:p>
            <a:r>
              <a:rPr lang="en-GB" sz="2700" b="1" dirty="0" smtClean="0">
                <a:solidFill>
                  <a:srgbClr val="000000"/>
                </a:solidFill>
              </a:rPr>
              <a:t>Ethics</a:t>
            </a:r>
            <a:r>
              <a:rPr lang="en-GB" sz="2700" dirty="0" smtClean="0">
                <a:solidFill>
                  <a:srgbClr val="000000"/>
                </a:solidFill>
              </a:rPr>
              <a:t> – Businesses may decide not to produce in low-wage economies, for example, Primark attempts to work with suppliers who pay better wages</a:t>
            </a:r>
            <a:r>
              <a:rPr lang="en-GB" sz="2700" dirty="0" smtClean="0">
                <a:solidFill>
                  <a:srgbClr val="000000"/>
                </a:solidFill>
              </a:rPr>
              <a:t>.</a:t>
            </a:r>
          </a:p>
          <a:p>
            <a:r>
              <a:rPr lang="en-GB" sz="2700" dirty="0" smtClean="0">
                <a:solidFill>
                  <a:srgbClr val="000000"/>
                </a:solidFill>
              </a:rPr>
              <a:t>Customers – </a:t>
            </a:r>
            <a:r>
              <a:rPr lang="en-GB" sz="2700" dirty="0" err="1" smtClean="0">
                <a:solidFill>
                  <a:srgbClr val="000000"/>
                </a:solidFill>
              </a:rPr>
              <a:t>Natwest</a:t>
            </a:r>
            <a:r>
              <a:rPr lang="en-GB" sz="2700" dirty="0" smtClean="0">
                <a:solidFill>
                  <a:srgbClr val="000000"/>
                </a:solidFill>
              </a:rPr>
              <a:t> has used labour intensity as a selling point rather than automated systems</a:t>
            </a:r>
            <a:endParaRPr lang="en-GB" sz="2700" dirty="0">
              <a:solidFill>
                <a:srgbClr val="000000"/>
              </a:solidFill>
            </a:endParaRPr>
          </a:p>
        </p:txBody>
      </p:sp>
      <p:sp>
        <p:nvSpPr>
          <p:cNvPr id="5" name="Slide Number Placeholder 4"/>
          <p:cNvSpPr>
            <a:spLocks noGrp="1"/>
          </p:cNvSpPr>
          <p:nvPr>
            <p:ph type="sldNum" sz="quarter" idx="12"/>
          </p:nvPr>
        </p:nvSpPr>
        <p:spPr/>
        <p:txBody>
          <a:bodyPr/>
          <a:lstStyle/>
          <a:p>
            <a:fld id="{3CE47246-2CC8-4C53-9EA3-1413DD9598CD}" type="slidenum">
              <a:rPr lang="en-GB" smtClean="0"/>
              <a:pPr/>
              <a:t>21</a:t>
            </a:fld>
            <a:endParaRPr lang="en-GB"/>
          </a:p>
        </p:txBody>
      </p:sp>
    </p:spTree>
    <p:extLst>
      <p:ext uri="{BB962C8B-B14F-4D97-AF65-F5344CB8AC3E}">
        <p14:creationId xmlns="" xmlns:p14="http://schemas.microsoft.com/office/powerpoint/2010/main" val="34352660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Becoming more capital intensive</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Businesses can become more capital intensive through:</a:t>
            </a:r>
          </a:p>
          <a:p>
            <a:r>
              <a:rPr lang="en-GB" dirty="0" smtClean="0"/>
              <a:t>Raising finance – funds need to be available to invest in machinery</a:t>
            </a:r>
          </a:p>
          <a:p>
            <a:r>
              <a:rPr lang="en-GB" dirty="0" smtClean="0"/>
              <a:t>Changeover – introducing new equipment or ways of producing goods (though this could lead to a temporary dip in efficiency)</a:t>
            </a:r>
            <a:endParaRPr lang="en-GB" dirty="0"/>
          </a:p>
          <a:p>
            <a:r>
              <a:rPr lang="en-GB" dirty="0" smtClean="0"/>
              <a:t>Innovation – improving productivity through new equipment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22</a:t>
            </a:fld>
            <a:endParaRPr lang="en-GB"/>
          </a:p>
        </p:txBody>
      </p:sp>
    </p:spTree>
    <p:extLst>
      <p:ext uri="{BB962C8B-B14F-4D97-AF65-F5344CB8AC3E}">
        <p14:creationId xmlns="" xmlns:p14="http://schemas.microsoft.com/office/powerpoint/2010/main" val="2580655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Maintaining or improving labour intensive businesses</a:t>
            </a:r>
            <a:endParaRPr lang="en-GB" dirty="0"/>
          </a:p>
        </p:txBody>
      </p:sp>
      <p:sp>
        <p:nvSpPr>
          <p:cNvPr id="3" name="Content Placeholder 2"/>
          <p:cNvSpPr>
            <a:spLocks noGrp="1"/>
          </p:cNvSpPr>
          <p:nvPr>
            <p:ph idx="1"/>
          </p:nvPr>
        </p:nvSpPr>
        <p:spPr>
          <a:xfrm>
            <a:off x="457200" y="2060848"/>
            <a:ext cx="8229600" cy="4511424"/>
          </a:xfrm>
        </p:spPr>
        <p:txBody>
          <a:bodyPr>
            <a:noAutofit/>
          </a:bodyPr>
          <a:lstStyle/>
          <a:p>
            <a:pPr marL="0" indent="0">
              <a:buNone/>
            </a:pPr>
            <a:endParaRPr lang="en-GB" sz="1200" dirty="0"/>
          </a:p>
          <a:p>
            <a:r>
              <a:rPr lang="en-GB" sz="2800" dirty="0" smtClean="0"/>
              <a:t>Attracting the right people – Being labour intensive frequently means using specialisation; businesses therefore need to attract the right people.</a:t>
            </a:r>
          </a:p>
          <a:p>
            <a:r>
              <a:rPr lang="en-GB" sz="2800" dirty="0" smtClean="0"/>
              <a:t>Keeping the right people – You need to keep the people you have got (see labour turnover).</a:t>
            </a:r>
          </a:p>
          <a:p>
            <a:r>
              <a:rPr lang="en-GB" sz="2800" dirty="0" smtClean="0"/>
              <a:t>Managing people’s knowledge – Knowledge needs to be stored so that it can be shared effectively – team working helps knowledge management.</a:t>
            </a:r>
          </a:p>
          <a:p>
            <a:pPr>
              <a:buNone/>
            </a:pPr>
            <a:endParaRPr lang="en-GB" sz="2800"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23</a:t>
            </a:fld>
            <a:endParaRPr lang="en-GB" dirty="0"/>
          </a:p>
        </p:txBody>
      </p:sp>
    </p:spTree>
    <p:extLst>
      <p:ext uri="{BB962C8B-B14F-4D97-AF65-F5344CB8AC3E}">
        <p14:creationId xmlns="" xmlns:p14="http://schemas.microsoft.com/office/powerpoint/2010/main" val="3531761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Overview of key concepts</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Efficiency is all about cutting out waste in all its forms.</a:t>
            </a:r>
          </a:p>
          <a:p>
            <a:r>
              <a:rPr lang="en-GB" dirty="0" smtClean="0"/>
              <a:t>The calculations to make a business more efficient are capacity utilisation and labour productivity – one looks at people, one at machines.</a:t>
            </a:r>
          </a:p>
          <a:p>
            <a:r>
              <a:rPr lang="en-GB" dirty="0" smtClean="0"/>
              <a:t>Businesses can be either capital or labour intensive.</a:t>
            </a:r>
          </a:p>
          <a:p>
            <a:r>
              <a:rPr lang="en-GB" dirty="0" smtClean="0"/>
              <a:t>Technology can also be used to make them more efficient.</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3</a:t>
            </a:fld>
            <a:endParaRPr lang="en-GB"/>
          </a:p>
        </p:txBody>
      </p:sp>
    </p:spTree>
    <p:extLst>
      <p:ext uri="{BB962C8B-B14F-4D97-AF65-F5344CB8AC3E}">
        <p14:creationId xmlns="" xmlns:p14="http://schemas.microsoft.com/office/powerpoint/2010/main" val="399770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What is labour productivity? (Recap)</a:t>
            </a:r>
            <a:endParaRPr lang="en-GB" dirty="0"/>
          </a:p>
        </p:txBody>
      </p:sp>
      <p:sp>
        <p:nvSpPr>
          <p:cNvPr id="3" name="Content Placeholder 2"/>
          <p:cNvSpPr>
            <a:spLocks noGrp="1"/>
          </p:cNvSpPr>
          <p:nvPr>
            <p:ph idx="1"/>
          </p:nvPr>
        </p:nvSpPr>
        <p:spPr>
          <a:xfrm>
            <a:off x="467544" y="2132856"/>
            <a:ext cx="8229600" cy="4032448"/>
          </a:xfrm>
        </p:spPr>
        <p:txBody>
          <a:bodyPr>
            <a:noAutofit/>
          </a:bodyPr>
          <a:lstStyle/>
          <a:p>
            <a:pPr marL="0" indent="0">
              <a:buNone/>
            </a:pPr>
            <a:r>
              <a:rPr lang="en-GB" sz="2400" b="1" dirty="0" smtClean="0">
                <a:solidFill>
                  <a:srgbClr val="C00000"/>
                </a:solidFill>
              </a:rPr>
              <a:t>Definition: </a:t>
            </a:r>
            <a:r>
              <a:rPr lang="en-GB" sz="2400" dirty="0" smtClean="0"/>
              <a:t>The </a:t>
            </a:r>
            <a:r>
              <a:rPr lang="en-GB" sz="2400" dirty="0"/>
              <a:t>amount (volume) of output that is obtained from each employee</a:t>
            </a:r>
            <a:r>
              <a:rPr lang="en-GB" sz="2400" dirty="0" smtClean="0"/>
              <a:t>.</a:t>
            </a:r>
          </a:p>
          <a:p>
            <a:pPr marL="0" indent="0">
              <a:buNone/>
            </a:pPr>
            <a:r>
              <a:rPr lang="en-GB" sz="2400" dirty="0" smtClean="0"/>
              <a:t>This is a </a:t>
            </a:r>
            <a:r>
              <a:rPr lang="en-GB" sz="2400" dirty="0"/>
              <a:t>measure of business efficiency, </a:t>
            </a:r>
            <a:r>
              <a:rPr lang="en-GB" sz="2400" dirty="0" smtClean="0"/>
              <a:t>especially for </a:t>
            </a:r>
            <a:r>
              <a:rPr lang="en-GB" sz="2400" dirty="0"/>
              <a:t>firms </a:t>
            </a:r>
            <a:r>
              <a:rPr lang="en-GB" sz="2400" dirty="0" smtClean="0"/>
              <a:t>which have a labour-intensive production process. </a:t>
            </a:r>
          </a:p>
          <a:p>
            <a:pPr marL="0" indent="0">
              <a:buNone/>
            </a:pPr>
            <a:r>
              <a:rPr lang="en-GB" sz="2400" b="1" dirty="0" smtClean="0">
                <a:solidFill>
                  <a:srgbClr val="C00000"/>
                </a:solidFill>
              </a:rPr>
              <a:t>Calculation </a:t>
            </a:r>
            <a:r>
              <a:rPr lang="en-GB" sz="2400" b="1" dirty="0">
                <a:solidFill>
                  <a:srgbClr val="C00000"/>
                </a:solidFill>
              </a:rPr>
              <a:t>for labour </a:t>
            </a:r>
            <a:r>
              <a:rPr lang="en-GB" sz="2400" b="1" dirty="0" smtClean="0">
                <a:solidFill>
                  <a:srgbClr val="C00000"/>
                </a:solidFill>
              </a:rPr>
              <a:t>productivity:</a:t>
            </a:r>
            <a:endParaRPr lang="en-GB" sz="2400" dirty="0">
              <a:solidFill>
                <a:srgbClr val="C00000"/>
              </a:solidFill>
            </a:endParaRPr>
          </a:p>
          <a:p>
            <a:pPr marL="0" indent="0">
              <a:buNone/>
            </a:pPr>
            <a:r>
              <a:rPr lang="en-GB" sz="2400" dirty="0"/>
              <a:t>Labour productivity	</a:t>
            </a:r>
            <a:r>
              <a:rPr lang="en-GB" sz="2400" dirty="0" smtClean="0"/>
              <a:t>=</a:t>
            </a:r>
            <a:r>
              <a:rPr lang="en-GB" sz="2400" dirty="0"/>
              <a:t>		</a:t>
            </a:r>
            <a:r>
              <a:rPr lang="en-GB" sz="2400" u="sng" dirty="0"/>
              <a:t>output per period</a:t>
            </a:r>
          </a:p>
          <a:p>
            <a:pPr marL="0" indent="0">
              <a:buNone/>
            </a:pPr>
            <a:r>
              <a:rPr lang="en-GB" sz="2400" dirty="0"/>
              <a:t>	</a:t>
            </a:r>
            <a:r>
              <a:rPr lang="en-GB" sz="2400" dirty="0" smtClean="0"/>
              <a:t>			No</a:t>
            </a:r>
            <a:r>
              <a:rPr lang="en-GB" sz="2400" dirty="0"/>
              <a:t>. of employees in that </a:t>
            </a:r>
            <a:r>
              <a:rPr lang="en-GB" sz="2400" dirty="0" smtClean="0"/>
              <a:t>period</a:t>
            </a:r>
            <a:endParaRPr lang="en-GB" sz="2400" dirty="0"/>
          </a:p>
          <a:p>
            <a:pPr marL="0" indent="0">
              <a:buNone/>
            </a:pPr>
            <a:r>
              <a:rPr lang="en-GB" sz="2400" dirty="0"/>
              <a:t>The calculation has a significant impact upon unit costs.</a:t>
            </a:r>
          </a:p>
          <a:p>
            <a:pPr marL="0" indent="0">
              <a:buNone/>
            </a:pPr>
            <a:endParaRPr lang="en-GB" sz="2400" dirty="0"/>
          </a:p>
        </p:txBody>
      </p:sp>
      <p:sp>
        <p:nvSpPr>
          <p:cNvPr id="5" name="Footer Placeholder 4"/>
          <p:cNvSpPr>
            <a:spLocks noGrp="1"/>
          </p:cNvSpPr>
          <p:nvPr>
            <p:ph type="ftr" sz="quarter" idx="11"/>
          </p:nvPr>
        </p:nvSpPr>
        <p:spPr/>
        <p:txBody>
          <a:bodyPr/>
          <a:lstStyle/>
          <a:p>
            <a:r>
              <a:rPr lang="en-GB" smtClean="0"/>
              <a:t>AQA A-level Business © Hodder &amp; Stoughton Limited 2015</a:t>
            </a:r>
            <a:endParaRPr lang="en-GB"/>
          </a:p>
        </p:txBody>
      </p:sp>
      <p:sp>
        <p:nvSpPr>
          <p:cNvPr id="6" name="Slide Number Placeholder 5"/>
          <p:cNvSpPr>
            <a:spLocks noGrp="1"/>
          </p:cNvSpPr>
          <p:nvPr>
            <p:ph type="sldNum" sz="quarter" idx="12"/>
          </p:nvPr>
        </p:nvSpPr>
        <p:spPr/>
        <p:txBody>
          <a:bodyPr/>
          <a:lstStyle/>
          <a:p>
            <a:fld id="{3CE47246-2CC8-4C53-9EA3-1413DD9598CD}" type="slidenum">
              <a:rPr lang="en-GB" smtClean="0"/>
              <a:pPr/>
              <a:t>4</a:t>
            </a:fld>
            <a:endParaRPr lang="en-GB"/>
          </a:p>
        </p:txBody>
      </p:sp>
    </p:spTree>
    <p:extLst>
      <p:ext uri="{BB962C8B-B14F-4D97-AF65-F5344CB8AC3E}">
        <p14:creationId xmlns="" xmlns:p14="http://schemas.microsoft.com/office/powerpoint/2010/main" val="34687513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labour </a:t>
            </a:r>
            <a:r>
              <a:rPr lang="en-GB" dirty="0"/>
              <a:t>p</a:t>
            </a:r>
            <a:r>
              <a:rPr lang="en-GB" dirty="0" smtClean="0"/>
              <a:t>roductivity</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GB" dirty="0" smtClean="0"/>
              <a:t>If a business has an increase in labour productivity then this means that the output will be increased but using the same number of employees. This implies a lower labour cost per unit.</a:t>
            </a:r>
          </a:p>
          <a:p>
            <a:pPr marL="0" indent="0">
              <a:buNone/>
            </a:pPr>
            <a:r>
              <a:rPr lang="en-GB" dirty="0" smtClean="0"/>
              <a:t>This lower labour cost per unit allows the firm to charge a lower price to gain competitive advantage or get higher profit margins.</a:t>
            </a: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5</a:t>
            </a:fld>
            <a:endParaRPr lang="en-GB"/>
          </a:p>
        </p:txBody>
      </p:sp>
    </p:spTree>
    <p:extLst>
      <p:ext uri="{BB962C8B-B14F-4D97-AF65-F5344CB8AC3E}">
        <p14:creationId xmlns="" xmlns:p14="http://schemas.microsoft.com/office/powerpoint/2010/main" val="42887038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Importance of labour </a:t>
            </a:r>
            <a:r>
              <a:rPr lang="en-GB" dirty="0"/>
              <a:t>p</a:t>
            </a:r>
            <a:r>
              <a:rPr lang="en-GB" dirty="0" smtClean="0"/>
              <a:t>roductivity</a:t>
            </a:r>
            <a:endParaRPr lang="en-GB" dirty="0"/>
          </a:p>
        </p:txBody>
      </p:sp>
      <p:sp>
        <p:nvSpPr>
          <p:cNvPr id="3" name="Content Placeholder 2"/>
          <p:cNvSpPr>
            <a:spLocks noGrp="1"/>
          </p:cNvSpPr>
          <p:nvPr>
            <p:ph idx="1"/>
          </p:nvPr>
        </p:nvSpPr>
        <p:spPr/>
        <p:txBody>
          <a:bodyPr>
            <a:normAutofit fontScale="92500" lnSpcReduction="20000"/>
          </a:bodyPr>
          <a:lstStyle/>
          <a:p>
            <a:pPr marL="0" indent="0">
              <a:buNone/>
            </a:pPr>
            <a:r>
              <a:rPr lang="en-GB" dirty="0" smtClean="0"/>
              <a:t>Being more efficient is important for business and countries, which is why the labour productivity of the UK is used as a measure to see how efficient we are as a nation.</a:t>
            </a:r>
          </a:p>
          <a:p>
            <a:pPr marL="0" indent="0">
              <a:buNone/>
            </a:pPr>
            <a:r>
              <a:rPr lang="en-GB" dirty="0" smtClean="0"/>
              <a:t>If labour productivity is high then the workforce is productive and this will aid the competitiveness of the business.</a:t>
            </a:r>
            <a:endParaRPr lang="en-GB" dirty="0"/>
          </a:p>
          <a:p>
            <a:pPr marL="0" indent="0">
              <a:buNone/>
            </a:pPr>
            <a:r>
              <a:rPr lang="en-GB" dirty="0" smtClean="0"/>
              <a:t>Labour costs are the highest proportion of total costs for most companies so getting it right is crucial.</a:t>
            </a:r>
            <a:endParaRPr lang="en-GB" dirty="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6</a:t>
            </a:fld>
            <a:endParaRPr lang="en-GB"/>
          </a:p>
        </p:txBody>
      </p:sp>
    </p:spTree>
    <p:extLst>
      <p:ext uri="{BB962C8B-B14F-4D97-AF65-F5344CB8AC3E}">
        <p14:creationId xmlns="" xmlns:p14="http://schemas.microsoft.com/office/powerpoint/2010/main" val="25276734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2800" dirty="0" smtClean="0"/>
              <a:t>Benefits of high labour productivity and efficiency</a:t>
            </a:r>
            <a:endParaRPr lang="en-GB" sz="2800" dirty="0"/>
          </a:p>
        </p:txBody>
      </p:sp>
      <p:sp>
        <p:nvSpPr>
          <p:cNvPr id="3" name="Content Placeholder 2"/>
          <p:cNvSpPr>
            <a:spLocks noGrp="1"/>
          </p:cNvSpPr>
          <p:nvPr>
            <p:ph idx="1"/>
          </p:nvPr>
        </p:nvSpPr>
        <p:spPr>
          <a:xfrm>
            <a:off x="142844" y="2060848"/>
            <a:ext cx="8858312" cy="4582862"/>
          </a:xfrm>
        </p:spPr>
        <p:txBody>
          <a:bodyPr>
            <a:normAutofit fontScale="70000" lnSpcReduction="20000"/>
          </a:bodyPr>
          <a:lstStyle/>
          <a:p>
            <a:r>
              <a:rPr lang="en-GB" dirty="0" smtClean="0"/>
              <a:t>Maximise production and satisfy needs of more customers</a:t>
            </a:r>
          </a:p>
          <a:p>
            <a:r>
              <a:rPr lang="en-GB" dirty="0" smtClean="0"/>
              <a:t>Reduces costs as fewer inputs are needed to gain required level of output</a:t>
            </a:r>
          </a:p>
          <a:p>
            <a:r>
              <a:rPr lang="en-GB" dirty="0" smtClean="0"/>
              <a:t>Lower unit costs gives a competitive advantage  because a business can lower prices (hopefully increasing demand) or maximise profit</a:t>
            </a:r>
          </a:p>
          <a:p>
            <a:r>
              <a:rPr lang="en-GB" dirty="0" smtClean="0"/>
              <a:t>Where customers demand higher quality, cost savings from greater efficiency can be used to improve product quality</a:t>
            </a:r>
          </a:p>
          <a:p>
            <a:r>
              <a:rPr lang="en-GB" dirty="0" smtClean="0"/>
              <a:t>When comparing productivity and efficiency, a business can see where it needs to modify the balance of its inputs (labour force v capital)</a:t>
            </a:r>
          </a:p>
          <a:p>
            <a:r>
              <a:rPr lang="en-GB" dirty="0" smtClean="0"/>
              <a:t>Increases appeal to stakeholders – can allow a business to</a:t>
            </a:r>
          </a:p>
          <a:p>
            <a:pPr lvl="1"/>
            <a:r>
              <a:rPr lang="en-GB" dirty="0" smtClean="0"/>
              <a:t>Pay higher wages</a:t>
            </a:r>
          </a:p>
          <a:p>
            <a:pPr lvl="1"/>
            <a:r>
              <a:rPr lang="en-GB" dirty="0" smtClean="0"/>
              <a:t>Offer lower prices</a:t>
            </a:r>
          </a:p>
          <a:p>
            <a:pPr lvl="1"/>
            <a:r>
              <a:rPr lang="en-GB" dirty="0" smtClean="0"/>
              <a:t>Spend more on local environment</a:t>
            </a:r>
          </a:p>
          <a:p>
            <a:pPr lvl="1"/>
            <a:r>
              <a:rPr lang="en-GB" dirty="0" smtClean="0"/>
              <a:t>Increase profits for shareholders</a:t>
            </a:r>
            <a:endParaRPr lang="en-GB" dirty="0"/>
          </a:p>
        </p:txBody>
      </p:sp>
      <p:sp>
        <p:nvSpPr>
          <p:cNvPr id="5" name="Slide Number Placeholder 4"/>
          <p:cNvSpPr>
            <a:spLocks noGrp="1"/>
          </p:cNvSpPr>
          <p:nvPr>
            <p:ph type="sldNum" sz="quarter" idx="12"/>
          </p:nvPr>
        </p:nvSpPr>
        <p:spPr/>
        <p:txBody>
          <a:bodyPr/>
          <a:lstStyle/>
          <a:p>
            <a:fld id="{3CE47246-2CC8-4C53-9EA3-1413DD9598CD}"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Increasing labour </a:t>
            </a:r>
            <a:r>
              <a:rPr lang="en-GB" dirty="0"/>
              <a:t>p</a:t>
            </a:r>
            <a:r>
              <a:rPr lang="en-GB" dirty="0" smtClean="0"/>
              <a:t>roductivity</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Increasing labour productivity is achieved through human resource </a:t>
            </a:r>
            <a:r>
              <a:rPr lang="en-GB" dirty="0" smtClean="0"/>
              <a:t>management</a:t>
            </a:r>
            <a:endParaRPr lang="en-GB" dirty="0" smtClean="0"/>
          </a:p>
          <a:p>
            <a:pPr marL="0" indent="0">
              <a:buNone/>
            </a:pPr>
            <a:r>
              <a:rPr lang="en-GB" dirty="0" smtClean="0"/>
              <a:t>Policies could include:</a:t>
            </a:r>
          </a:p>
          <a:p>
            <a:r>
              <a:rPr lang="en-GB" dirty="0" smtClean="0"/>
              <a:t>Recruiting suitably skilled and trained employees</a:t>
            </a:r>
          </a:p>
          <a:p>
            <a:r>
              <a:rPr lang="en-GB" dirty="0" smtClean="0"/>
              <a:t>Training to improve skills and attitudes of existing employees</a:t>
            </a:r>
          </a:p>
          <a:p>
            <a:r>
              <a:rPr lang="en-GB" dirty="0" smtClean="0"/>
              <a:t>Using appropriate remuneration and non-financial benefits to improve motivation</a:t>
            </a:r>
          </a:p>
          <a:p>
            <a:pPr marL="0" indent="0">
              <a:buNone/>
            </a:pPr>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8</a:t>
            </a:fld>
            <a:endParaRPr lang="en-GB"/>
          </a:p>
        </p:txBody>
      </p:sp>
    </p:spTree>
    <p:extLst>
      <p:ext uri="{BB962C8B-B14F-4D97-AF65-F5344CB8AC3E}">
        <p14:creationId xmlns="" xmlns:p14="http://schemas.microsoft.com/office/powerpoint/2010/main" val="28573621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Increasing labour </a:t>
            </a:r>
            <a:r>
              <a:rPr lang="en-GB" dirty="0"/>
              <a:t>p</a:t>
            </a:r>
            <a:r>
              <a:rPr lang="en-GB" dirty="0" smtClean="0"/>
              <a:t>roductivity</a:t>
            </a:r>
            <a:endParaRPr lang="en-GB" dirty="0"/>
          </a:p>
        </p:txBody>
      </p:sp>
      <p:sp>
        <p:nvSpPr>
          <p:cNvPr id="3" name="Content Placeholder 2"/>
          <p:cNvSpPr>
            <a:spLocks noGrp="1"/>
          </p:cNvSpPr>
          <p:nvPr>
            <p:ph idx="1"/>
          </p:nvPr>
        </p:nvSpPr>
        <p:spPr/>
        <p:txBody>
          <a:bodyPr>
            <a:normAutofit fontScale="85000" lnSpcReduction="20000"/>
          </a:bodyPr>
          <a:lstStyle/>
          <a:p>
            <a:pPr marL="0" indent="0">
              <a:buNone/>
            </a:pPr>
            <a:r>
              <a:rPr lang="en-GB" dirty="0"/>
              <a:t>Labour productivity </a:t>
            </a:r>
            <a:r>
              <a:rPr lang="en-GB" dirty="0" smtClean="0"/>
              <a:t>can also </a:t>
            </a:r>
            <a:r>
              <a:rPr lang="en-GB" dirty="0"/>
              <a:t>be improved through</a:t>
            </a:r>
            <a:r>
              <a:rPr lang="en-GB" dirty="0" smtClean="0"/>
              <a:t>:</a:t>
            </a:r>
            <a:endParaRPr lang="en-GB" dirty="0"/>
          </a:p>
          <a:p>
            <a:r>
              <a:rPr lang="en-GB" dirty="0"/>
              <a:t>Improving working practices</a:t>
            </a:r>
          </a:p>
          <a:p>
            <a:r>
              <a:rPr lang="en-GB" dirty="0"/>
              <a:t>Improved technology and capital </a:t>
            </a:r>
            <a:r>
              <a:rPr lang="en-GB" dirty="0" smtClean="0"/>
              <a:t>equipment </a:t>
            </a:r>
            <a:endParaRPr lang="en-GB" dirty="0"/>
          </a:p>
          <a:p>
            <a:pPr marL="0" indent="0">
              <a:buNone/>
            </a:pPr>
            <a:r>
              <a:rPr lang="en-GB" dirty="0" smtClean="0"/>
              <a:t>However, these are not ‘increasing’ the efficiency of the labour workforce but increasing output by investing in new equipment or changing the way the work is carried out. </a:t>
            </a:r>
            <a:endParaRPr lang="en-GB" dirty="0"/>
          </a:p>
          <a:p>
            <a:pPr marL="0" indent="0">
              <a:buNone/>
            </a:pPr>
            <a:r>
              <a:rPr lang="en-GB" dirty="0" smtClean="0"/>
              <a:t>But if by getting the new equipment the employees have got new skills the labour force could then be said to have become more effective.</a:t>
            </a:r>
            <a:endParaRPr lang="en-GB" dirty="0"/>
          </a:p>
          <a:p>
            <a:endParaRPr lang="en-GB" dirty="0"/>
          </a:p>
        </p:txBody>
      </p:sp>
      <p:sp>
        <p:nvSpPr>
          <p:cNvPr id="4" name="Footer Placeholder 3"/>
          <p:cNvSpPr>
            <a:spLocks noGrp="1"/>
          </p:cNvSpPr>
          <p:nvPr>
            <p:ph type="ftr" sz="quarter" idx="11"/>
          </p:nvPr>
        </p:nvSpPr>
        <p:spPr/>
        <p:txBody>
          <a:bodyPr/>
          <a:lstStyle/>
          <a:p>
            <a:r>
              <a:rPr lang="en-GB" smtClean="0"/>
              <a:t>AQA A-level Business © Hodder &amp; Stoughton Limited 2015</a:t>
            </a:r>
            <a:endParaRPr lang="en-GB"/>
          </a:p>
        </p:txBody>
      </p:sp>
      <p:sp>
        <p:nvSpPr>
          <p:cNvPr id="5" name="Slide Number Placeholder 4"/>
          <p:cNvSpPr>
            <a:spLocks noGrp="1"/>
          </p:cNvSpPr>
          <p:nvPr>
            <p:ph type="sldNum" sz="quarter" idx="12"/>
          </p:nvPr>
        </p:nvSpPr>
        <p:spPr/>
        <p:txBody>
          <a:bodyPr/>
          <a:lstStyle/>
          <a:p>
            <a:fld id="{3CE47246-2CC8-4C53-9EA3-1413DD9598CD}" type="slidenum">
              <a:rPr lang="en-GB" smtClean="0"/>
              <a:pPr/>
              <a:t>9</a:t>
            </a:fld>
            <a:endParaRPr lang="en-GB"/>
          </a:p>
        </p:txBody>
      </p:sp>
    </p:spTree>
    <p:extLst>
      <p:ext uri="{BB962C8B-B14F-4D97-AF65-F5344CB8AC3E}">
        <p14:creationId xmlns="" xmlns:p14="http://schemas.microsoft.com/office/powerpoint/2010/main" val="268432313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3ddf182774df6f0acd7e810d85311a73e88f896"/>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1901</TotalTime>
  <Words>1501</Words>
  <Application>Microsoft Office PowerPoint</Application>
  <PresentationFormat>On-screen Show (4:3)</PresentationFormat>
  <Paragraphs>157</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Slide 1</vt:lpstr>
      <vt:lpstr>Learning outcomes</vt:lpstr>
      <vt:lpstr>Overview of key concepts</vt:lpstr>
      <vt:lpstr>What is labour productivity? (Recap)</vt:lpstr>
      <vt:lpstr>Importance of labour productivity</vt:lpstr>
      <vt:lpstr>Importance of labour productivity</vt:lpstr>
      <vt:lpstr>Benefits of high labour productivity and efficiency</vt:lpstr>
      <vt:lpstr>Increasing labour productivity</vt:lpstr>
      <vt:lpstr>Increasing labour productivity</vt:lpstr>
      <vt:lpstr>Other methods of increasing efficiency and labour productivity</vt:lpstr>
      <vt:lpstr>Economies of scale</vt:lpstr>
      <vt:lpstr>Slide 12</vt:lpstr>
      <vt:lpstr>Activity</vt:lpstr>
      <vt:lpstr>Difficulties of improving labour productivity</vt:lpstr>
      <vt:lpstr>Other difficulties</vt:lpstr>
      <vt:lpstr>Diseconomies of scale</vt:lpstr>
      <vt:lpstr>Activity</vt:lpstr>
      <vt:lpstr>How to choose the optimal mix of resources</vt:lpstr>
      <vt:lpstr>Mix of resources</vt:lpstr>
      <vt:lpstr>Factors influencing resource mix</vt:lpstr>
      <vt:lpstr>Factors influencing resource mix</vt:lpstr>
      <vt:lpstr>Becoming more capital intensive</vt:lpstr>
      <vt:lpstr>Maintaining or improving labour intensive businesses</vt:lpstr>
    </vt:vector>
  </TitlesOfParts>
  <Company>Halesowen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I.T. Support</dc:creator>
  <cp:lastModifiedBy>user</cp:lastModifiedBy>
  <cp:revision>82</cp:revision>
  <dcterms:created xsi:type="dcterms:W3CDTF">2014-07-21T12:45:36Z</dcterms:created>
  <dcterms:modified xsi:type="dcterms:W3CDTF">2016-02-21T11:03:31Z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147794</vt:lpwstr>
  </property>
  <property fmtid="{D5CDD505-2E9C-101B-9397-08002B2CF9AE}" pid="3" name="NXPowerLiteSettings">
    <vt:lpwstr>F5000400038000</vt:lpwstr>
  </property>
  <property fmtid="{D5CDD505-2E9C-101B-9397-08002B2CF9AE}" pid="4" name="NXPowerLiteVersion">
    <vt:lpwstr>D6.1.2</vt:lpwstr>
  </property>
</Properties>
</file>