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1" r:id="rId2"/>
    <p:sldId id="292" r:id="rId3"/>
    <p:sldId id="303" r:id="rId4"/>
    <p:sldId id="304" r:id="rId5"/>
    <p:sldId id="305" r:id="rId6"/>
    <p:sldId id="306" r:id="rId7"/>
    <p:sldId id="325" r:id="rId8"/>
    <p:sldId id="307" r:id="rId9"/>
    <p:sldId id="308" r:id="rId10"/>
    <p:sldId id="309" r:id="rId11"/>
    <p:sldId id="310" r:id="rId12"/>
    <p:sldId id="326" r:id="rId13"/>
    <p:sldId id="311" r:id="rId14"/>
    <p:sldId id="312" r:id="rId15"/>
    <p:sldId id="313" r:id="rId16"/>
    <p:sldId id="327" r:id="rId17"/>
    <p:sldId id="324" r:id="rId18"/>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Cleall" initials="B" lastIdx="6" clrIdx="0"/>
  <p:cmAuthor id="1" name="I.T. Support" initials="I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41C65"/>
    <a:srgbClr val="2F44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6B23C8-94BB-46CA-B5C3-83F94CEE5796}" type="doc">
      <dgm:prSet loTypeId="urn:microsoft.com/office/officeart/2005/8/layout/hProcess9" loCatId="process" qsTypeId="urn:microsoft.com/office/officeart/2005/8/quickstyle/simple1" qsCatId="simple" csTypeId="urn:microsoft.com/office/officeart/2005/8/colors/accent1_2" csCatId="accent1" phldr="1"/>
      <dgm:spPr/>
    </dgm:pt>
    <dgm:pt modelId="{61C6F4C5-96FA-4C31-A47D-EFA6D06E783C}">
      <dgm:prSet phldrT="[Text]"/>
      <dgm:spPr/>
      <dgm:t>
        <a:bodyPr/>
        <a:lstStyle/>
        <a:p>
          <a:r>
            <a:rPr lang="en-GB" dirty="0" smtClean="0"/>
            <a:t>Customers place orders</a:t>
          </a:r>
          <a:endParaRPr lang="en-GB" dirty="0"/>
        </a:p>
      </dgm:t>
    </dgm:pt>
    <dgm:pt modelId="{7FB343DA-48D4-4546-A984-8BDA9A34C3EC}" type="parTrans" cxnId="{5CEF93FA-A0A8-4B69-A3FA-27083A6CED49}">
      <dgm:prSet/>
      <dgm:spPr/>
      <dgm:t>
        <a:bodyPr/>
        <a:lstStyle/>
        <a:p>
          <a:endParaRPr lang="en-GB"/>
        </a:p>
      </dgm:t>
    </dgm:pt>
    <dgm:pt modelId="{6E438660-EAF8-481D-9721-3DB0C8473C43}" type="sibTrans" cxnId="{5CEF93FA-A0A8-4B69-A3FA-27083A6CED49}">
      <dgm:prSet/>
      <dgm:spPr/>
      <dgm:t>
        <a:bodyPr/>
        <a:lstStyle/>
        <a:p>
          <a:endParaRPr lang="en-GB"/>
        </a:p>
      </dgm:t>
    </dgm:pt>
    <dgm:pt modelId="{C2F580E7-41C5-4C0A-AC3A-241DDB46FD14}">
      <dgm:prSet phldrT="[Text]"/>
      <dgm:spPr/>
      <dgm:t>
        <a:bodyPr/>
        <a:lstStyle/>
        <a:p>
          <a:r>
            <a:rPr lang="en-GB" dirty="0" smtClean="0"/>
            <a:t>Used in production line</a:t>
          </a:r>
          <a:endParaRPr lang="en-GB" dirty="0"/>
        </a:p>
      </dgm:t>
    </dgm:pt>
    <dgm:pt modelId="{A3671640-7051-4401-910E-2E22EFDE76F3}" type="parTrans" cxnId="{76213137-75E1-4827-B705-F94700F1A196}">
      <dgm:prSet/>
      <dgm:spPr/>
      <dgm:t>
        <a:bodyPr/>
        <a:lstStyle/>
        <a:p>
          <a:endParaRPr lang="en-GB"/>
        </a:p>
      </dgm:t>
    </dgm:pt>
    <dgm:pt modelId="{ABA44BF2-CF7C-4AA0-B9C8-E8487EB5E023}" type="sibTrans" cxnId="{76213137-75E1-4827-B705-F94700F1A196}">
      <dgm:prSet/>
      <dgm:spPr/>
      <dgm:t>
        <a:bodyPr/>
        <a:lstStyle/>
        <a:p>
          <a:endParaRPr lang="en-GB"/>
        </a:p>
      </dgm:t>
    </dgm:pt>
    <dgm:pt modelId="{10122EDC-99F0-4B93-83E8-2171EDE83D81}">
      <dgm:prSet phldrT="[Text]"/>
      <dgm:spPr/>
      <dgm:t>
        <a:bodyPr/>
        <a:lstStyle/>
        <a:p>
          <a:r>
            <a:rPr lang="en-GB" dirty="0" smtClean="0"/>
            <a:t>Products delivered to customers</a:t>
          </a:r>
          <a:endParaRPr lang="en-GB" dirty="0"/>
        </a:p>
      </dgm:t>
    </dgm:pt>
    <dgm:pt modelId="{693BC65F-7860-4C7D-B78D-8F58F3190DA5}" type="parTrans" cxnId="{B6539C03-61E6-4ECE-B91A-C07F73CEB3E8}">
      <dgm:prSet/>
      <dgm:spPr/>
      <dgm:t>
        <a:bodyPr/>
        <a:lstStyle/>
        <a:p>
          <a:endParaRPr lang="en-GB"/>
        </a:p>
      </dgm:t>
    </dgm:pt>
    <dgm:pt modelId="{070EC94B-0E7C-4D0F-89BF-9E4F8F1A377B}" type="sibTrans" cxnId="{B6539C03-61E6-4ECE-B91A-C07F73CEB3E8}">
      <dgm:prSet/>
      <dgm:spPr/>
      <dgm:t>
        <a:bodyPr/>
        <a:lstStyle/>
        <a:p>
          <a:endParaRPr lang="en-GB"/>
        </a:p>
      </dgm:t>
    </dgm:pt>
    <dgm:pt modelId="{3E1990D1-C966-42F2-8CDB-658A8BF7B950}">
      <dgm:prSet/>
      <dgm:spPr/>
      <dgm:t>
        <a:bodyPr/>
        <a:lstStyle/>
        <a:p>
          <a:r>
            <a:rPr lang="en-GB" dirty="0" smtClean="0"/>
            <a:t>Supplies are ordered</a:t>
          </a:r>
          <a:endParaRPr lang="en-GB" dirty="0"/>
        </a:p>
      </dgm:t>
    </dgm:pt>
    <dgm:pt modelId="{B99BE09A-2338-4810-A467-B3BC4241F3AB}" type="parTrans" cxnId="{FA60D550-B3C0-4FBE-AA24-F3E0005BBFE0}">
      <dgm:prSet/>
      <dgm:spPr/>
      <dgm:t>
        <a:bodyPr/>
        <a:lstStyle/>
        <a:p>
          <a:endParaRPr lang="en-GB"/>
        </a:p>
      </dgm:t>
    </dgm:pt>
    <dgm:pt modelId="{1B29A8FE-EC91-4AC7-AF70-C9024EA39010}" type="sibTrans" cxnId="{FA60D550-B3C0-4FBE-AA24-F3E0005BBFE0}">
      <dgm:prSet/>
      <dgm:spPr/>
      <dgm:t>
        <a:bodyPr/>
        <a:lstStyle/>
        <a:p>
          <a:endParaRPr lang="en-GB"/>
        </a:p>
      </dgm:t>
    </dgm:pt>
    <dgm:pt modelId="{48B1920B-3BE7-47D6-AC86-B1208891A3BB}">
      <dgm:prSet/>
      <dgm:spPr/>
      <dgm:t>
        <a:bodyPr/>
        <a:lstStyle/>
        <a:p>
          <a:r>
            <a:rPr lang="en-GB" dirty="0" smtClean="0"/>
            <a:t>Supplies arrive and go straight to production line</a:t>
          </a:r>
          <a:endParaRPr lang="en-GB" dirty="0"/>
        </a:p>
      </dgm:t>
    </dgm:pt>
    <dgm:pt modelId="{86C1DBA4-24AE-4AD4-A7B0-D3E54E0CB999}" type="parTrans" cxnId="{DD30FB27-084F-4864-A991-E38D7EF986F8}">
      <dgm:prSet/>
      <dgm:spPr/>
      <dgm:t>
        <a:bodyPr/>
        <a:lstStyle/>
        <a:p>
          <a:endParaRPr lang="en-GB"/>
        </a:p>
      </dgm:t>
    </dgm:pt>
    <dgm:pt modelId="{C57C4049-82A9-4D4F-921E-2745EFDCC9A9}" type="sibTrans" cxnId="{DD30FB27-084F-4864-A991-E38D7EF986F8}">
      <dgm:prSet/>
      <dgm:spPr/>
      <dgm:t>
        <a:bodyPr/>
        <a:lstStyle/>
        <a:p>
          <a:endParaRPr lang="en-GB"/>
        </a:p>
      </dgm:t>
    </dgm:pt>
    <dgm:pt modelId="{B781D352-BDB3-4DEF-9E56-429C5C41920F}" type="pres">
      <dgm:prSet presAssocID="{3F6B23C8-94BB-46CA-B5C3-83F94CEE5796}" presName="CompostProcess" presStyleCnt="0">
        <dgm:presLayoutVars>
          <dgm:dir/>
          <dgm:resizeHandles val="exact"/>
        </dgm:presLayoutVars>
      </dgm:prSet>
      <dgm:spPr/>
    </dgm:pt>
    <dgm:pt modelId="{4790B58C-AD91-472D-A1B9-6EEF0A63ED7B}" type="pres">
      <dgm:prSet presAssocID="{3F6B23C8-94BB-46CA-B5C3-83F94CEE5796}" presName="arrow" presStyleLbl="bgShp" presStyleIdx="0" presStyleCnt="1"/>
      <dgm:spPr/>
    </dgm:pt>
    <dgm:pt modelId="{62AE684F-B53E-4B10-AC95-2D6CA18764B1}" type="pres">
      <dgm:prSet presAssocID="{3F6B23C8-94BB-46CA-B5C3-83F94CEE5796}" presName="linearProcess" presStyleCnt="0"/>
      <dgm:spPr/>
    </dgm:pt>
    <dgm:pt modelId="{5B86B947-7F42-4308-8E6A-0BCBB322DD81}" type="pres">
      <dgm:prSet presAssocID="{61C6F4C5-96FA-4C31-A47D-EFA6D06E783C}" presName="textNode" presStyleLbl="node1" presStyleIdx="0" presStyleCnt="5">
        <dgm:presLayoutVars>
          <dgm:bulletEnabled val="1"/>
        </dgm:presLayoutVars>
      </dgm:prSet>
      <dgm:spPr/>
      <dgm:t>
        <a:bodyPr/>
        <a:lstStyle/>
        <a:p>
          <a:endParaRPr lang="en-GB"/>
        </a:p>
      </dgm:t>
    </dgm:pt>
    <dgm:pt modelId="{3945FE0D-55B1-4C42-8C31-1541A12D2964}" type="pres">
      <dgm:prSet presAssocID="{6E438660-EAF8-481D-9721-3DB0C8473C43}" presName="sibTrans" presStyleCnt="0"/>
      <dgm:spPr/>
    </dgm:pt>
    <dgm:pt modelId="{3A41FE0B-9038-43DD-8E32-A84855B88690}" type="pres">
      <dgm:prSet presAssocID="{3E1990D1-C966-42F2-8CDB-658A8BF7B950}" presName="textNode" presStyleLbl="node1" presStyleIdx="1" presStyleCnt="5">
        <dgm:presLayoutVars>
          <dgm:bulletEnabled val="1"/>
        </dgm:presLayoutVars>
      </dgm:prSet>
      <dgm:spPr/>
      <dgm:t>
        <a:bodyPr/>
        <a:lstStyle/>
        <a:p>
          <a:endParaRPr lang="en-GB"/>
        </a:p>
      </dgm:t>
    </dgm:pt>
    <dgm:pt modelId="{6379B25E-177C-47C8-B38A-3169DA22518A}" type="pres">
      <dgm:prSet presAssocID="{1B29A8FE-EC91-4AC7-AF70-C9024EA39010}" presName="sibTrans" presStyleCnt="0"/>
      <dgm:spPr/>
    </dgm:pt>
    <dgm:pt modelId="{CA79969B-34F7-425C-8F4A-9A8A129C5EBA}" type="pres">
      <dgm:prSet presAssocID="{48B1920B-3BE7-47D6-AC86-B1208891A3BB}" presName="textNode" presStyleLbl="node1" presStyleIdx="2" presStyleCnt="5">
        <dgm:presLayoutVars>
          <dgm:bulletEnabled val="1"/>
        </dgm:presLayoutVars>
      </dgm:prSet>
      <dgm:spPr/>
      <dgm:t>
        <a:bodyPr/>
        <a:lstStyle/>
        <a:p>
          <a:endParaRPr lang="en-GB"/>
        </a:p>
      </dgm:t>
    </dgm:pt>
    <dgm:pt modelId="{CE78CC2E-BA75-46F3-954C-7A7740FCB66E}" type="pres">
      <dgm:prSet presAssocID="{C57C4049-82A9-4D4F-921E-2745EFDCC9A9}" presName="sibTrans" presStyleCnt="0"/>
      <dgm:spPr/>
    </dgm:pt>
    <dgm:pt modelId="{EA3FCCD9-8E9D-4446-902C-7291B1FE0DF8}" type="pres">
      <dgm:prSet presAssocID="{C2F580E7-41C5-4C0A-AC3A-241DDB46FD14}" presName="textNode" presStyleLbl="node1" presStyleIdx="3" presStyleCnt="5">
        <dgm:presLayoutVars>
          <dgm:bulletEnabled val="1"/>
        </dgm:presLayoutVars>
      </dgm:prSet>
      <dgm:spPr/>
      <dgm:t>
        <a:bodyPr/>
        <a:lstStyle/>
        <a:p>
          <a:endParaRPr lang="en-GB"/>
        </a:p>
      </dgm:t>
    </dgm:pt>
    <dgm:pt modelId="{BF0056FB-B395-44DE-ACBF-7EDB36516377}" type="pres">
      <dgm:prSet presAssocID="{ABA44BF2-CF7C-4AA0-B9C8-E8487EB5E023}" presName="sibTrans" presStyleCnt="0"/>
      <dgm:spPr/>
    </dgm:pt>
    <dgm:pt modelId="{CCC7FDA6-968C-45CC-9320-DAFB217EBD0F}" type="pres">
      <dgm:prSet presAssocID="{10122EDC-99F0-4B93-83E8-2171EDE83D81}" presName="textNode" presStyleLbl="node1" presStyleIdx="4" presStyleCnt="5">
        <dgm:presLayoutVars>
          <dgm:bulletEnabled val="1"/>
        </dgm:presLayoutVars>
      </dgm:prSet>
      <dgm:spPr/>
      <dgm:t>
        <a:bodyPr/>
        <a:lstStyle/>
        <a:p>
          <a:endParaRPr lang="en-GB"/>
        </a:p>
      </dgm:t>
    </dgm:pt>
  </dgm:ptLst>
  <dgm:cxnLst>
    <dgm:cxn modelId="{699B57CA-EAAD-5245-90F8-DA44F3D69D1D}" type="presOf" srcId="{48B1920B-3BE7-47D6-AC86-B1208891A3BB}" destId="{CA79969B-34F7-425C-8F4A-9A8A129C5EBA}" srcOrd="0" destOrd="0" presId="urn:microsoft.com/office/officeart/2005/8/layout/hProcess9"/>
    <dgm:cxn modelId="{76213137-75E1-4827-B705-F94700F1A196}" srcId="{3F6B23C8-94BB-46CA-B5C3-83F94CEE5796}" destId="{C2F580E7-41C5-4C0A-AC3A-241DDB46FD14}" srcOrd="3" destOrd="0" parTransId="{A3671640-7051-4401-910E-2E22EFDE76F3}" sibTransId="{ABA44BF2-CF7C-4AA0-B9C8-E8487EB5E023}"/>
    <dgm:cxn modelId="{FA60D550-B3C0-4FBE-AA24-F3E0005BBFE0}" srcId="{3F6B23C8-94BB-46CA-B5C3-83F94CEE5796}" destId="{3E1990D1-C966-42F2-8CDB-658A8BF7B950}" srcOrd="1" destOrd="0" parTransId="{B99BE09A-2338-4810-A467-B3BC4241F3AB}" sibTransId="{1B29A8FE-EC91-4AC7-AF70-C9024EA39010}"/>
    <dgm:cxn modelId="{925FCAF3-521F-8F48-9B00-0DC183BD2D75}" type="presOf" srcId="{3E1990D1-C966-42F2-8CDB-658A8BF7B950}" destId="{3A41FE0B-9038-43DD-8E32-A84855B88690}" srcOrd="0" destOrd="0" presId="urn:microsoft.com/office/officeart/2005/8/layout/hProcess9"/>
    <dgm:cxn modelId="{5CEF93FA-A0A8-4B69-A3FA-27083A6CED49}" srcId="{3F6B23C8-94BB-46CA-B5C3-83F94CEE5796}" destId="{61C6F4C5-96FA-4C31-A47D-EFA6D06E783C}" srcOrd="0" destOrd="0" parTransId="{7FB343DA-48D4-4546-A984-8BDA9A34C3EC}" sibTransId="{6E438660-EAF8-481D-9721-3DB0C8473C43}"/>
    <dgm:cxn modelId="{B6539C03-61E6-4ECE-B91A-C07F73CEB3E8}" srcId="{3F6B23C8-94BB-46CA-B5C3-83F94CEE5796}" destId="{10122EDC-99F0-4B93-83E8-2171EDE83D81}" srcOrd="4" destOrd="0" parTransId="{693BC65F-7860-4C7D-B78D-8F58F3190DA5}" sibTransId="{070EC94B-0E7C-4D0F-89BF-9E4F8F1A377B}"/>
    <dgm:cxn modelId="{C3E01C37-62EF-BE4D-85F4-200D6DF5CF3A}" type="presOf" srcId="{10122EDC-99F0-4B93-83E8-2171EDE83D81}" destId="{CCC7FDA6-968C-45CC-9320-DAFB217EBD0F}" srcOrd="0" destOrd="0" presId="urn:microsoft.com/office/officeart/2005/8/layout/hProcess9"/>
    <dgm:cxn modelId="{F31581C0-B6CF-2542-96A3-4A9A56AE14B4}" type="presOf" srcId="{61C6F4C5-96FA-4C31-A47D-EFA6D06E783C}" destId="{5B86B947-7F42-4308-8E6A-0BCBB322DD81}" srcOrd="0" destOrd="0" presId="urn:microsoft.com/office/officeart/2005/8/layout/hProcess9"/>
    <dgm:cxn modelId="{DD30FB27-084F-4864-A991-E38D7EF986F8}" srcId="{3F6B23C8-94BB-46CA-B5C3-83F94CEE5796}" destId="{48B1920B-3BE7-47D6-AC86-B1208891A3BB}" srcOrd="2" destOrd="0" parTransId="{86C1DBA4-24AE-4AD4-A7B0-D3E54E0CB999}" sibTransId="{C57C4049-82A9-4D4F-921E-2745EFDCC9A9}"/>
    <dgm:cxn modelId="{54FA1835-C82A-8349-AD8E-017E8DE7E98C}" type="presOf" srcId="{3F6B23C8-94BB-46CA-B5C3-83F94CEE5796}" destId="{B781D352-BDB3-4DEF-9E56-429C5C41920F}" srcOrd="0" destOrd="0" presId="urn:microsoft.com/office/officeart/2005/8/layout/hProcess9"/>
    <dgm:cxn modelId="{6F1E23D7-544B-5647-8A58-C1F3E9BD1B35}" type="presOf" srcId="{C2F580E7-41C5-4C0A-AC3A-241DDB46FD14}" destId="{EA3FCCD9-8E9D-4446-902C-7291B1FE0DF8}" srcOrd="0" destOrd="0" presId="urn:microsoft.com/office/officeart/2005/8/layout/hProcess9"/>
    <dgm:cxn modelId="{25DB800B-13A3-0042-AD95-EADD9AB5BE67}" type="presParOf" srcId="{B781D352-BDB3-4DEF-9E56-429C5C41920F}" destId="{4790B58C-AD91-472D-A1B9-6EEF0A63ED7B}" srcOrd="0" destOrd="0" presId="urn:microsoft.com/office/officeart/2005/8/layout/hProcess9"/>
    <dgm:cxn modelId="{9110658D-D47E-2C4D-A224-4143A570F6AA}" type="presParOf" srcId="{B781D352-BDB3-4DEF-9E56-429C5C41920F}" destId="{62AE684F-B53E-4B10-AC95-2D6CA18764B1}" srcOrd="1" destOrd="0" presId="urn:microsoft.com/office/officeart/2005/8/layout/hProcess9"/>
    <dgm:cxn modelId="{3E6398B3-263A-B74A-8EDB-4FFE242B1137}" type="presParOf" srcId="{62AE684F-B53E-4B10-AC95-2D6CA18764B1}" destId="{5B86B947-7F42-4308-8E6A-0BCBB322DD81}" srcOrd="0" destOrd="0" presId="urn:microsoft.com/office/officeart/2005/8/layout/hProcess9"/>
    <dgm:cxn modelId="{3F06B4D6-A1EB-FA4B-84E5-4FB6E323B600}" type="presParOf" srcId="{62AE684F-B53E-4B10-AC95-2D6CA18764B1}" destId="{3945FE0D-55B1-4C42-8C31-1541A12D2964}" srcOrd="1" destOrd="0" presId="urn:microsoft.com/office/officeart/2005/8/layout/hProcess9"/>
    <dgm:cxn modelId="{8FF99ECF-F4EE-4740-917B-ACDAEDCCD2FA}" type="presParOf" srcId="{62AE684F-B53E-4B10-AC95-2D6CA18764B1}" destId="{3A41FE0B-9038-43DD-8E32-A84855B88690}" srcOrd="2" destOrd="0" presId="urn:microsoft.com/office/officeart/2005/8/layout/hProcess9"/>
    <dgm:cxn modelId="{966E6311-CE6C-9249-A7EE-46D273BFD186}" type="presParOf" srcId="{62AE684F-B53E-4B10-AC95-2D6CA18764B1}" destId="{6379B25E-177C-47C8-B38A-3169DA22518A}" srcOrd="3" destOrd="0" presId="urn:microsoft.com/office/officeart/2005/8/layout/hProcess9"/>
    <dgm:cxn modelId="{3A7D6D79-1EBE-FA4B-82E6-C1FBD1BD874A}" type="presParOf" srcId="{62AE684F-B53E-4B10-AC95-2D6CA18764B1}" destId="{CA79969B-34F7-425C-8F4A-9A8A129C5EBA}" srcOrd="4" destOrd="0" presId="urn:microsoft.com/office/officeart/2005/8/layout/hProcess9"/>
    <dgm:cxn modelId="{7B5215A7-9490-DC49-ACEB-F3540F07DB74}" type="presParOf" srcId="{62AE684F-B53E-4B10-AC95-2D6CA18764B1}" destId="{CE78CC2E-BA75-46F3-954C-7A7740FCB66E}" srcOrd="5" destOrd="0" presId="urn:microsoft.com/office/officeart/2005/8/layout/hProcess9"/>
    <dgm:cxn modelId="{ECC0899C-37B9-B948-9C69-EAB45B4937FE}" type="presParOf" srcId="{62AE684F-B53E-4B10-AC95-2D6CA18764B1}" destId="{EA3FCCD9-8E9D-4446-902C-7291B1FE0DF8}" srcOrd="6" destOrd="0" presId="urn:microsoft.com/office/officeart/2005/8/layout/hProcess9"/>
    <dgm:cxn modelId="{E6D24140-A8C9-2343-893D-89F514D02278}" type="presParOf" srcId="{62AE684F-B53E-4B10-AC95-2D6CA18764B1}" destId="{BF0056FB-B395-44DE-ACBF-7EDB36516377}" srcOrd="7" destOrd="0" presId="urn:microsoft.com/office/officeart/2005/8/layout/hProcess9"/>
    <dgm:cxn modelId="{AD9A1EE1-9762-2D47-B98E-9562078821A6}" type="presParOf" srcId="{62AE684F-B53E-4B10-AC95-2D6CA18764B1}" destId="{CCC7FDA6-968C-45CC-9320-DAFB217EBD0F}" srcOrd="8" destOrd="0" presId="urn:microsoft.com/office/officeart/2005/8/layout/hProcess9"/>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0B58C-AD91-472D-A1B9-6EEF0A63ED7B}">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86B947-7F42-4308-8E6A-0BCBB322DD81}">
      <dsp:nvSpPr>
        <dsp:cNvPr id="0" name=""/>
        <dsp:cNvSpPr/>
      </dsp:nvSpPr>
      <dsp:spPr>
        <a:xfrm>
          <a:off x="3616"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Customers place orders</a:t>
          </a:r>
          <a:endParaRPr lang="en-GB" sz="1800" kern="1200" dirty="0"/>
        </a:p>
      </dsp:txBody>
      <dsp:txXfrm>
        <a:off x="80805" y="1434977"/>
        <a:ext cx="1426846" cy="1656007"/>
      </dsp:txXfrm>
    </dsp:sp>
    <dsp:sp modelId="{3A41FE0B-9038-43DD-8E32-A84855B88690}">
      <dsp:nvSpPr>
        <dsp:cNvPr id="0" name=""/>
        <dsp:cNvSpPr/>
      </dsp:nvSpPr>
      <dsp:spPr>
        <a:xfrm>
          <a:off x="1663902"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Supplies are ordered</a:t>
          </a:r>
          <a:endParaRPr lang="en-GB" sz="1800" kern="1200" dirty="0"/>
        </a:p>
      </dsp:txBody>
      <dsp:txXfrm>
        <a:off x="1741091" y="1434977"/>
        <a:ext cx="1426846" cy="1656007"/>
      </dsp:txXfrm>
    </dsp:sp>
    <dsp:sp modelId="{CA79969B-34F7-425C-8F4A-9A8A129C5EBA}">
      <dsp:nvSpPr>
        <dsp:cNvPr id="0" name=""/>
        <dsp:cNvSpPr/>
      </dsp:nvSpPr>
      <dsp:spPr>
        <a:xfrm>
          <a:off x="3324187"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Supplies arrive and go straight to production line</a:t>
          </a:r>
          <a:endParaRPr lang="en-GB" sz="1800" kern="1200" dirty="0"/>
        </a:p>
      </dsp:txBody>
      <dsp:txXfrm>
        <a:off x="3401376" y="1434977"/>
        <a:ext cx="1426846" cy="1656007"/>
      </dsp:txXfrm>
    </dsp:sp>
    <dsp:sp modelId="{EA3FCCD9-8E9D-4446-902C-7291B1FE0DF8}">
      <dsp:nvSpPr>
        <dsp:cNvPr id="0" name=""/>
        <dsp:cNvSpPr/>
      </dsp:nvSpPr>
      <dsp:spPr>
        <a:xfrm>
          <a:off x="4984473"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Used in production line</a:t>
          </a:r>
          <a:endParaRPr lang="en-GB" sz="1800" kern="1200" dirty="0"/>
        </a:p>
      </dsp:txBody>
      <dsp:txXfrm>
        <a:off x="5061662" y="1434977"/>
        <a:ext cx="1426846" cy="1656007"/>
      </dsp:txXfrm>
    </dsp:sp>
    <dsp:sp modelId="{CCC7FDA6-968C-45CC-9320-DAFB217EBD0F}">
      <dsp:nvSpPr>
        <dsp:cNvPr id="0" name=""/>
        <dsp:cNvSpPr/>
      </dsp:nvSpPr>
      <dsp:spPr>
        <a:xfrm>
          <a:off x="6644759" y="1357788"/>
          <a:ext cx="1581224"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Products delivered to customers</a:t>
          </a:r>
          <a:endParaRPr lang="en-GB" sz="1800" kern="1200" dirty="0"/>
        </a:p>
      </dsp:txBody>
      <dsp:txXfrm>
        <a:off x="6721948" y="1434977"/>
        <a:ext cx="1426846" cy="165600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DFF8DB-3DC7-8849-A277-C7FB67D8A707}" type="datetimeFigureOut">
              <a:rPr lang="en-US" smtClean="0"/>
              <a:pPr/>
              <a:t>2/27/2016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1D8E26-A6A6-F84A-8093-D85BA7E51163}" type="slidenum">
              <a:rPr lang="en-US" smtClean="0"/>
              <a:pPr/>
              <a:t>‹#›</a:t>
            </a:fld>
            <a:endParaRPr lang="en-US"/>
          </a:p>
        </p:txBody>
      </p:sp>
    </p:spTree>
    <p:extLst>
      <p:ext uri="{BB962C8B-B14F-4D97-AF65-F5344CB8AC3E}">
        <p14:creationId xmlns="" xmlns:p14="http://schemas.microsoft.com/office/powerpoint/2010/main" val="3189249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27/02/2016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 xmlns:p14="http://schemas.microsoft.com/office/powerpoint/2010/main"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04723C-32C3-49E5-AFF8-C3A5206C3ED7}" type="slidenum">
              <a:rPr lang="en-GB" smtClean="0"/>
              <a:pPr/>
              <a:t>17</a:t>
            </a:fld>
            <a:endParaRPr lang="en-GB"/>
          </a:p>
        </p:txBody>
      </p:sp>
    </p:spTree>
    <p:extLst>
      <p:ext uri="{BB962C8B-B14F-4D97-AF65-F5344CB8AC3E}">
        <p14:creationId xmlns="" xmlns:p14="http://schemas.microsoft.com/office/powerpoint/2010/main" val="329883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40025253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488832" cy="430887"/>
          </a:xfrm>
          <a:prstGeom prst="rect">
            <a:avLst/>
          </a:prstGeom>
          <a:noFill/>
        </p:spPr>
        <p:txBody>
          <a:bodyPr wrap="square" rtlCol="0">
            <a:spAutoFit/>
          </a:bodyPr>
          <a:lstStyle/>
          <a:p>
            <a:r>
              <a:rPr lang="en-US" sz="2200" b="1" dirty="0" smtClean="0">
                <a:solidFill>
                  <a:schemeClr val="bg1"/>
                </a:solidFill>
              </a:rPr>
              <a:t>Unit 4 – Decision</a:t>
            </a:r>
            <a:r>
              <a:rPr lang="en-US" sz="2200" b="1" baseline="0" dirty="0" smtClean="0">
                <a:solidFill>
                  <a:schemeClr val="bg1"/>
                </a:solidFill>
              </a:rPr>
              <a:t> </a:t>
            </a:r>
            <a:r>
              <a:rPr lang="en-US" sz="2200" b="1" dirty="0" smtClean="0">
                <a:solidFill>
                  <a:schemeClr val="bg1"/>
                </a:solidFill>
              </a:rPr>
              <a:t>making to improve operational performance</a:t>
            </a:r>
            <a:endParaRPr lang="en-US" sz="2200" b="1" dirty="0">
              <a:solidFill>
                <a:schemeClr val="bg1"/>
              </a:solidFill>
            </a:endParaRPr>
          </a:p>
        </p:txBody>
      </p:sp>
    </p:spTree>
    <p:extLst>
      <p:ext uri="{BB962C8B-B14F-4D97-AF65-F5344CB8AC3E}">
        <p14:creationId xmlns="" xmlns:p14="http://schemas.microsoft.com/office/powerpoint/2010/main"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kce2L23yLc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2420888"/>
            <a:ext cx="7560840" cy="1752600"/>
          </a:xfrm>
        </p:spPr>
        <p:txBody>
          <a:bodyPr>
            <a:noAutofit/>
          </a:bodyPr>
          <a:lstStyle/>
          <a:p>
            <a:r>
              <a:rPr lang="en-GB" sz="5400" dirty="0" smtClean="0">
                <a:solidFill>
                  <a:srgbClr val="C00000"/>
                </a:solidFill>
              </a:rPr>
              <a:t>4.3 Increasing efficiency and productivity</a:t>
            </a:r>
            <a:endParaRPr lang="en-GB" sz="5400" dirty="0">
              <a:solidFill>
                <a:srgbClr val="C00000"/>
              </a:solidFill>
            </a:endParaRPr>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 xmlns:p14="http://schemas.microsoft.com/office/powerpoint/2010/main" val="2186233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 of cell production</a:t>
            </a:r>
            <a:endParaRPr lang="en-GB" dirty="0"/>
          </a:p>
        </p:txBody>
      </p:sp>
      <p:sp>
        <p:nvSpPr>
          <p:cNvPr id="3" name="Content Placeholder 2"/>
          <p:cNvSpPr>
            <a:spLocks noGrp="1"/>
          </p:cNvSpPr>
          <p:nvPr>
            <p:ph idx="1"/>
          </p:nvPr>
        </p:nvSpPr>
        <p:spPr/>
        <p:txBody>
          <a:bodyPr>
            <a:normAutofit lnSpcReduction="10000"/>
          </a:bodyPr>
          <a:lstStyle/>
          <a:p>
            <a:r>
              <a:rPr lang="en-GB" dirty="0"/>
              <a:t>Output may </a:t>
            </a:r>
            <a:r>
              <a:rPr lang="en-GB" dirty="0" smtClean="0"/>
              <a:t>be lower than a </a:t>
            </a:r>
            <a:r>
              <a:rPr lang="en-GB" dirty="0"/>
              <a:t>'flow' production system</a:t>
            </a:r>
            <a:r>
              <a:rPr lang="en-GB" dirty="0" smtClean="0"/>
              <a:t>.</a:t>
            </a:r>
          </a:p>
          <a:p>
            <a:r>
              <a:rPr lang="en-GB" dirty="0" smtClean="0"/>
              <a:t>Different </a:t>
            </a:r>
            <a:r>
              <a:rPr lang="en-GB" dirty="0"/>
              <a:t>'cells' </a:t>
            </a:r>
            <a:r>
              <a:rPr lang="en-GB" dirty="0" smtClean="0"/>
              <a:t>within the production may work </a:t>
            </a:r>
            <a:r>
              <a:rPr lang="en-GB" dirty="0"/>
              <a:t>at different </a:t>
            </a:r>
            <a:r>
              <a:rPr lang="en-GB" dirty="0" smtClean="0"/>
              <a:t>speeds. </a:t>
            </a:r>
            <a:r>
              <a:rPr lang="en-GB" dirty="0"/>
              <a:t>T</a:t>
            </a:r>
            <a:r>
              <a:rPr lang="en-GB" dirty="0" smtClean="0"/>
              <a:t>his can lead to conflict or tension between cells.</a:t>
            </a:r>
          </a:p>
          <a:p>
            <a:r>
              <a:rPr lang="en-GB" dirty="0" smtClean="0"/>
              <a:t>The </a:t>
            </a:r>
            <a:r>
              <a:rPr lang="en-GB" dirty="0"/>
              <a:t>business may need to invest heavily in new machinery and </a:t>
            </a:r>
            <a:r>
              <a:rPr lang="en-GB" dirty="0" smtClean="0"/>
              <a:t>equipment because </a:t>
            </a:r>
            <a:r>
              <a:rPr lang="en-GB" dirty="0"/>
              <a:t>each cell </a:t>
            </a:r>
            <a:r>
              <a:rPr lang="en-GB" dirty="0" smtClean="0"/>
              <a:t>may require </a:t>
            </a:r>
            <a:r>
              <a:rPr lang="en-GB" dirty="0"/>
              <a:t>the same capital items</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extLst>
      <p:ext uri="{BB962C8B-B14F-4D97-AF65-F5344CB8AC3E}">
        <p14:creationId xmlns="" xmlns:p14="http://schemas.microsoft.com/office/powerpoint/2010/main" val="207342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Just-In-Time production (JIT)</a:t>
            </a:r>
            <a:endParaRPr lang="en-GB" dirty="0"/>
          </a:p>
        </p:txBody>
      </p:sp>
      <p:sp>
        <p:nvSpPr>
          <p:cNvPr id="3" name="Content Placeholder 2"/>
          <p:cNvSpPr>
            <a:spLocks noGrp="1"/>
          </p:cNvSpPr>
          <p:nvPr>
            <p:ph idx="1"/>
          </p:nvPr>
        </p:nvSpPr>
        <p:spPr/>
        <p:txBody>
          <a:bodyPr/>
          <a:lstStyle/>
          <a:p>
            <a:pPr marL="0" indent="0">
              <a:buNone/>
            </a:pPr>
            <a:r>
              <a:rPr lang="en-GB" b="1" dirty="0" smtClean="0">
                <a:solidFill>
                  <a:srgbClr val="C00000"/>
                </a:solidFill>
              </a:rPr>
              <a:t>Definition:</a:t>
            </a:r>
            <a:r>
              <a:rPr lang="en-GB" b="1" dirty="0">
                <a:solidFill>
                  <a:srgbClr val="C00000"/>
                </a:solidFill>
              </a:rPr>
              <a:t> </a:t>
            </a:r>
            <a:r>
              <a:rPr lang="en-GB" dirty="0" smtClean="0"/>
              <a:t>‘producing products to order’</a:t>
            </a:r>
          </a:p>
          <a:p>
            <a:pPr marL="0" indent="0">
              <a:buNone/>
            </a:pPr>
            <a:endParaRPr lang="en-GB" dirty="0"/>
          </a:p>
          <a:p>
            <a:pPr marL="0" indent="0">
              <a:buNone/>
            </a:pPr>
            <a:r>
              <a:rPr lang="en-GB" dirty="0" smtClean="0"/>
              <a:t>This involves reducing the stock holding of a business to make it more efficient.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 xmlns:p14="http://schemas.microsoft.com/office/powerpoint/2010/main" val="473408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JIT</a:t>
            </a:r>
            <a:endParaRPr lang="en-GB" dirty="0"/>
          </a:p>
        </p:txBody>
      </p:sp>
      <p:sp>
        <p:nvSpPr>
          <p:cNvPr id="3" name="Content Placeholder 2"/>
          <p:cNvSpPr>
            <a:spLocks noGrp="1"/>
          </p:cNvSpPr>
          <p:nvPr>
            <p:ph idx="1"/>
          </p:nvPr>
        </p:nvSpPr>
        <p:spPr>
          <a:xfrm>
            <a:off x="142844" y="2060848"/>
            <a:ext cx="8786874" cy="4582862"/>
          </a:xfrm>
        </p:spPr>
        <p:txBody>
          <a:bodyPr>
            <a:normAutofit fontScale="77500" lnSpcReduction="20000"/>
          </a:bodyPr>
          <a:lstStyle/>
          <a:p>
            <a:r>
              <a:rPr lang="en-GB" dirty="0" smtClean="0"/>
              <a:t>Described as a system based on ‘pull’ rather than ‘push’ (Read M&amp;S/Zara case study)</a:t>
            </a:r>
          </a:p>
          <a:p>
            <a:r>
              <a:rPr lang="en-GB" dirty="0" smtClean="0"/>
              <a:t>Customer places an order and then it is ‘pulled’ through the production process</a:t>
            </a:r>
          </a:p>
          <a:p>
            <a:r>
              <a:rPr lang="en-GB" dirty="0" smtClean="0"/>
              <a:t>Meets customer needs exactly and reduces need to hold inventory</a:t>
            </a:r>
          </a:p>
          <a:p>
            <a:r>
              <a:rPr lang="en-GB" dirty="0" smtClean="0"/>
              <a:t>Greater responsibility is then placed on the employees –</a:t>
            </a:r>
            <a:r>
              <a:rPr lang="en-GB" dirty="0" smtClean="0">
                <a:hlinkClick r:id="rId2"/>
              </a:rPr>
              <a:t>Toyota</a:t>
            </a:r>
            <a:endParaRPr lang="en-GB" dirty="0" smtClean="0"/>
          </a:p>
          <a:p>
            <a:r>
              <a:rPr lang="en-GB" dirty="0" smtClean="0"/>
              <a:t>Flexibility and multi-skilling are key features – workers and suppliers must be prepared to complete a job at short notice, workers must be able to react quickly to sudden changes from their customers and staff must be able to anticipate in advance changes in the market and how this may affect their working practices</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lstStyle/>
          <a:p>
            <a:r>
              <a:rPr lang="en-GB" dirty="0" smtClean="0"/>
              <a:t>Stock</a:t>
            </a:r>
            <a:endParaRPr lang="en-GB" dirty="0"/>
          </a:p>
        </p:txBody>
      </p:sp>
      <p:sp>
        <p:nvSpPr>
          <p:cNvPr id="3" name="Content Placeholder 2"/>
          <p:cNvSpPr>
            <a:spLocks noGrp="1"/>
          </p:cNvSpPr>
          <p:nvPr>
            <p:ph idx="1"/>
          </p:nvPr>
        </p:nvSpPr>
        <p:spPr>
          <a:xfrm>
            <a:off x="539552" y="1844824"/>
            <a:ext cx="8229600" cy="4104456"/>
          </a:xfrm>
        </p:spPr>
        <p:txBody>
          <a:bodyPr>
            <a:normAutofit fontScale="92500" lnSpcReduction="20000"/>
          </a:bodyPr>
          <a:lstStyle/>
          <a:p>
            <a:pPr marL="0" indent="0">
              <a:buNone/>
            </a:pPr>
            <a:r>
              <a:rPr lang="en-GB" sz="2800" dirty="0" smtClean="0"/>
              <a:t>There are three types of stock:</a:t>
            </a:r>
          </a:p>
          <a:p>
            <a:r>
              <a:rPr lang="en-GB" sz="2800" dirty="0" smtClean="0"/>
              <a:t>Raw material and components – stocks waiting to be turned into goods</a:t>
            </a:r>
          </a:p>
          <a:p>
            <a:r>
              <a:rPr lang="en-GB" sz="2800" dirty="0" smtClean="0"/>
              <a:t>Works in progress or unfinished goods – goods which are still on the production line</a:t>
            </a:r>
          </a:p>
          <a:p>
            <a:r>
              <a:rPr lang="en-GB" sz="2800" dirty="0" smtClean="0"/>
              <a:t>Finished goods – goods which are complete and awaiting delivery to customers</a:t>
            </a:r>
          </a:p>
          <a:p>
            <a:endParaRPr lang="en-GB" sz="2800" dirty="0"/>
          </a:p>
          <a:p>
            <a:pPr marL="0" indent="0">
              <a:buNone/>
            </a:pPr>
            <a:r>
              <a:rPr lang="en-GB" sz="2800" dirty="0"/>
              <a:t>Being able to reduce all of these means that businesses can significantly reduce their </a:t>
            </a:r>
            <a:r>
              <a:rPr lang="en-GB" sz="2800" dirty="0" smtClean="0"/>
              <a:t>cost per </a:t>
            </a:r>
            <a:r>
              <a:rPr lang="en-GB" sz="2800" dirty="0" smtClean="0"/>
              <a:t>unit – what does this then allow a business to do?</a:t>
            </a:r>
            <a:endParaRPr lang="en-GB" sz="2800"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13</a:t>
            </a:fld>
            <a:endParaRPr lang="en-GB"/>
          </a:p>
        </p:txBody>
      </p:sp>
    </p:spTree>
    <p:extLst>
      <p:ext uri="{BB962C8B-B14F-4D97-AF65-F5344CB8AC3E}">
        <p14:creationId xmlns="" xmlns:p14="http://schemas.microsoft.com/office/powerpoint/2010/main" val="2337972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908720"/>
            <a:ext cx="8208912" cy="969873"/>
          </a:xfrm>
        </p:spPr>
        <p:txBody>
          <a:bodyPr/>
          <a:lstStyle/>
          <a:p>
            <a:r>
              <a:rPr lang="en-GB" dirty="0" smtClean="0"/>
              <a:t>JIT</a:t>
            </a:r>
            <a:endParaRPr lang="en-GB" dirty="0"/>
          </a:p>
        </p:txBody>
      </p:sp>
      <p:sp>
        <p:nvSpPr>
          <p:cNvPr id="5" name="Text Placeholder 4"/>
          <p:cNvSpPr>
            <a:spLocks noGrp="1"/>
          </p:cNvSpPr>
          <p:nvPr>
            <p:ph type="body" idx="1"/>
          </p:nvPr>
        </p:nvSpPr>
        <p:spPr>
          <a:xfrm>
            <a:off x="428596" y="1071546"/>
            <a:ext cx="4040188" cy="639762"/>
          </a:xfrm>
        </p:spPr>
        <p:txBody>
          <a:bodyPr/>
          <a:lstStyle/>
          <a:p>
            <a:r>
              <a:rPr lang="en-GB" dirty="0" smtClean="0"/>
              <a:t>Benefits</a:t>
            </a:r>
            <a:endParaRPr lang="en-GB" dirty="0"/>
          </a:p>
        </p:txBody>
      </p:sp>
      <p:sp>
        <p:nvSpPr>
          <p:cNvPr id="6" name="Content Placeholder 5"/>
          <p:cNvSpPr>
            <a:spLocks noGrp="1"/>
          </p:cNvSpPr>
          <p:nvPr>
            <p:ph sz="half" idx="2"/>
          </p:nvPr>
        </p:nvSpPr>
        <p:spPr>
          <a:xfrm>
            <a:off x="142844" y="1785926"/>
            <a:ext cx="4354544" cy="4857783"/>
          </a:xfrm>
        </p:spPr>
        <p:txBody>
          <a:bodyPr>
            <a:normAutofit fontScale="70000" lnSpcReduction="20000"/>
          </a:bodyPr>
          <a:lstStyle/>
          <a:p>
            <a:r>
              <a:rPr lang="en-GB" dirty="0" smtClean="0"/>
              <a:t>Reduced stock holding</a:t>
            </a:r>
          </a:p>
          <a:p>
            <a:r>
              <a:rPr lang="en-GB" dirty="0" smtClean="0"/>
              <a:t>Smaller warehouses</a:t>
            </a:r>
          </a:p>
          <a:p>
            <a:r>
              <a:rPr lang="en-GB" dirty="0" smtClean="0"/>
              <a:t>Less staff needed to manage and control stock</a:t>
            </a:r>
          </a:p>
          <a:p>
            <a:r>
              <a:rPr lang="en-GB" dirty="0" smtClean="0"/>
              <a:t>Improved relationships with suppliers</a:t>
            </a:r>
          </a:p>
          <a:p>
            <a:r>
              <a:rPr lang="en-GB" dirty="0" smtClean="0"/>
              <a:t>Less risk as stock will not perish or go out of </a:t>
            </a:r>
            <a:r>
              <a:rPr lang="en-GB" dirty="0" smtClean="0"/>
              <a:t>date</a:t>
            </a:r>
          </a:p>
          <a:p>
            <a:r>
              <a:rPr lang="en-GB" dirty="0" smtClean="0"/>
              <a:t>Can reduce chance of theft or damage or obsolete goods</a:t>
            </a:r>
          </a:p>
          <a:p>
            <a:r>
              <a:rPr lang="en-GB" dirty="0" smtClean="0"/>
              <a:t>Increased productivity as prevents bottlenecks and idle time</a:t>
            </a:r>
          </a:p>
          <a:p>
            <a:r>
              <a:rPr lang="en-GB" dirty="0" smtClean="0"/>
              <a:t>More motivated workforce as more interested jobs and greater responsibility – increased output</a:t>
            </a:r>
          </a:p>
          <a:p>
            <a:r>
              <a:rPr lang="en-GB" dirty="0" smtClean="0"/>
              <a:t>Increased worker participation – better methods of working</a:t>
            </a:r>
          </a:p>
          <a:p>
            <a:r>
              <a:rPr lang="en-GB" dirty="0" smtClean="0"/>
              <a:t>Reduced waste – better cash flow</a:t>
            </a:r>
          </a:p>
          <a:p>
            <a:r>
              <a:rPr lang="en-GB" dirty="0" smtClean="0"/>
              <a:t>Higher quality of goods and variety of goods</a:t>
            </a:r>
            <a:endParaRPr lang="en-GB" dirty="0"/>
          </a:p>
        </p:txBody>
      </p:sp>
      <p:sp>
        <p:nvSpPr>
          <p:cNvPr id="7" name="Text Placeholder 6"/>
          <p:cNvSpPr>
            <a:spLocks noGrp="1"/>
          </p:cNvSpPr>
          <p:nvPr>
            <p:ph type="body" sz="quarter" idx="3"/>
          </p:nvPr>
        </p:nvSpPr>
        <p:spPr>
          <a:xfrm>
            <a:off x="5357818" y="1071546"/>
            <a:ext cx="4041775" cy="639762"/>
          </a:xfrm>
        </p:spPr>
        <p:txBody>
          <a:bodyPr/>
          <a:lstStyle/>
          <a:p>
            <a:r>
              <a:rPr lang="en-GB" dirty="0" smtClean="0"/>
              <a:t>Drawbacks</a:t>
            </a:r>
            <a:endParaRPr lang="en-GB" dirty="0"/>
          </a:p>
        </p:txBody>
      </p:sp>
      <p:sp>
        <p:nvSpPr>
          <p:cNvPr id="8" name="Content Placeholder 7"/>
          <p:cNvSpPr>
            <a:spLocks noGrp="1"/>
          </p:cNvSpPr>
          <p:nvPr>
            <p:ph sz="quarter" idx="4"/>
          </p:nvPr>
        </p:nvSpPr>
        <p:spPr>
          <a:xfrm>
            <a:off x="4645025" y="1785926"/>
            <a:ext cx="4041775" cy="4786346"/>
          </a:xfrm>
        </p:spPr>
        <p:txBody>
          <a:bodyPr>
            <a:normAutofit fontScale="92500" lnSpcReduction="10000"/>
          </a:bodyPr>
          <a:lstStyle/>
          <a:p>
            <a:r>
              <a:rPr lang="en-GB" dirty="0" smtClean="0"/>
              <a:t>Production line could stop completely leaving staff and machinery idle</a:t>
            </a:r>
          </a:p>
          <a:p>
            <a:r>
              <a:rPr lang="en-GB" dirty="0" smtClean="0"/>
              <a:t>Reliability of suppliers – could be problems with quality or delivery of items</a:t>
            </a:r>
          </a:p>
          <a:p>
            <a:r>
              <a:rPr lang="en-GB" dirty="0" smtClean="0"/>
              <a:t>Reliability of raw material – could be problems with quality or availability </a:t>
            </a:r>
          </a:p>
          <a:p>
            <a:r>
              <a:rPr lang="en-GB" dirty="0" smtClean="0"/>
              <a:t>Reduced options for responding to customer </a:t>
            </a:r>
            <a:r>
              <a:rPr lang="en-GB" dirty="0" smtClean="0"/>
              <a:t>demands</a:t>
            </a:r>
          </a:p>
          <a:p>
            <a:r>
              <a:rPr lang="en-GB" dirty="0" smtClean="0"/>
              <a:t>Fewer opportunities for bulk buying – no </a:t>
            </a:r>
            <a:r>
              <a:rPr lang="en-GB" dirty="0" err="1" smtClean="0"/>
              <a:t>EoS</a:t>
            </a:r>
            <a:endParaRPr lang="en-GB" dirty="0" smtClean="0"/>
          </a:p>
          <a:p>
            <a:endParaRPr lang="en-GB"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 xmlns:p14="http://schemas.microsoft.com/office/powerpoint/2010/main" val="3184643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JIT</a:t>
            </a:r>
            <a:endParaRPr lang="en-GB" dirty="0"/>
          </a:p>
        </p:txBody>
      </p:sp>
      <p:graphicFrame>
        <p:nvGraphicFramePr>
          <p:cNvPr id="9" name="Content Placeholder 8"/>
          <p:cNvGraphicFramePr>
            <a:graphicFrameLocks noGrp="1"/>
          </p:cNvGraphicFramePr>
          <p:nvPr>
            <p:ph idx="1"/>
            <p:extLst>
              <p:ext uri="{D42A27DB-BD31-4B8C-83A1-F6EECF244321}">
                <p14:modId xmlns="" xmlns:p14="http://schemas.microsoft.com/office/powerpoint/2010/main" val="736277002"/>
              </p:ext>
            </p:extLst>
          </p:nvPr>
        </p:nvGraphicFramePr>
        <p:xfrm>
          <a:off x="529208" y="9807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1154266" y="4636577"/>
            <a:ext cx="3240360" cy="923330"/>
          </a:xfrm>
          <a:prstGeom prst="rect">
            <a:avLst/>
          </a:prstGeom>
          <a:noFill/>
        </p:spPr>
        <p:txBody>
          <a:bodyPr wrap="square" rtlCol="0">
            <a:spAutoFit/>
          </a:bodyPr>
          <a:lstStyle/>
          <a:p>
            <a:r>
              <a:rPr lang="en-GB" dirty="0" smtClean="0"/>
              <a:t>All types of stock are reduced.</a:t>
            </a:r>
          </a:p>
          <a:p>
            <a:r>
              <a:rPr lang="en-GB" dirty="0" smtClean="0"/>
              <a:t>Most car manufacturers now produce cars to order.</a:t>
            </a:r>
            <a:endParaRPr lang="en-GB" dirty="0"/>
          </a:p>
        </p:txBody>
      </p:sp>
      <p:sp>
        <p:nvSpPr>
          <p:cNvPr id="11" name="TextBox 10"/>
          <p:cNvSpPr txBox="1"/>
          <p:nvPr/>
        </p:nvSpPr>
        <p:spPr>
          <a:xfrm>
            <a:off x="6948264" y="4544244"/>
            <a:ext cx="2088232" cy="1754327"/>
          </a:xfrm>
          <a:prstGeom prst="rect">
            <a:avLst/>
          </a:prstGeom>
          <a:noFill/>
        </p:spPr>
        <p:txBody>
          <a:bodyPr wrap="square" rtlCol="0">
            <a:spAutoFit/>
          </a:bodyPr>
          <a:lstStyle/>
          <a:p>
            <a:r>
              <a:rPr lang="en-GB" dirty="0" smtClean="0"/>
              <a:t>In Jaguar Land Rover replacement stock arrives within 30 minutes of it being used on the production line.</a:t>
            </a:r>
            <a:endParaRPr lang="en-GB" dirty="0"/>
          </a:p>
        </p:txBody>
      </p:sp>
      <p:sp>
        <p:nvSpPr>
          <p:cNvPr id="2" name="Footer Placeholder 1"/>
          <p:cNvSpPr>
            <a:spLocks noGrp="1"/>
          </p:cNvSpPr>
          <p:nvPr>
            <p:ph type="ftr" sz="quarter" idx="11"/>
          </p:nvPr>
        </p:nvSpPr>
        <p:spPr/>
        <p:txBody>
          <a:bodyPr/>
          <a:lstStyle/>
          <a:p>
            <a:r>
              <a:rPr lang="en-GB" smtClean="0"/>
              <a:t>AQA A-level Business © Hodder &amp; Stoughton Limited 2015</a:t>
            </a:r>
            <a:endParaRPr lang="en-GB"/>
          </a:p>
        </p:txBody>
      </p:sp>
      <p:sp>
        <p:nvSpPr>
          <p:cNvPr id="3" name="Slide Number Placeholder 2"/>
          <p:cNvSpPr>
            <a:spLocks noGrp="1"/>
          </p:cNvSpPr>
          <p:nvPr>
            <p:ph type="sldNum" sz="quarter" idx="12"/>
          </p:nvPr>
        </p:nvSpPr>
        <p:spPr/>
        <p:txBody>
          <a:bodyPr/>
          <a:lstStyle/>
          <a:p>
            <a:fld id="{3CE47246-2CC8-4C53-9EA3-1413DD9598CD}" type="slidenum">
              <a:rPr lang="en-GB" smtClean="0"/>
              <a:pPr/>
              <a:t>15</a:t>
            </a:fld>
            <a:endParaRPr lang="en-GB"/>
          </a:p>
        </p:txBody>
      </p:sp>
    </p:spTree>
    <p:extLst>
      <p:ext uri="{BB962C8B-B14F-4D97-AF65-F5344CB8AC3E}">
        <p14:creationId xmlns="" xmlns:p14="http://schemas.microsoft.com/office/powerpoint/2010/main" val="213250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lstStyle/>
          <a:p>
            <a:r>
              <a:rPr lang="en-GB" dirty="0" smtClean="0"/>
              <a:t>In order for Lean production to be successful, there are certain requirements that must be met:</a:t>
            </a:r>
          </a:p>
          <a:p>
            <a:pPr lvl="1"/>
            <a:r>
              <a:rPr lang="en-GB" dirty="0" smtClean="0"/>
              <a:t>Excellent communications and high levels of flexibility from suppliers</a:t>
            </a:r>
          </a:p>
          <a:p>
            <a:pPr lvl="1"/>
            <a:r>
              <a:rPr lang="en-GB" dirty="0" smtClean="0"/>
              <a:t>Reliable and flexible employees who are prepared to modify their workload</a:t>
            </a:r>
          </a:p>
          <a:p>
            <a:pPr lvl="1"/>
            <a:r>
              <a:rPr lang="en-GB" dirty="0" smtClean="0"/>
              <a:t>A flexible approach to managing workers</a:t>
            </a:r>
          </a:p>
          <a:p>
            <a:pPr lvl="1"/>
            <a:r>
              <a:rPr lang="en-GB" dirty="0" smtClean="0"/>
              <a:t>Suitable equipment so that machinery can be adapted quickly to changing needs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969873"/>
          </a:xfrm>
        </p:spPr>
        <p:txBody>
          <a:bodyPr/>
          <a:lstStyle/>
          <a:p>
            <a:r>
              <a:rPr lang="en-GB" dirty="0" smtClean="0"/>
              <a:t>Discussion or activity</a:t>
            </a:r>
            <a:endParaRPr lang="en-GB" dirty="0"/>
          </a:p>
        </p:txBody>
      </p:sp>
      <p:sp>
        <p:nvSpPr>
          <p:cNvPr id="3" name="Content Placeholder 2"/>
          <p:cNvSpPr>
            <a:spLocks noGrp="1"/>
          </p:cNvSpPr>
          <p:nvPr>
            <p:ph idx="1"/>
          </p:nvPr>
        </p:nvSpPr>
        <p:spPr>
          <a:xfrm>
            <a:off x="395536" y="2204864"/>
            <a:ext cx="8229600" cy="4065315"/>
          </a:xfrm>
        </p:spPr>
        <p:txBody>
          <a:bodyPr>
            <a:noAutofit/>
          </a:bodyPr>
          <a:lstStyle/>
          <a:p>
            <a:pPr>
              <a:spcBef>
                <a:spcPts val="0"/>
              </a:spcBef>
              <a:buFont typeface="Lucida Grande"/>
              <a:buChar char="-"/>
            </a:pPr>
            <a:r>
              <a:rPr lang="en-GB" sz="2000" dirty="0" smtClean="0"/>
              <a:t>Wedding dress </a:t>
            </a:r>
            <a:r>
              <a:rPr lang="en-GB" sz="2000" dirty="0"/>
              <a:t>m</a:t>
            </a:r>
            <a:r>
              <a:rPr lang="en-GB" sz="2000" dirty="0" smtClean="0"/>
              <a:t>anufacturers</a:t>
            </a:r>
          </a:p>
          <a:p>
            <a:pPr>
              <a:spcBef>
                <a:spcPts val="0"/>
              </a:spcBef>
              <a:buFont typeface="Lucida Grande"/>
              <a:buChar char="-"/>
            </a:pPr>
            <a:r>
              <a:rPr lang="en-GB" sz="2000" dirty="0" smtClean="0"/>
              <a:t>Boat manufacturers</a:t>
            </a:r>
          </a:p>
          <a:p>
            <a:pPr>
              <a:spcBef>
                <a:spcPts val="0"/>
              </a:spcBef>
              <a:buFont typeface="Lucida Grande"/>
              <a:buChar char="-"/>
            </a:pPr>
            <a:r>
              <a:rPr lang="en-GB" sz="2000" dirty="0" smtClean="0"/>
              <a:t>Electronic component manufacturers</a:t>
            </a:r>
          </a:p>
          <a:p>
            <a:pPr marL="0" indent="0">
              <a:buNone/>
            </a:pPr>
            <a:r>
              <a:rPr lang="en-GB" sz="2000" dirty="0" smtClean="0"/>
              <a:t>All of the above have different manufacturing techniques to consider but all make complicated products. In groups consider:</a:t>
            </a:r>
          </a:p>
          <a:p>
            <a:r>
              <a:rPr lang="en-GB" sz="2000" dirty="0" smtClean="0"/>
              <a:t>Whether each is labour or capital intensive</a:t>
            </a:r>
          </a:p>
          <a:p>
            <a:r>
              <a:rPr lang="en-GB" sz="2000" dirty="0" smtClean="0"/>
              <a:t>How technology could be used to make them efficient</a:t>
            </a:r>
          </a:p>
          <a:p>
            <a:r>
              <a:rPr lang="en-GB" sz="2000" dirty="0" smtClean="0"/>
              <a:t>The level of skills and training needed by employees</a:t>
            </a:r>
          </a:p>
          <a:p>
            <a:r>
              <a:rPr lang="en-GB" sz="2000" dirty="0" smtClean="0"/>
              <a:t>The level of possible waste and how lean production techniques could be used to help</a:t>
            </a:r>
          </a:p>
          <a:p>
            <a:r>
              <a:rPr lang="en-GB" sz="2000" dirty="0" smtClean="0"/>
              <a:t>Whether delivery is time-critical and if so how time-</a:t>
            </a:r>
            <a:r>
              <a:rPr lang="en-GB" sz="2000" dirty="0"/>
              <a:t>based </a:t>
            </a:r>
            <a:r>
              <a:rPr lang="en-GB" sz="2000" dirty="0" smtClean="0"/>
              <a:t>management </a:t>
            </a:r>
            <a:r>
              <a:rPr lang="en-GB" sz="2000" dirty="0"/>
              <a:t>should be </a:t>
            </a:r>
            <a:r>
              <a:rPr lang="en-GB" sz="2000" dirty="0" smtClean="0"/>
              <a:t>used</a:t>
            </a:r>
          </a:p>
          <a:p>
            <a:pPr marL="0" indent="0">
              <a:buNone/>
            </a:pPr>
            <a:endParaRPr lang="en-GB" sz="24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17</a:t>
            </a:fld>
            <a:endParaRPr lang="en-GB"/>
          </a:p>
        </p:txBody>
      </p:sp>
      <p:pic>
        <p:nvPicPr>
          <p:cNvPr id="1026" name="Picture 2" descr="N:\Schools Editorial\Humanities and Social Sciences\Business\Commissioned projects\A Level\Dynamic Learning\For desk editor\Beta stage\DL photos\Watermarked photos\10_b_W+C_boat.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224" y="1844824"/>
            <a:ext cx="1728192" cy="12961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57685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What you need to know:</a:t>
            </a:r>
            <a:endParaRPr lang="en-GB" dirty="0"/>
          </a:p>
          <a:p>
            <a:r>
              <a:rPr lang="en-GB" dirty="0" smtClean="0"/>
              <a:t>The </a:t>
            </a:r>
            <a:r>
              <a:rPr lang="en-GB" dirty="0" smtClean="0"/>
              <a:t>benefits and difficulties of lean </a:t>
            </a:r>
            <a:r>
              <a:rPr lang="en-GB" dirty="0" smtClean="0"/>
              <a:t>production</a:t>
            </a:r>
          </a:p>
          <a:p>
            <a:r>
              <a:rPr lang="en-GB" dirty="0" smtClean="0"/>
              <a:t>Efficiency is all about cutting out waste in all its forms.</a:t>
            </a:r>
          </a:p>
          <a:p>
            <a:endParaRPr lang="en-GB" dirty="0" smtClean="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 xmlns:p14="http://schemas.microsoft.com/office/powerpoint/2010/main" val="1650124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Lean production</a:t>
            </a:r>
            <a:endParaRPr lang="en-GB" dirty="0"/>
          </a:p>
        </p:txBody>
      </p:sp>
      <p:sp>
        <p:nvSpPr>
          <p:cNvPr id="3" name="Content Placeholder 2"/>
          <p:cNvSpPr>
            <a:spLocks noGrp="1"/>
          </p:cNvSpPr>
          <p:nvPr>
            <p:ph idx="1"/>
          </p:nvPr>
        </p:nvSpPr>
        <p:spPr>
          <a:xfrm>
            <a:off x="467544" y="2204864"/>
            <a:ext cx="8229600" cy="3345235"/>
          </a:xfrm>
        </p:spPr>
        <p:txBody>
          <a:bodyPr>
            <a:noAutofit/>
          </a:bodyPr>
          <a:lstStyle/>
          <a:p>
            <a:pPr marL="0" indent="0">
              <a:buNone/>
            </a:pPr>
            <a:r>
              <a:rPr lang="en-GB" sz="2800" b="1" dirty="0" smtClean="0">
                <a:solidFill>
                  <a:srgbClr val="C00000"/>
                </a:solidFill>
              </a:rPr>
              <a:t>Definition: </a:t>
            </a:r>
            <a:r>
              <a:rPr lang="en-GB" sz="2800" dirty="0" smtClean="0"/>
              <a:t>‘Aims </a:t>
            </a:r>
            <a:r>
              <a:rPr lang="en-GB" sz="2800" dirty="0"/>
              <a:t>to reduce all forms of waste in the production </a:t>
            </a:r>
            <a:r>
              <a:rPr lang="en-GB" sz="2800" dirty="0" smtClean="0"/>
              <a:t>process’</a:t>
            </a:r>
            <a:endParaRPr lang="en-GB" sz="2800" dirty="0"/>
          </a:p>
          <a:p>
            <a:pPr marL="0" indent="0">
              <a:buNone/>
            </a:pPr>
            <a:r>
              <a:rPr lang="en-GB" sz="2800" dirty="0" smtClean="0"/>
              <a:t>This can include the waste of:</a:t>
            </a:r>
          </a:p>
          <a:p>
            <a:r>
              <a:rPr lang="en-GB" sz="2800" dirty="0" smtClean="0"/>
              <a:t>Materials</a:t>
            </a:r>
          </a:p>
          <a:p>
            <a:r>
              <a:rPr lang="en-GB" sz="2800" dirty="0" smtClean="0"/>
              <a:t>Time</a:t>
            </a:r>
          </a:p>
          <a:p>
            <a:r>
              <a:rPr lang="en-GB" sz="2800" dirty="0" smtClean="0"/>
              <a:t>Energy</a:t>
            </a:r>
          </a:p>
          <a:p>
            <a:r>
              <a:rPr lang="en-GB" sz="2800" dirty="0" smtClean="0"/>
              <a:t>Human effort</a:t>
            </a:r>
            <a:endParaRPr lang="en-GB" sz="28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 xmlns:p14="http://schemas.microsoft.com/office/powerpoint/2010/main" val="3807707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Toyota</a:t>
            </a:r>
            <a:endParaRPr lang="en-GB" dirty="0"/>
          </a:p>
        </p:txBody>
      </p:sp>
      <p:sp>
        <p:nvSpPr>
          <p:cNvPr id="3" name="Content Placeholder 2"/>
          <p:cNvSpPr>
            <a:spLocks noGrp="1"/>
          </p:cNvSpPr>
          <p:nvPr>
            <p:ph idx="1"/>
          </p:nvPr>
        </p:nvSpPr>
        <p:spPr>
          <a:xfrm>
            <a:off x="467544" y="2060848"/>
            <a:ext cx="8229600" cy="4320480"/>
          </a:xfrm>
        </p:spPr>
        <p:txBody>
          <a:bodyPr>
            <a:normAutofit fontScale="92500" lnSpcReduction="10000"/>
          </a:bodyPr>
          <a:lstStyle/>
          <a:p>
            <a:pPr marL="0" indent="0">
              <a:buNone/>
            </a:pPr>
            <a:r>
              <a:rPr lang="en-GB" sz="2200" dirty="0" smtClean="0"/>
              <a:t>The Japanese have done lots to bring the idea of lean production to the West. </a:t>
            </a:r>
            <a:r>
              <a:rPr lang="en-GB" sz="2200" dirty="0" err="1" smtClean="0"/>
              <a:t>Taiichi</a:t>
            </a:r>
            <a:r>
              <a:rPr lang="en-GB" sz="2200" dirty="0" smtClean="0"/>
              <a:t> </a:t>
            </a:r>
            <a:r>
              <a:rPr lang="en-GB" sz="2200" dirty="0" err="1" smtClean="0"/>
              <a:t>Ohno</a:t>
            </a:r>
            <a:r>
              <a:rPr lang="en-GB" sz="2200" dirty="0" smtClean="0"/>
              <a:t> from Toyota identified seven types of waste:</a:t>
            </a:r>
          </a:p>
          <a:p>
            <a:pPr marL="514350" indent="-514350">
              <a:buFont typeface="+mj-lt"/>
              <a:buAutoNum type="arabicPeriod"/>
            </a:pPr>
            <a:r>
              <a:rPr lang="en-GB" sz="2200" dirty="0" smtClean="0"/>
              <a:t>Defects – These have to be corrected later.</a:t>
            </a:r>
          </a:p>
          <a:p>
            <a:pPr marL="514350" indent="-514350">
              <a:buFont typeface="+mj-lt"/>
              <a:buAutoNum type="arabicPeriod"/>
            </a:pPr>
            <a:r>
              <a:rPr lang="en-GB" sz="2200" dirty="0" smtClean="0"/>
              <a:t>Overproduction of goods not demanded by customers – These have to be sold cheaply or thrown away.</a:t>
            </a:r>
          </a:p>
          <a:p>
            <a:pPr marL="514350" indent="-514350">
              <a:buFont typeface="+mj-lt"/>
              <a:buAutoNum type="arabicPeriod"/>
            </a:pPr>
            <a:r>
              <a:rPr lang="en-GB" sz="2200" dirty="0" smtClean="0"/>
              <a:t>Inventories awaiting further processing – This represents money waiting around.</a:t>
            </a:r>
          </a:p>
          <a:p>
            <a:pPr marL="514350" indent="-514350">
              <a:buFont typeface="+mj-lt"/>
              <a:buAutoNum type="arabicPeriod" startAt="4"/>
            </a:pPr>
            <a:r>
              <a:rPr lang="en-GB" sz="2200" dirty="0"/>
              <a:t>Unnecessary processing – </a:t>
            </a:r>
            <a:r>
              <a:rPr lang="en-GB" sz="2200" dirty="0" smtClean="0"/>
              <a:t>Why </a:t>
            </a:r>
            <a:r>
              <a:rPr lang="en-GB" sz="2200" dirty="0"/>
              <a:t>add features or have extra work when not </a:t>
            </a:r>
            <a:r>
              <a:rPr lang="en-GB" sz="2200" dirty="0" smtClean="0"/>
              <a:t>needed?</a:t>
            </a:r>
            <a:endParaRPr lang="en-GB" sz="2200" dirty="0"/>
          </a:p>
          <a:p>
            <a:pPr marL="514350" indent="-514350">
              <a:buFont typeface="+mj-lt"/>
              <a:buAutoNum type="arabicPeriod" startAt="4"/>
            </a:pPr>
            <a:r>
              <a:rPr lang="en-GB" sz="2200" dirty="0"/>
              <a:t>Unnecessary motion of employees – </a:t>
            </a:r>
            <a:r>
              <a:rPr lang="en-GB" sz="2200" dirty="0" smtClean="0"/>
              <a:t>This </a:t>
            </a:r>
            <a:r>
              <a:rPr lang="en-GB" sz="2200" dirty="0"/>
              <a:t>wastes time and </a:t>
            </a:r>
            <a:r>
              <a:rPr lang="en-GB" sz="2200" dirty="0" smtClean="0"/>
              <a:t>energy.</a:t>
            </a:r>
            <a:endParaRPr lang="en-GB" sz="2200" dirty="0"/>
          </a:p>
          <a:p>
            <a:pPr marL="514350" indent="-514350">
              <a:buFont typeface="+mj-lt"/>
              <a:buAutoNum type="arabicPeriod" startAt="4"/>
            </a:pPr>
            <a:r>
              <a:rPr lang="en-GB" sz="2200" dirty="0"/>
              <a:t>Unnecessary transport and handling or goods – </a:t>
            </a:r>
            <a:r>
              <a:rPr lang="en-GB" sz="2200" dirty="0" smtClean="0"/>
              <a:t>This wastes </a:t>
            </a:r>
            <a:r>
              <a:rPr lang="en-GB" sz="2200" dirty="0"/>
              <a:t>human </a:t>
            </a:r>
            <a:r>
              <a:rPr lang="en-GB" sz="2200" dirty="0" smtClean="0"/>
              <a:t>effort and energy.</a:t>
            </a:r>
            <a:endParaRPr lang="en-GB" sz="2200" dirty="0"/>
          </a:p>
          <a:p>
            <a:pPr marL="514350" indent="-514350">
              <a:buFont typeface="+mj-lt"/>
              <a:buAutoNum type="arabicPeriod" startAt="4"/>
            </a:pPr>
            <a:r>
              <a:rPr lang="en-GB" sz="2200" dirty="0"/>
              <a:t>Waiting for an earlier stage of the process to delivery – </a:t>
            </a:r>
            <a:r>
              <a:rPr lang="en-GB" sz="2200" dirty="0" smtClean="0"/>
              <a:t>This </a:t>
            </a:r>
            <a:r>
              <a:rPr lang="en-GB" sz="2200" dirty="0"/>
              <a:t>is idle </a:t>
            </a:r>
            <a:r>
              <a:rPr lang="en-GB" sz="2200" dirty="0" smtClean="0"/>
              <a:t>time.</a:t>
            </a:r>
            <a:endParaRPr lang="en-GB" sz="2200" dirty="0"/>
          </a:p>
          <a:p>
            <a:pPr marL="514350" indent="-514350">
              <a:buFont typeface="+mj-lt"/>
              <a:buAutoNum type="arabicPeriod"/>
            </a:pPr>
            <a:endParaRPr lang="en-GB" sz="20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 xmlns:p14="http://schemas.microsoft.com/office/powerpoint/2010/main" val="207635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lean </a:t>
            </a:r>
            <a:r>
              <a:rPr lang="en-GB" dirty="0"/>
              <a:t>p</a:t>
            </a:r>
            <a:r>
              <a:rPr lang="en-GB" dirty="0" smtClean="0"/>
              <a:t>roduction</a:t>
            </a:r>
            <a:endParaRPr lang="en-GB" dirty="0"/>
          </a:p>
        </p:txBody>
      </p:sp>
      <p:sp>
        <p:nvSpPr>
          <p:cNvPr id="3" name="Content Placeholder 2"/>
          <p:cNvSpPr>
            <a:spLocks noGrp="1"/>
          </p:cNvSpPr>
          <p:nvPr>
            <p:ph idx="1"/>
          </p:nvPr>
        </p:nvSpPr>
        <p:spPr>
          <a:xfrm>
            <a:off x="395536" y="1916832"/>
            <a:ext cx="8352928" cy="4525963"/>
          </a:xfrm>
        </p:spPr>
        <p:txBody>
          <a:bodyPr/>
          <a:lstStyle/>
          <a:p>
            <a:pPr marL="0" indent="0">
              <a:buNone/>
            </a:pPr>
            <a:r>
              <a:rPr lang="en-GB" dirty="0" smtClean="0"/>
              <a:t>Lean production aims to achieve:</a:t>
            </a:r>
          </a:p>
          <a:p>
            <a:r>
              <a:rPr lang="en-GB" dirty="0" smtClean="0"/>
              <a:t>Zero delay</a:t>
            </a:r>
          </a:p>
          <a:p>
            <a:r>
              <a:rPr lang="en-GB" dirty="0" smtClean="0"/>
              <a:t>Zero stocks</a:t>
            </a:r>
          </a:p>
          <a:p>
            <a:r>
              <a:rPr lang="en-GB" dirty="0" smtClean="0"/>
              <a:t>Zero mistakes</a:t>
            </a:r>
          </a:p>
          <a:p>
            <a:r>
              <a:rPr lang="en-GB" dirty="0" smtClean="0"/>
              <a:t>Zero waiting</a:t>
            </a:r>
          </a:p>
          <a:p>
            <a:r>
              <a:rPr lang="en-GB" dirty="0" smtClean="0"/>
              <a:t>Zero accidents</a:t>
            </a:r>
          </a:p>
          <a:p>
            <a:endParaRPr lang="en-GB" dirty="0"/>
          </a:p>
        </p:txBody>
      </p:sp>
      <p:sp>
        <p:nvSpPr>
          <p:cNvPr id="4" name="TextBox 3"/>
          <p:cNvSpPr txBox="1"/>
          <p:nvPr/>
        </p:nvSpPr>
        <p:spPr>
          <a:xfrm>
            <a:off x="4355976" y="2564904"/>
            <a:ext cx="4536504" cy="3970318"/>
          </a:xfrm>
          <a:prstGeom prst="rect">
            <a:avLst/>
          </a:prstGeom>
          <a:noFill/>
          <a:ln w="25400">
            <a:noFill/>
          </a:ln>
        </p:spPr>
        <p:txBody>
          <a:bodyPr wrap="square" rtlCol="0">
            <a:spAutoFit/>
          </a:bodyPr>
          <a:lstStyle/>
          <a:p>
            <a:r>
              <a:rPr lang="en-GB" sz="2800" dirty="0" smtClean="0"/>
              <a:t>The techniques involved in lean production include:</a:t>
            </a:r>
            <a:endParaRPr lang="en-GB" sz="2800" dirty="0"/>
          </a:p>
          <a:p>
            <a:pPr marL="457200" indent="-457200">
              <a:buClr>
                <a:srgbClr val="660066"/>
              </a:buClr>
              <a:buFont typeface="Arial"/>
              <a:buChar char="•"/>
            </a:pPr>
            <a:r>
              <a:rPr lang="en-GB" sz="2800" dirty="0" smtClean="0"/>
              <a:t>Time-based management</a:t>
            </a:r>
          </a:p>
          <a:p>
            <a:pPr marL="457200" indent="-457200">
              <a:buClr>
                <a:srgbClr val="660066"/>
              </a:buClr>
              <a:buFont typeface="Arial"/>
              <a:buChar char="•"/>
            </a:pPr>
            <a:r>
              <a:rPr lang="en-GB" sz="2800" dirty="0" smtClean="0"/>
              <a:t>Cell production</a:t>
            </a:r>
          </a:p>
          <a:p>
            <a:pPr marL="457200" indent="-457200">
              <a:buClr>
                <a:srgbClr val="660066"/>
              </a:buClr>
              <a:buFont typeface="Arial"/>
              <a:buChar char="•"/>
            </a:pPr>
            <a:r>
              <a:rPr lang="en-GB" sz="2800" dirty="0" smtClean="0"/>
              <a:t>Benchmarking  (Unit 4.4 – Quality)</a:t>
            </a:r>
          </a:p>
          <a:p>
            <a:pPr marL="457200" indent="-457200">
              <a:buClr>
                <a:srgbClr val="660066"/>
              </a:buClr>
              <a:buFont typeface="Arial"/>
              <a:buChar char="•"/>
            </a:pPr>
            <a:r>
              <a:rPr lang="en-GB" sz="2800" dirty="0" smtClean="0"/>
              <a:t>Kaizen (Unit 4.4 – Quality)</a:t>
            </a:r>
          </a:p>
          <a:p>
            <a:pPr marL="457200" indent="-457200">
              <a:buClr>
                <a:srgbClr val="660066"/>
              </a:buClr>
              <a:buFont typeface="Arial"/>
              <a:buChar char="•"/>
            </a:pPr>
            <a:r>
              <a:rPr lang="en-GB" sz="2800" dirty="0" smtClean="0"/>
              <a:t>Just-In-Time </a:t>
            </a:r>
            <a:r>
              <a:rPr lang="en-GB" sz="2800" dirty="0" smtClean="0"/>
              <a:t>production</a:t>
            </a:r>
          </a:p>
          <a:p>
            <a:pPr marL="457200" indent="-457200">
              <a:buClr>
                <a:srgbClr val="660066"/>
              </a:buClr>
              <a:buFont typeface="Arial"/>
              <a:buChar char="•"/>
            </a:pPr>
            <a:r>
              <a:rPr lang="en-GB" sz="2800" dirty="0" smtClean="0"/>
              <a:t>TQM</a:t>
            </a:r>
            <a:endParaRPr lang="en-GB" sz="2800"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 xmlns:p14="http://schemas.microsoft.com/office/powerpoint/2010/main" val="3712912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Time-based </a:t>
            </a:r>
            <a:r>
              <a:rPr lang="en-GB" dirty="0"/>
              <a:t>m</a:t>
            </a:r>
            <a:r>
              <a:rPr lang="en-GB" dirty="0" smtClean="0"/>
              <a:t>anagement</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If a business is able to produce a product in a shorter time than rivals then more sales could result. Businesses therefore sometimes compete on the time taken to deliver goods.</a:t>
            </a:r>
          </a:p>
          <a:p>
            <a:pPr marL="0" indent="0">
              <a:buNone/>
            </a:pPr>
            <a:r>
              <a:rPr lang="en-GB" dirty="0" smtClean="0"/>
              <a:t>Examples:  </a:t>
            </a:r>
          </a:p>
          <a:p>
            <a:r>
              <a:rPr lang="en-GB" dirty="0" smtClean="0"/>
              <a:t>Domino’s Pizza aims to get fast-food pizzas delivered within 30 minutes. </a:t>
            </a:r>
          </a:p>
          <a:p>
            <a:r>
              <a:rPr lang="en-GB" dirty="0" smtClean="0"/>
              <a:t>Opticians aim to get glasses completed with 24 hours.</a:t>
            </a:r>
          </a:p>
          <a:p>
            <a:r>
              <a:rPr lang="en-GB" dirty="0" smtClean="0"/>
              <a:t>Amazon delivers goods within 24 hours</a:t>
            </a:r>
            <a:r>
              <a:rPr lang="en-GB" dirty="0" smtClean="0"/>
              <a:t>.</a:t>
            </a:r>
          </a:p>
          <a:p>
            <a:r>
              <a:rPr lang="en-GB" dirty="0" smtClean="0"/>
              <a:t>The AA or RAC</a:t>
            </a:r>
            <a:endParaRPr lang="en-GB" dirty="0" smtClean="0"/>
          </a:p>
          <a:p>
            <a:pPr marL="0" indent="0">
              <a:buNone/>
            </a:pPr>
            <a:r>
              <a:rPr lang="en-GB" dirty="0" smtClean="0"/>
              <a:t>These examples all take careful management to ensure the business is as efficient as possible.</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 xmlns:p14="http://schemas.microsoft.com/office/powerpoint/2010/main" val="1747690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Shorter product development times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Reduced lead time – reducing the time taken between an order being received and the final product being delivered to, or provided for, the customer</a:t>
            </a:r>
          </a:p>
          <a:p>
            <a:endParaRPr lang="en-GB" dirty="0" smtClean="0"/>
          </a:p>
          <a:p>
            <a:r>
              <a:rPr lang="en-GB" dirty="0" smtClean="0"/>
              <a:t>Businesses are able to stay competitive if they can produce new products quickly. It allows a business to beat its competitors and provide the newest version of a product quickest, or meet customer needs more effectively.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production</a:t>
            </a:r>
            <a:endParaRPr lang="en-GB" dirty="0"/>
          </a:p>
        </p:txBody>
      </p:sp>
      <p:sp>
        <p:nvSpPr>
          <p:cNvPr id="3" name="Content Placeholder 2"/>
          <p:cNvSpPr>
            <a:spLocks noGrp="1"/>
          </p:cNvSpPr>
          <p:nvPr>
            <p:ph idx="1"/>
          </p:nvPr>
        </p:nvSpPr>
        <p:spPr>
          <a:xfrm>
            <a:off x="539552" y="2276872"/>
            <a:ext cx="8229600" cy="2405072"/>
          </a:xfrm>
        </p:spPr>
        <p:txBody>
          <a:bodyPr>
            <a:noAutofit/>
          </a:bodyPr>
          <a:lstStyle/>
          <a:p>
            <a:pPr marL="0" indent="0">
              <a:buNone/>
            </a:pPr>
            <a:r>
              <a:rPr lang="en-GB" b="1" dirty="0" smtClean="0">
                <a:solidFill>
                  <a:srgbClr val="C00000"/>
                </a:solidFill>
              </a:rPr>
              <a:t>Definition: </a:t>
            </a:r>
            <a:r>
              <a:rPr lang="en-GB" dirty="0" smtClean="0"/>
              <a:t>‘Organising </a:t>
            </a:r>
            <a:r>
              <a:rPr lang="en-GB" dirty="0"/>
              <a:t>production around teams instead of a production </a:t>
            </a:r>
            <a:r>
              <a:rPr lang="en-GB" dirty="0" smtClean="0"/>
              <a:t>line’</a:t>
            </a:r>
            <a:endParaRPr lang="en-GB" sz="2000" dirty="0"/>
          </a:p>
          <a:p>
            <a:pPr marL="0" indent="0">
              <a:buNone/>
            </a:pPr>
            <a:r>
              <a:rPr lang="en-GB" dirty="0" smtClean="0"/>
              <a:t>The production is divided into a series of different stages which are undertaken by teams or ‘cells’.</a:t>
            </a:r>
            <a:endParaRPr lang="en-GB"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 xmlns:p14="http://schemas.microsoft.com/office/powerpoint/2010/main" val="1629143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cell production</a:t>
            </a:r>
            <a:endParaRPr lang="en-GB" dirty="0"/>
          </a:p>
        </p:txBody>
      </p:sp>
      <p:sp>
        <p:nvSpPr>
          <p:cNvPr id="3" name="Content Placeholder 2"/>
          <p:cNvSpPr>
            <a:spLocks noGrp="1"/>
          </p:cNvSpPr>
          <p:nvPr>
            <p:ph idx="1"/>
          </p:nvPr>
        </p:nvSpPr>
        <p:spPr>
          <a:xfrm>
            <a:off x="467544" y="2132856"/>
            <a:ext cx="8229600" cy="4065315"/>
          </a:xfrm>
        </p:spPr>
        <p:txBody>
          <a:bodyPr>
            <a:normAutofit fontScale="92500" lnSpcReduction="20000"/>
          </a:bodyPr>
          <a:lstStyle/>
          <a:p>
            <a:r>
              <a:rPr lang="en-GB" dirty="0" smtClean="0"/>
              <a:t>Cell production can be very motivating for employees as they feel they have more control over their own work.</a:t>
            </a:r>
            <a:endParaRPr lang="en-GB" dirty="0"/>
          </a:p>
          <a:p>
            <a:r>
              <a:rPr lang="en-GB" dirty="0" smtClean="0"/>
              <a:t>Team or ‘cell’ members can divide the work amongst themselves; they can also share their skills and expertise.</a:t>
            </a:r>
            <a:endParaRPr lang="en-GB" dirty="0"/>
          </a:p>
          <a:p>
            <a:r>
              <a:rPr lang="en-GB" dirty="0" smtClean="0"/>
              <a:t>This also influences quality as one ‘cell’ can refuse the work of the previous ‘cell’ if production was of a poor quality. Each cell is taking responsibility for its own work.</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 xmlns:p14="http://schemas.microsoft.com/office/powerpoint/2010/main" val="112700351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3ddf182774df6f0acd7e810d85311a73e88f89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2584</TotalTime>
  <Words>1244</Words>
  <Application>Microsoft Office PowerPoint</Application>
  <PresentationFormat>On-screen Show (4:3)</PresentationFormat>
  <Paragraphs>149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Learning outcomes</vt:lpstr>
      <vt:lpstr>Lean production</vt:lpstr>
      <vt:lpstr>Toyota</vt:lpstr>
      <vt:lpstr>Aims of lean production</vt:lpstr>
      <vt:lpstr>Time-based management</vt:lpstr>
      <vt:lpstr>Shorter product development times</vt:lpstr>
      <vt:lpstr>Cell production</vt:lpstr>
      <vt:lpstr>Advantages of cell production</vt:lpstr>
      <vt:lpstr>Disadvantages of cell production</vt:lpstr>
      <vt:lpstr>Just-In-Time production (JIT)</vt:lpstr>
      <vt:lpstr>JIT</vt:lpstr>
      <vt:lpstr>Stock</vt:lpstr>
      <vt:lpstr>JIT</vt:lpstr>
      <vt:lpstr>JIT</vt:lpstr>
      <vt:lpstr>Slide 16</vt:lpstr>
      <vt:lpstr>Discussion or activity</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76</cp:revision>
  <dcterms:created xsi:type="dcterms:W3CDTF">2014-07-21T12:45:36Z</dcterms:created>
  <dcterms:modified xsi:type="dcterms:W3CDTF">2016-02-28T08:57:39Z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147794</vt:lpwstr>
  </property>
  <property fmtid="{D5CDD505-2E9C-101B-9397-08002B2CF9AE}" pid="3" name="NXPowerLiteSettings">
    <vt:lpwstr>F5000400038000</vt:lpwstr>
  </property>
  <property fmtid="{D5CDD505-2E9C-101B-9397-08002B2CF9AE}" pid="4" name="NXPowerLiteVersion">
    <vt:lpwstr>D6.1.2</vt:lpwstr>
  </property>
</Properties>
</file>