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Default Extension="wav" ContentType="audio/wav"/>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35" r:id="rId1"/>
    <p:sldMasterId id="2147484148" r:id="rId2"/>
  </p:sldMasterIdLst>
  <p:notesMasterIdLst>
    <p:notesMasterId r:id="rId19"/>
  </p:notesMasterIdLst>
  <p:handoutMasterIdLst>
    <p:handoutMasterId r:id="rId20"/>
  </p:handoutMasterIdLst>
  <p:sldIdLst>
    <p:sldId id="287" r:id="rId3"/>
    <p:sldId id="301" r:id="rId4"/>
    <p:sldId id="264" r:id="rId5"/>
    <p:sldId id="291" r:id="rId6"/>
    <p:sldId id="265" r:id="rId7"/>
    <p:sldId id="288" r:id="rId8"/>
    <p:sldId id="266" r:id="rId9"/>
    <p:sldId id="267" r:id="rId10"/>
    <p:sldId id="292" r:id="rId11"/>
    <p:sldId id="269" r:id="rId12"/>
    <p:sldId id="293" r:id="rId13"/>
    <p:sldId id="302" r:id="rId14"/>
    <p:sldId id="289" r:id="rId15"/>
    <p:sldId id="290" r:id="rId16"/>
    <p:sldId id="272" r:id="rId17"/>
    <p:sldId id="303" r:id="rId18"/>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 Peacock" initials="" lastIdx="10" clrIdx="0"/>
  <p:cmAuthor id="2" name="Rebecca Wallis" initials="RW" lastIdx="21" clrIdx="1">
    <p:extLst/>
  </p:cmAuthor>
  <p:cmAuthor id="3" name="Liz Nelson" initials="" lastIdx="0" clrIdx="2"/>
  <p:cmAuthor id="4" name="Deb" initials="D"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0"/>
      </p:ext>
    </p:extLst>
  </p:showPr>
  <p:clrMru>
    <a:srgbClr val="C60882"/>
    <a:srgbClr val="0072BB"/>
    <a:srgbClr val="5057A7"/>
    <a:srgbClr val="364395"/>
    <a:srgbClr val="FBF5EA"/>
    <a:srgbClr val="F8F8F8"/>
    <a:srgbClr val="EAEAEA"/>
    <a:srgbClr val="CCFF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6292" autoAdjust="0"/>
  </p:normalViewPr>
  <p:slideViewPr>
    <p:cSldViewPr>
      <p:cViewPr varScale="1">
        <p:scale>
          <a:sx n="96" d="100"/>
          <a:sy n="96" d="100"/>
        </p:scale>
        <p:origin x="-142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125" d="100"/>
          <a:sy n="125" d="100"/>
        </p:scale>
        <p:origin x="3012" y="-207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ＭＳ Ｐゴシック" charset="0"/>
                <a:cs typeface="ＭＳ Ｐゴシック" charset="0"/>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fld id="{E128457A-F6DC-496D-889A-A29C3B59CC15}" type="datetimeFigureOut">
              <a:rPr lang="en-US" altLang="en-US"/>
              <a:pPr>
                <a:defRPr/>
              </a:pPr>
              <a:t>9/12/2017</a:t>
            </a:fld>
            <a:endParaRPr lang="en-US" alt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ＭＳ Ｐゴシック" charset="0"/>
                <a:cs typeface="ＭＳ Ｐゴシック" charset="0"/>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FAF12250-79A7-4403-9AAB-907A0AE71F3D}" type="slidenum">
              <a:rPr lang="en-US" altLang="en-US"/>
              <a:pPr>
                <a:defRPr/>
              </a:pPr>
              <a:t>‹#›</a:t>
            </a:fld>
            <a:endParaRPr lang="en-US" altLang="en-US" dirty="0"/>
          </a:p>
        </p:txBody>
      </p:sp>
    </p:spTree>
    <p:extLst>
      <p:ext uri="{BB962C8B-B14F-4D97-AF65-F5344CB8AC3E}">
        <p14:creationId xmlns="" xmlns:p14="http://schemas.microsoft.com/office/powerpoint/2010/main" val="35364272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GB" dirty="0"/>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GB" dirty="0"/>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GB" dirty="0"/>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cs typeface="Arial" panose="020B0604020202020204" pitchFamily="34" charset="0"/>
              </a:defRPr>
            </a:lvl1pPr>
          </a:lstStyle>
          <a:p>
            <a:pPr>
              <a:defRPr/>
            </a:pPr>
            <a:fld id="{B0DE8255-F6E6-4C6F-A67E-0A7679F58765}" type="slidenum">
              <a:rPr lang="en-GB" altLang="en-US"/>
              <a:pPr>
                <a:defRPr/>
              </a:pPr>
              <a:t>‹#›</a:t>
            </a:fld>
            <a:endParaRPr lang="en-GB" altLang="en-US" dirty="0"/>
          </a:p>
        </p:txBody>
      </p:sp>
    </p:spTree>
    <p:extLst>
      <p:ext uri="{BB962C8B-B14F-4D97-AF65-F5344CB8AC3E}">
        <p14:creationId xmlns="" xmlns:p14="http://schemas.microsoft.com/office/powerpoint/2010/main" val="41398485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B0DE8255-F6E6-4C6F-A67E-0A7679F58765}" type="slidenum">
              <a:rPr lang="en-GB" altLang="en-US" smtClean="0"/>
              <a:pPr>
                <a:defRPr/>
              </a:pPr>
              <a:t>1</a:t>
            </a:fld>
            <a:endParaRPr lang="en-GB" altLang="en-US" dirty="0"/>
          </a:p>
        </p:txBody>
      </p:sp>
    </p:spTree>
    <p:extLst>
      <p:ext uri="{BB962C8B-B14F-4D97-AF65-F5344CB8AC3E}">
        <p14:creationId xmlns="" xmlns:p14="http://schemas.microsoft.com/office/powerpoint/2010/main" val="12805820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ln/>
          <a:extLst/>
        </p:spPr>
        <p:txBody>
          <a:bodyPr/>
          <a:lstStyle/>
          <a:p>
            <a:pPr>
              <a:defRPr/>
            </a:pPr>
            <a:r>
              <a:rPr lang="en-GB" sz="1050" dirty="0">
                <a:ea typeface="MS PGothic" charset="0"/>
              </a:rPr>
              <a:t>Invite learners to make a choice about which question they will investigate. Those learners who progress more quickly can answer both.</a:t>
            </a:r>
          </a:p>
          <a:p>
            <a:pPr>
              <a:defRPr/>
            </a:pPr>
            <a:r>
              <a:rPr lang="en-GB" sz="1050" dirty="0">
                <a:ea typeface="MS PGothic" charset="0"/>
              </a:rPr>
              <a:t>Advise learners that they are to present their findings in a creative manner that involves every member of the group, identifying their contribution.</a:t>
            </a:r>
          </a:p>
          <a:p>
            <a:pPr>
              <a:defRPr/>
            </a:pPr>
            <a:r>
              <a:rPr lang="en-GB" sz="1050" dirty="0">
                <a:ea typeface="MS PGothic" charset="0"/>
              </a:rPr>
              <a:t>Reinforce that all sources must be suitably referenced.</a:t>
            </a:r>
          </a:p>
        </p:txBody>
      </p:sp>
      <p:sp>
        <p:nvSpPr>
          <p:cNvPr id="41988"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1BB83967-FCED-4926-9F8A-FAEC22AA7321}" type="slidenum">
              <a:rPr lang="en-GB" altLang="en-US"/>
              <a:pPr/>
              <a:t>10</a:t>
            </a:fld>
            <a:endParaRPr lang="en-GB" altLang="en-US" dirty="0"/>
          </a:p>
        </p:txBody>
      </p:sp>
    </p:spTree>
    <p:extLst>
      <p:ext uri="{BB962C8B-B14F-4D97-AF65-F5344CB8AC3E}">
        <p14:creationId xmlns="" xmlns:p14="http://schemas.microsoft.com/office/powerpoint/2010/main" val="24534628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Political: </a:t>
            </a:r>
            <a:r>
              <a:rPr lang="en-GB" dirty="0"/>
              <a:t>A cut in government spending to schools has meant school budgets are cut. This could have a big impact on a business that sells its goods/services to schools. Lots of primary schools nowadays outsource the teaching of PE and employ specialist companies to teach their sports lessons. If primary school budgets are cut, they may not be able to afford this specialist teaching and this would then affect the specialist sport company as they would not be making as many sales. This would mean they would have to increase their marketing to other businesses such as private nurseries or develop different services.</a:t>
            </a:r>
          </a:p>
          <a:p>
            <a:r>
              <a:rPr lang="en-GB" b="1" dirty="0"/>
              <a:t>Economic: </a:t>
            </a:r>
            <a:r>
              <a:rPr lang="en-GB" sz="1200" b="0" kern="1200" dirty="0">
                <a:solidFill>
                  <a:schemeClr val="tx1"/>
                </a:solidFill>
                <a:effectLst/>
                <a:latin typeface="Arial" charset="0"/>
                <a:ea typeface="MS PGothic" panose="020B0600070205080204" pitchFamily="34" charset="-128"/>
              </a:rPr>
              <a:t>If VAT was to rise, this would make prices of most goods more expensive. This would be likely to affect the amount of goods that people can buy. This affects the marketing activities of businesses as they may decide not to bring out new products as people are spending less, or decide to change the prices of their products to increase sales.</a:t>
            </a:r>
          </a:p>
          <a:p>
            <a:r>
              <a:rPr lang="en-GB" sz="1200" b="1" kern="1200" dirty="0">
                <a:solidFill>
                  <a:schemeClr val="tx1"/>
                </a:solidFill>
                <a:effectLst/>
                <a:latin typeface="Arial" charset="0"/>
                <a:ea typeface="MS PGothic" panose="020B0600070205080204" pitchFamily="34" charset="-128"/>
              </a:rPr>
              <a:t>Social</a:t>
            </a:r>
            <a:r>
              <a:rPr lang="en-GB" sz="1200" b="0" kern="1200" dirty="0">
                <a:solidFill>
                  <a:schemeClr val="tx1"/>
                </a:solidFill>
                <a:effectLst/>
                <a:latin typeface="Arial" charset="0"/>
                <a:ea typeface="MS PGothic" panose="020B0600070205080204" pitchFamily="34" charset="-128"/>
              </a:rPr>
              <a:t>: The characteristics of the human population are called demographics. Knowledge of these helps marketing departments to know what products to offer. For example, the increase in migrant populations in the UK has meant that supermarkets are continually looking to offer an increased range of foodstuffs from different countries to meet this demand.</a:t>
            </a:r>
          </a:p>
          <a:p>
            <a:r>
              <a:rPr lang="en-GB" sz="1200" b="1" kern="1200" dirty="0">
                <a:solidFill>
                  <a:schemeClr val="tx1"/>
                </a:solidFill>
                <a:effectLst/>
                <a:latin typeface="Arial" charset="0"/>
                <a:ea typeface="MS PGothic" panose="020B0600070205080204" pitchFamily="34" charset="-128"/>
              </a:rPr>
              <a:t>Technological</a:t>
            </a:r>
            <a:r>
              <a:rPr lang="en-GB" sz="1200" b="0" kern="1200" dirty="0">
                <a:solidFill>
                  <a:schemeClr val="tx1"/>
                </a:solidFill>
                <a:effectLst/>
                <a:latin typeface="Arial" charset="0"/>
                <a:ea typeface="MS PGothic" panose="020B0600070205080204" pitchFamily="34" charset="-128"/>
              </a:rPr>
              <a:t>: Changes in technology present opportunities and threats to a business. They can impact the manufacturing of products, meaning higher economies of scale or higher-quality goods. 3D printing, for example, has meant that some products have become cheaper and produced quicker to meet demand. Technology has also changed the way that businesses promote their goods, with the use of social media.</a:t>
            </a:r>
          </a:p>
          <a:p>
            <a:r>
              <a:rPr lang="en-GB" sz="1200" b="1" kern="1200" dirty="0">
                <a:solidFill>
                  <a:schemeClr val="tx1"/>
                </a:solidFill>
                <a:effectLst/>
                <a:latin typeface="Arial" charset="0"/>
                <a:ea typeface="MS PGothic" panose="020B0600070205080204" pitchFamily="34" charset="-128"/>
              </a:rPr>
              <a:t>Environmental</a:t>
            </a:r>
            <a:r>
              <a:rPr lang="en-GB" sz="1200" b="0" kern="1200" dirty="0">
                <a:solidFill>
                  <a:schemeClr val="tx1"/>
                </a:solidFill>
                <a:effectLst/>
                <a:latin typeface="Arial" charset="0"/>
                <a:ea typeface="MS PGothic" panose="020B0600070205080204" pitchFamily="34" charset="-128"/>
              </a:rPr>
              <a:t>: Environmental factors can lead to changes in social trends and opinions and to new legislation being passed, for example the 5p plastic bag tax. This has, for example, had an effect on the way businesses package their goods. Some businesses have opted to offer customers free-of-charge paper bags, while others have not.</a:t>
            </a:r>
          </a:p>
          <a:p>
            <a:r>
              <a:rPr lang="en-GB" sz="1200" b="1" kern="1200" dirty="0">
                <a:solidFill>
                  <a:schemeClr val="tx1"/>
                </a:solidFill>
                <a:effectLst/>
                <a:latin typeface="Arial" charset="0"/>
                <a:ea typeface="MS PGothic" panose="020B0600070205080204" pitchFamily="34" charset="-128"/>
              </a:rPr>
              <a:t>Legal</a:t>
            </a:r>
            <a:r>
              <a:rPr lang="en-GB" sz="1200" b="0" kern="1200" dirty="0">
                <a:solidFill>
                  <a:schemeClr val="tx1"/>
                </a:solidFill>
                <a:effectLst/>
                <a:latin typeface="Arial" charset="0"/>
                <a:ea typeface="MS PGothic" panose="020B0600070205080204" pitchFamily="34" charset="-128"/>
              </a:rPr>
              <a:t>: Businesses are often constrained by laws and regulations governing how they market their products, for example by the ASA (Advertising Standards Authority) or the Data Protection Act, which impacts how they conduct market research.</a:t>
            </a:r>
          </a:p>
          <a:p>
            <a:r>
              <a:rPr lang="en-GB" sz="1200" b="0" kern="1200" dirty="0">
                <a:solidFill>
                  <a:schemeClr val="tx1"/>
                </a:solidFill>
                <a:effectLst/>
                <a:latin typeface="Arial" charset="0"/>
                <a:ea typeface="MS PGothic" panose="020B0600070205080204" pitchFamily="34" charset="-128"/>
              </a:rPr>
              <a:t>Note: </a:t>
            </a:r>
            <a:r>
              <a:rPr lang="en-GB" sz="1200" b="1" kern="1200" dirty="0">
                <a:solidFill>
                  <a:schemeClr val="tx1"/>
                </a:solidFill>
                <a:effectLst/>
                <a:latin typeface="Arial" charset="0"/>
                <a:ea typeface="MS PGothic" panose="020B0600070205080204" pitchFamily="34" charset="-128"/>
              </a:rPr>
              <a:t>Ethical</a:t>
            </a:r>
            <a:r>
              <a:rPr lang="en-GB" sz="1200" b="0" kern="1200" dirty="0">
                <a:solidFill>
                  <a:schemeClr val="tx1"/>
                </a:solidFill>
                <a:effectLst/>
                <a:latin typeface="Arial" charset="0"/>
                <a:ea typeface="MS PGothic" panose="020B0600070205080204" pitchFamily="34" charset="-128"/>
              </a:rPr>
              <a:t> is covered on the following slide. </a:t>
            </a:r>
            <a:endParaRPr lang="en-GB" b="1" dirty="0"/>
          </a:p>
        </p:txBody>
      </p:sp>
      <p:sp>
        <p:nvSpPr>
          <p:cNvPr id="4" name="Slide Number Placeholder 3"/>
          <p:cNvSpPr>
            <a:spLocks noGrp="1"/>
          </p:cNvSpPr>
          <p:nvPr>
            <p:ph type="sldNum" sz="quarter" idx="10"/>
          </p:nvPr>
        </p:nvSpPr>
        <p:spPr/>
        <p:txBody>
          <a:bodyPr/>
          <a:lstStyle/>
          <a:p>
            <a:pPr>
              <a:defRPr/>
            </a:pPr>
            <a:fld id="{B0DE8255-F6E6-4C6F-A67E-0A7679F58765}" type="slidenum">
              <a:rPr lang="en-GB" altLang="en-US" smtClean="0"/>
              <a:pPr>
                <a:defRPr/>
              </a:pPr>
              <a:t>11</a:t>
            </a:fld>
            <a:endParaRPr lang="en-GB" altLang="en-US" dirty="0"/>
          </a:p>
        </p:txBody>
      </p:sp>
    </p:spTree>
    <p:extLst>
      <p:ext uri="{BB962C8B-B14F-4D97-AF65-F5344CB8AC3E}">
        <p14:creationId xmlns="" xmlns:p14="http://schemas.microsoft.com/office/powerpoint/2010/main" val="2644980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Political: </a:t>
            </a:r>
            <a:r>
              <a:rPr lang="en-GB" dirty="0"/>
              <a:t>A cut in government spending to schools has meant school budgets are cut. This could have a big impact on a business that sells its goods/services to schools. Lots of primary schools nowadays outsource the teaching of PE and employ specialist companies to teach their sports lessons. If primary school budgets are cut, they may not be able to afford this specialist teaching and this would then affect the specialist sport company as they would not be making as many sales. This would mean they would have to increase their marketing to other businesses such as private nurseries or develop different services.</a:t>
            </a:r>
          </a:p>
          <a:p>
            <a:r>
              <a:rPr lang="en-GB" b="1" dirty="0"/>
              <a:t>Economic: </a:t>
            </a:r>
            <a:r>
              <a:rPr lang="en-GB" sz="1200" b="0" kern="1200" dirty="0">
                <a:solidFill>
                  <a:schemeClr val="tx1"/>
                </a:solidFill>
                <a:effectLst/>
                <a:latin typeface="Arial" charset="0"/>
                <a:ea typeface="MS PGothic" panose="020B0600070205080204" pitchFamily="34" charset="-128"/>
              </a:rPr>
              <a:t>If VAT was to rise, this would make prices of most goods more expensive. This would be likely to affect the amount of goods that people can buy. This affects the marketing activities of businesses as they may decide not to bring out new products as people are spending less, or decide to change the prices of their products to increase sales.</a:t>
            </a:r>
          </a:p>
          <a:p>
            <a:r>
              <a:rPr lang="en-GB" sz="1200" b="1" kern="1200" dirty="0">
                <a:solidFill>
                  <a:schemeClr val="tx1"/>
                </a:solidFill>
                <a:effectLst/>
                <a:latin typeface="Arial" charset="0"/>
                <a:ea typeface="MS PGothic" panose="020B0600070205080204" pitchFamily="34" charset="-128"/>
              </a:rPr>
              <a:t>Social</a:t>
            </a:r>
            <a:r>
              <a:rPr lang="en-GB" sz="1200" b="0" kern="1200" dirty="0">
                <a:solidFill>
                  <a:schemeClr val="tx1"/>
                </a:solidFill>
                <a:effectLst/>
                <a:latin typeface="Arial" charset="0"/>
                <a:ea typeface="MS PGothic" panose="020B0600070205080204" pitchFamily="34" charset="-128"/>
              </a:rPr>
              <a:t>: The characteristics of the human population are called demographics. Knowledge of these helps marketing departments to know what products to offer. For example, the increase in migrant populations in the UK has meant that supermarkets are continually looking to offer an increased range of foodstuffs from different countries to meet this demand.</a:t>
            </a:r>
          </a:p>
          <a:p>
            <a:r>
              <a:rPr lang="en-GB" sz="1200" b="1" kern="1200" dirty="0">
                <a:solidFill>
                  <a:schemeClr val="tx1"/>
                </a:solidFill>
                <a:effectLst/>
                <a:latin typeface="Arial" charset="0"/>
                <a:ea typeface="MS PGothic" panose="020B0600070205080204" pitchFamily="34" charset="-128"/>
              </a:rPr>
              <a:t>Technological</a:t>
            </a:r>
            <a:r>
              <a:rPr lang="en-GB" sz="1200" b="0" kern="1200" dirty="0">
                <a:solidFill>
                  <a:schemeClr val="tx1"/>
                </a:solidFill>
                <a:effectLst/>
                <a:latin typeface="Arial" charset="0"/>
                <a:ea typeface="MS PGothic" panose="020B0600070205080204" pitchFamily="34" charset="-128"/>
              </a:rPr>
              <a:t>: Changes in technology present opportunities and threats to a business. They can impact the manufacturing of products, meaning higher economies of scale or higher-quality goods. 3D printing, for example, has meant that some products have become cheaper and produced quicker to meet demand. Technology has also changed the way that businesses promote their goods, with the use of social media.</a:t>
            </a:r>
          </a:p>
          <a:p>
            <a:r>
              <a:rPr lang="en-GB" sz="1200" b="1" kern="1200" dirty="0">
                <a:solidFill>
                  <a:schemeClr val="tx1"/>
                </a:solidFill>
                <a:effectLst/>
                <a:latin typeface="Arial" charset="0"/>
                <a:ea typeface="MS PGothic" panose="020B0600070205080204" pitchFamily="34" charset="-128"/>
              </a:rPr>
              <a:t>Environmental</a:t>
            </a:r>
            <a:r>
              <a:rPr lang="en-GB" sz="1200" b="0" kern="1200" dirty="0">
                <a:solidFill>
                  <a:schemeClr val="tx1"/>
                </a:solidFill>
                <a:effectLst/>
                <a:latin typeface="Arial" charset="0"/>
                <a:ea typeface="MS PGothic" panose="020B0600070205080204" pitchFamily="34" charset="-128"/>
              </a:rPr>
              <a:t>: Environmental factors can lead to changes in social trends and opinions and to new legislation being passed, for example the 5p plastic bag tax. This has, for example, had an effect on the way businesses package their goods. Some businesses have opted to offer customers free-of-charge paper bags, while others have not.</a:t>
            </a:r>
          </a:p>
          <a:p>
            <a:r>
              <a:rPr lang="en-GB" sz="1200" b="1" kern="1200" dirty="0">
                <a:solidFill>
                  <a:schemeClr val="tx1"/>
                </a:solidFill>
                <a:effectLst/>
                <a:latin typeface="Arial" charset="0"/>
                <a:ea typeface="MS PGothic" panose="020B0600070205080204" pitchFamily="34" charset="-128"/>
              </a:rPr>
              <a:t>Legal</a:t>
            </a:r>
            <a:r>
              <a:rPr lang="en-GB" sz="1200" b="0" kern="1200" dirty="0">
                <a:solidFill>
                  <a:schemeClr val="tx1"/>
                </a:solidFill>
                <a:effectLst/>
                <a:latin typeface="Arial" charset="0"/>
                <a:ea typeface="MS PGothic" panose="020B0600070205080204" pitchFamily="34" charset="-128"/>
              </a:rPr>
              <a:t>: Businesses are often constrained by laws and regulations governing how they market their products, for example by the ASA (Advertising Standards Authority) or the Data Protection Act, which impacts how they conduct market research.</a:t>
            </a:r>
          </a:p>
          <a:p>
            <a:r>
              <a:rPr lang="en-GB" sz="1200" b="0" kern="1200" dirty="0">
                <a:solidFill>
                  <a:schemeClr val="tx1"/>
                </a:solidFill>
                <a:effectLst/>
                <a:latin typeface="Arial" charset="0"/>
                <a:ea typeface="MS PGothic" panose="020B0600070205080204" pitchFamily="34" charset="-128"/>
              </a:rPr>
              <a:t>Note: </a:t>
            </a:r>
            <a:r>
              <a:rPr lang="en-GB" sz="1200" b="1" kern="1200" dirty="0">
                <a:solidFill>
                  <a:schemeClr val="tx1"/>
                </a:solidFill>
                <a:effectLst/>
                <a:latin typeface="Arial" charset="0"/>
                <a:ea typeface="MS PGothic" panose="020B0600070205080204" pitchFamily="34" charset="-128"/>
              </a:rPr>
              <a:t>Ethical</a:t>
            </a:r>
            <a:r>
              <a:rPr lang="en-GB" sz="1200" b="0" kern="1200" dirty="0">
                <a:solidFill>
                  <a:schemeClr val="tx1"/>
                </a:solidFill>
                <a:effectLst/>
                <a:latin typeface="Arial" charset="0"/>
                <a:ea typeface="MS PGothic" panose="020B0600070205080204" pitchFamily="34" charset="-128"/>
              </a:rPr>
              <a:t> is covered on the following slide. </a:t>
            </a:r>
            <a:endParaRPr lang="en-GB" b="1" dirty="0"/>
          </a:p>
        </p:txBody>
      </p:sp>
      <p:sp>
        <p:nvSpPr>
          <p:cNvPr id="4" name="Slide Number Placeholder 3"/>
          <p:cNvSpPr>
            <a:spLocks noGrp="1"/>
          </p:cNvSpPr>
          <p:nvPr>
            <p:ph type="sldNum" sz="quarter" idx="10"/>
          </p:nvPr>
        </p:nvSpPr>
        <p:spPr/>
        <p:txBody>
          <a:bodyPr/>
          <a:lstStyle/>
          <a:p>
            <a:pPr>
              <a:defRPr/>
            </a:pPr>
            <a:fld id="{B0DE8255-F6E6-4C6F-A67E-0A7679F58765}" type="slidenum">
              <a:rPr lang="en-GB" altLang="en-US" smtClean="0"/>
              <a:pPr>
                <a:defRPr/>
              </a:pPr>
              <a:t>12</a:t>
            </a:fld>
            <a:endParaRPr lang="en-GB" altLang="en-US" dirty="0"/>
          </a:p>
        </p:txBody>
      </p:sp>
    </p:spTree>
    <p:extLst>
      <p:ext uri="{BB962C8B-B14F-4D97-AF65-F5344CB8AC3E}">
        <p14:creationId xmlns="" xmlns:p14="http://schemas.microsoft.com/office/powerpoint/2010/main" val="2644980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1" dirty="0">
                <a:latin typeface="Arial" panose="020B0604020202020204" pitchFamily="34" charset="0"/>
              </a:rPr>
              <a:t>Surveys/interviews: </a:t>
            </a:r>
            <a:r>
              <a:rPr lang="en-US" altLang="en-US" b="0" dirty="0">
                <a:latin typeface="Arial" panose="020B0604020202020204" pitchFamily="34" charset="0"/>
              </a:rPr>
              <a:t>Carried out with chosen individuals who are asked questions about their behaviour. Surveys can be done face to face, by post, by email or by telephone. Interviews </a:t>
            </a:r>
            <a:r>
              <a:rPr lang="en-GB" sz="1200" kern="1200" dirty="0">
                <a:solidFill>
                  <a:schemeClr val="tx1"/>
                </a:solidFill>
                <a:effectLst/>
                <a:latin typeface="Arial" charset="0"/>
                <a:ea typeface="MS PGothic" panose="020B0600070205080204" pitchFamily="34" charset="-128"/>
                <a:cs typeface="MS PGothic" charset="0"/>
              </a:rPr>
              <a:t>– </a:t>
            </a:r>
            <a:r>
              <a:rPr lang="en-US" altLang="en-US" b="0" dirty="0">
                <a:latin typeface="Arial" panose="020B0604020202020204" pitchFamily="34" charset="0"/>
              </a:rPr>
              <a:t> face to face or via the telephone.</a:t>
            </a:r>
          </a:p>
          <a:p>
            <a:r>
              <a:rPr lang="en-US" altLang="en-US" b="1" dirty="0">
                <a:latin typeface="Arial" panose="020B0604020202020204" pitchFamily="34" charset="0"/>
              </a:rPr>
              <a:t>Sales figures: </a:t>
            </a:r>
            <a:r>
              <a:rPr lang="en-US" altLang="en-US" b="0" dirty="0">
                <a:latin typeface="Arial" panose="020B0604020202020204" pitchFamily="34" charset="0"/>
              </a:rPr>
              <a:t>These are the sales figures within the business itself which are analysed to see which products/services are doing well so marketing decisions can be made.</a:t>
            </a:r>
          </a:p>
          <a:p>
            <a:r>
              <a:rPr lang="en-US" altLang="en-US" b="1" dirty="0">
                <a:latin typeface="Arial" panose="020B0604020202020204" pitchFamily="34" charset="0"/>
              </a:rPr>
              <a:t>Observation</a:t>
            </a:r>
            <a:r>
              <a:rPr lang="en-US" altLang="en-US" b="0" dirty="0">
                <a:latin typeface="Arial" panose="020B0604020202020204" pitchFamily="34" charset="0"/>
              </a:rPr>
              <a:t>: This is the watching of customer behaviour. There is no interaction between the researcher and customer and no questions are asked; therefore the researcher cannot understand why the customer is behaving in a certain way.</a:t>
            </a:r>
          </a:p>
          <a:p>
            <a:r>
              <a:rPr lang="en-US" altLang="en-US" b="1" dirty="0">
                <a:latin typeface="Arial" panose="020B0604020202020204" pitchFamily="34" charset="0"/>
              </a:rPr>
              <a:t>Trials</a:t>
            </a:r>
            <a:r>
              <a:rPr lang="en-US" altLang="en-US" b="0" dirty="0">
                <a:latin typeface="Arial" panose="020B0604020202020204" pitchFamily="34" charset="0"/>
              </a:rPr>
              <a:t>: This is the testing of a product over a period of time. For instance, if a company were bringing out a new TV they might want to test it out over time to ensure that customers are able to use it and that the product meets the specification. Respondents then give feedback to the company on the product.</a:t>
            </a:r>
          </a:p>
          <a:p>
            <a:r>
              <a:rPr lang="en-US" altLang="en-US" b="1" dirty="0">
                <a:latin typeface="Arial" panose="020B0604020202020204" pitchFamily="34" charset="0"/>
              </a:rPr>
              <a:t>Focus groups: </a:t>
            </a:r>
            <a:r>
              <a:rPr lang="en-US" altLang="en-US" b="0" dirty="0">
                <a:latin typeface="Arial" panose="020B0604020202020204" pitchFamily="34" charset="0"/>
              </a:rPr>
              <a:t>These are selected groups of people (usually between 8 and 10) who are used in an in-depth interview and discussion. This is to discover people’s opinions and attitudes about products, competitors, the business, advertising, etc.</a:t>
            </a:r>
          </a:p>
          <a:p>
            <a:endParaRPr lang="en-US" altLang="en-US" b="0" dirty="0">
              <a:latin typeface="Arial" panose="020B0604020202020204" pitchFamily="34" charset="0"/>
            </a:endParaRPr>
          </a:p>
          <a:p>
            <a:r>
              <a:rPr lang="en-US" altLang="en-US" b="1" dirty="0">
                <a:latin typeface="Arial" panose="020B0604020202020204" pitchFamily="34" charset="0"/>
              </a:rPr>
              <a:t>Business data on customers</a:t>
            </a:r>
            <a:r>
              <a:rPr lang="en-US" altLang="en-US" b="0" dirty="0">
                <a:latin typeface="Arial" panose="020B0604020202020204" pitchFamily="34" charset="0"/>
              </a:rPr>
              <a:t>: This is the information on people that has been collected by someone else, other than the business; for example, to find out about their tastes and preferences, etc.</a:t>
            </a:r>
          </a:p>
          <a:p>
            <a:r>
              <a:rPr lang="en-US" altLang="en-US" b="1" dirty="0">
                <a:latin typeface="Arial" panose="020B0604020202020204" pitchFamily="34" charset="0"/>
              </a:rPr>
              <a:t>Sales records</a:t>
            </a:r>
            <a:r>
              <a:rPr lang="en-US" altLang="en-US" b="0" dirty="0">
                <a:latin typeface="Arial" panose="020B0604020202020204" pitchFamily="34" charset="0"/>
              </a:rPr>
              <a:t>: This is the sales records of competitors that businesses may use to see what is selling well (or not). </a:t>
            </a:r>
          </a:p>
          <a:p>
            <a:r>
              <a:rPr lang="en-US" altLang="en-US" b="1" dirty="0">
                <a:latin typeface="Arial" panose="020B0604020202020204" pitchFamily="34" charset="0"/>
              </a:rPr>
              <a:t>Financial records</a:t>
            </a:r>
            <a:r>
              <a:rPr lang="en-US" altLang="en-US" b="0" dirty="0">
                <a:latin typeface="Arial" panose="020B0604020202020204" pitchFamily="34" charset="0"/>
              </a:rPr>
              <a:t>: These are the records of all purchases and customers. This information can be valuable for market research as it can help build a picture of the type of customer it wants to attract.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1" dirty="0">
                <a:latin typeface="Arial" panose="020B0604020202020204" pitchFamily="34" charset="0"/>
              </a:rPr>
              <a:t>Published reports and government statistics: </a:t>
            </a:r>
            <a:r>
              <a:rPr lang="en-US" altLang="en-US" b="0" dirty="0">
                <a:latin typeface="Arial" panose="020B0604020202020204" pitchFamily="34" charset="0"/>
              </a:rPr>
              <a:t>The ONS (Office for National Statistics) conducts research and produces government reports including market research in population growth, employment statistics, social trends, expenditure, economic trends and regional trends that can be used by businesses. Private research companies such as Mintel conduct bespoke research to provide companies with more specific research findings and publish reports on these findings.</a:t>
            </a:r>
          </a:p>
          <a:p>
            <a:r>
              <a:rPr lang="en-US" altLang="en-US" b="1" dirty="0">
                <a:latin typeface="Arial" panose="020B0604020202020204" pitchFamily="34" charset="0"/>
              </a:rPr>
              <a:t>Trade journals:</a:t>
            </a:r>
            <a:r>
              <a:rPr lang="en-US" altLang="en-US" b="0" dirty="0">
                <a:latin typeface="Arial" panose="020B0604020202020204" pitchFamily="34" charset="0"/>
              </a:rPr>
              <a:t> These provide information about the market and industry trends and developments, and new products and services. </a:t>
            </a:r>
          </a:p>
          <a:p>
            <a:r>
              <a:rPr lang="en-US" altLang="en-US" b="1" dirty="0">
                <a:latin typeface="Arial" panose="020B0604020202020204" pitchFamily="34" charset="0"/>
              </a:rPr>
              <a:t>Media sources: </a:t>
            </a:r>
            <a:r>
              <a:rPr lang="en-US" altLang="en-US" b="0" dirty="0">
                <a:latin typeface="Arial" panose="020B0604020202020204" pitchFamily="34" charset="0"/>
              </a:rPr>
              <a:t>The internet is probably the most popular media source and is used to find valuable sources of marketing information. It is important to check the source however!</a:t>
            </a:r>
            <a:endParaRPr lang="en-US" altLang="en-US" b="1" dirty="0">
              <a:latin typeface="Arial" panose="020B0604020202020204" pitchFamily="34" charset="0"/>
            </a:endParaRPr>
          </a:p>
        </p:txBody>
      </p:sp>
      <p:sp>
        <p:nvSpPr>
          <p:cNvPr id="50180"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F9EB15EF-6B52-44C1-942D-487720D2DB95}" type="slidenum">
              <a:rPr lang="en-GB" altLang="en-US"/>
              <a:pPr/>
              <a:t>13</a:t>
            </a:fld>
            <a:endParaRPr lang="en-GB" altLang="en-US" dirty="0"/>
          </a:p>
        </p:txBody>
      </p:sp>
    </p:spTree>
    <p:extLst>
      <p:ext uri="{BB962C8B-B14F-4D97-AF65-F5344CB8AC3E}">
        <p14:creationId xmlns="" xmlns:p14="http://schemas.microsoft.com/office/powerpoint/2010/main" val="15092153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dirty="0"/>
              <a:t>Teacher could invite learners to find some quantitative and qualitative data and then discuss the appropriateness of organisations using both of these types of research.</a:t>
            </a:r>
          </a:p>
        </p:txBody>
      </p:sp>
      <p:sp>
        <p:nvSpPr>
          <p:cNvPr id="4" name="Slide Number Placeholder 3"/>
          <p:cNvSpPr>
            <a:spLocks noGrp="1"/>
          </p:cNvSpPr>
          <p:nvPr>
            <p:ph type="sldNum" sz="quarter" idx="10"/>
          </p:nvPr>
        </p:nvSpPr>
        <p:spPr/>
        <p:txBody>
          <a:bodyPr/>
          <a:lstStyle/>
          <a:p>
            <a:pPr>
              <a:defRPr/>
            </a:pPr>
            <a:fld id="{B0DE8255-F6E6-4C6F-A67E-0A7679F58765}" type="slidenum">
              <a:rPr lang="en-GB" altLang="en-US" smtClean="0"/>
              <a:pPr>
                <a:defRPr/>
              </a:pPr>
              <a:t>14</a:t>
            </a:fld>
            <a:endParaRPr lang="en-GB" altLang="en-US" dirty="0"/>
          </a:p>
        </p:txBody>
      </p:sp>
    </p:spTree>
    <p:extLst>
      <p:ext uri="{BB962C8B-B14F-4D97-AF65-F5344CB8AC3E}">
        <p14:creationId xmlns="" xmlns:p14="http://schemas.microsoft.com/office/powerpoint/2010/main" val="40807552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GB" altLang="en-US" sz="1000" dirty="0">
                <a:latin typeface="Arial" panose="020B0604020202020204" pitchFamily="34" charset="0"/>
              </a:rPr>
              <a:t>This activity is not meant to be overly prescriptive but to get learners thinking about the implications of using different types of methods for market research and the purpose for their selection.</a:t>
            </a:r>
          </a:p>
          <a:p>
            <a:r>
              <a:rPr lang="en-GB" altLang="en-US" sz="1000" dirty="0">
                <a:latin typeface="Arial" panose="020B0604020202020204" pitchFamily="34" charset="0"/>
              </a:rPr>
              <a:t>Encourage learners to take their time – they could use all their time examining just one product thoroughly.</a:t>
            </a:r>
          </a:p>
          <a:p>
            <a:r>
              <a:rPr lang="en-GB" altLang="en-US" sz="1000" dirty="0">
                <a:latin typeface="Arial" panose="020B0604020202020204" pitchFamily="34" charset="0"/>
              </a:rPr>
              <a:t>Check learners’ understanding of impartiality and ways they might be able to identify impartiality (refer back to </a:t>
            </a:r>
            <a:r>
              <a:rPr lang="en-GB" altLang="en-US" sz="1000" dirty="0">
                <a:solidFill>
                  <a:srgbClr val="FF0000"/>
                </a:solidFill>
                <a:latin typeface="Arial" panose="020B0604020202020204" pitchFamily="34" charset="0"/>
              </a:rPr>
              <a:t>activity sheet </a:t>
            </a:r>
            <a:r>
              <a:rPr lang="en-GB" altLang="en-US" sz="1000" dirty="0">
                <a:latin typeface="Arial" panose="020B0604020202020204" pitchFamily="34" charset="0"/>
              </a:rPr>
              <a:t>6).</a:t>
            </a:r>
          </a:p>
          <a:p>
            <a:r>
              <a:rPr lang="en-GB" altLang="en-US" sz="1000" dirty="0">
                <a:latin typeface="Arial" panose="020B0604020202020204" pitchFamily="34" charset="0"/>
              </a:rPr>
              <a:t>Suggest to learners that, if they have time left over, </a:t>
            </a:r>
            <a:r>
              <a:rPr lang="en-GB" altLang="en-US" sz="1000" dirty="0">
                <a:solidFill>
                  <a:srgbClr val="FF0000"/>
                </a:solidFill>
                <a:latin typeface="Arial" panose="020B0604020202020204" pitchFamily="34" charset="0"/>
              </a:rPr>
              <a:t>they could examine</a:t>
            </a:r>
            <a:r>
              <a:rPr lang="en-GB" altLang="en-US" sz="1000" dirty="0">
                <a:latin typeface="Arial" panose="020B0604020202020204" pitchFamily="34" charset="0"/>
              </a:rPr>
              <a:t> each of the products again as new discoveries might be made.</a:t>
            </a:r>
          </a:p>
          <a:p>
            <a:r>
              <a:rPr lang="en-GB" altLang="en-US" sz="1000" dirty="0">
                <a:latin typeface="Arial" panose="020B0604020202020204" pitchFamily="34" charset="0"/>
              </a:rPr>
              <a:t>If any groups need to be stretched or challenged further, suggest they identify a research tool from online sources to share with the group.</a:t>
            </a:r>
          </a:p>
          <a:p>
            <a:endParaRPr lang="en-GB" altLang="en-US" dirty="0">
              <a:latin typeface="Arial" panose="020B0604020202020204" pitchFamily="34" charset="0"/>
            </a:endParaRPr>
          </a:p>
        </p:txBody>
      </p:sp>
      <p:sp>
        <p:nvSpPr>
          <p:cNvPr id="53252"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FFB47570-0658-4EF9-AD18-396AACD0FEF0}" type="slidenum">
              <a:rPr lang="en-GB" altLang="en-US"/>
              <a:pPr/>
              <a:t>15</a:t>
            </a:fld>
            <a:endParaRPr lang="en-GB" altLang="en-US" dirty="0"/>
          </a:p>
        </p:txBody>
      </p:sp>
    </p:spTree>
    <p:extLst>
      <p:ext uri="{BB962C8B-B14F-4D97-AF65-F5344CB8AC3E}">
        <p14:creationId xmlns="" xmlns:p14="http://schemas.microsoft.com/office/powerpoint/2010/main" val="11427036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GB" altLang="en-US" sz="1000" dirty="0">
                <a:latin typeface="Arial" panose="020B0604020202020204" pitchFamily="34" charset="0"/>
              </a:rPr>
              <a:t>This activity is not meant to be overly prescriptive but to get learners thinking about the implications of using different types of methods for market research and the purpose for their selection.</a:t>
            </a:r>
          </a:p>
          <a:p>
            <a:r>
              <a:rPr lang="en-GB" altLang="en-US" sz="1000" dirty="0">
                <a:latin typeface="Arial" panose="020B0604020202020204" pitchFamily="34" charset="0"/>
              </a:rPr>
              <a:t>Encourage learners to take their time – they could use all their time examining just one product thoroughly.</a:t>
            </a:r>
          </a:p>
          <a:p>
            <a:r>
              <a:rPr lang="en-GB" altLang="en-US" sz="1000" dirty="0">
                <a:latin typeface="Arial" panose="020B0604020202020204" pitchFamily="34" charset="0"/>
              </a:rPr>
              <a:t>Check learners’ understanding of impartiality and ways they might be able to identify impartiality (refer back to </a:t>
            </a:r>
            <a:r>
              <a:rPr lang="en-GB" altLang="en-US" sz="1000" dirty="0">
                <a:solidFill>
                  <a:srgbClr val="FF0000"/>
                </a:solidFill>
                <a:latin typeface="Arial" panose="020B0604020202020204" pitchFamily="34" charset="0"/>
              </a:rPr>
              <a:t>activity sheet </a:t>
            </a:r>
            <a:r>
              <a:rPr lang="en-GB" altLang="en-US" sz="1000" dirty="0">
                <a:latin typeface="Arial" panose="020B0604020202020204" pitchFamily="34" charset="0"/>
              </a:rPr>
              <a:t>6).</a:t>
            </a:r>
          </a:p>
          <a:p>
            <a:r>
              <a:rPr lang="en-GB" altLang="en-US" sz="1000" dirty="0">
                <a:latin typeface="Arial" panose="020B0604020202020204" pitchFamily="34" charset="0"/>
              </a:rPr>
              <a:t>Suggest to learners that, if they have time left over, </a:t>
            </a:r>
            <a:r>
              <a:rPr lang="en-GB" altLang="en-US" sz="1000" dirty="0">
                <a:solidFill>
                  <a:srgbClr val="FF0000"/>
                </a:solidFill>
                <a:latin typeface="Arial" panose="020B0604020202020204" pitchFamily="34" charset="0"/>
              </a:rPr>
              <a:t>they could examine</a:t>
            </a:r>
            <a:r>
              <a:rPr lang="en-GB" altLang="en-US" sz="1000" dirty="0">
                <a:latin typeface="Arial" panose="020B0604020202020204" pitchFamily="34" charset="0"/>
              </a:rPr>
              <a:t> each of the products again as new discoveries might be made.</a:t>
            </a:r>
          </a:p>
          <a:p>
            <a:r>
              <a:rPr lang="en-GB" altLang="en-US" sz="1000" dirty="0">
                <a:latin typeface="Arial" panose="020B0604020202020204" pitchFamily="34" charset="0"/>
              </a:rPr>
              <a:t>If any groups need to be stretched or challenged further, suggest they identify a research tool from online sources to share with the group.</a:t>
            </a:r>
          </a:p>
          <a:p>
            <a:endParaRPr lang="en-GB" altLang="en-US" dirty="0">
              <a:latin typeface="Arial" panose="020B0604020202020204" pitchFamily="34" charset="0"/>
            </a:endParaRPr>
          </a:p>
        </p:txBody>
      </p:sp>
      <p:sp>
        <p:nvSpPr>
          <p:cNvPr id="53252"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FFB47570-0658-4EF9-AD18-396AACD0FEF0}" type="slidenum">
              <a:rPr lang="en-GB" altLang="en-US"/>
              <a:pPr/>
              <a:t>16</a:t>
            </a:fld>
            <a:endParaRPr lang="en-GB" altLang="en-US" dirty="0"/>
          </a:p>
        </p:txBody>
      </p:sp>
    </p:spTree>
    <p:extLst>
      <p:ext uri="{BB962C8B-B14F-4D97-AF65-F5344CB8AC3E}">
        <p14:creationId xmlns="" xmlns:p14="http://schemas.microsoft.com/office/powerpoint/2010/main" val="1142703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B0DE8255-F6E6-4C6F-A67E-0A7679F58765}" type="slidenum">
              <a:rPr lang="en-GB" altLang="en-US" smtClean="0"/>
              <a:pPr>
                <a:defRPr/>
              </a:pPr>
              <a:t>2</a:t>
            </a:fld>
            <a:endParaRPr lang="en-GB" altLang="en-US" dirty="0"/>
          </a:p>
        </p:txBody>
      </p:sp>
    </p:spTree>
    <p:extLst>
      <p:ext uri="{BB962C8B-B14F-4D97-AF65-F5344CB8AC3E}">
        <p14:creationId xmlns="" xmlns:p14="http://schemas.microsoft.com/office/powerpoint/2010/main" val="12805820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GB" altLang="en-US" sz="1000" dirty="0">
                <a:latin typeface="Arial" panose="020B0604020202020204" pitchFamily="34" charset="0"/>
              </a:rPr>
              <a:t>Display the slide in preparation for this small group task, and issue learners with flip chart paper and pens.</a:t>
            </a:r>
          </a:p>
          <a:p>
            <a:r>
              <a:rPr lang="en-GB" altLang="en-US" sz="1000" dirty="0">
                <a:latin typeface="Arial" panose="020B0604020202020204" pitchFamily="34" charset="0"/>
              </a:rPr>
              <a:t>Tell learners to ensure they each contribute equally.</a:t>
            </a:r>
          </a:p>
          <a:p>
            <a:r>
              <a:rPr lang="en-GB" altLang="en-US" sz="1000" dirty="0">
                <a:latin typeface="Arial" panose="020B0604020202020204" pitchFamily="34" charset="0"/>
              </a:rPr>
              <a:t>Observe learners who are less vocal or under-confident. </a:t>
            </a:r>
          </a:p>
          <a:p>
            <a:r>
              <a:rPr lang="en-GB" altLang="en-US" sz="1000" dirty="0">
                <a:latin typeface="Arial" panose="020B0604020202020204" pitchFamily="34" charset="0"/>
              </a:rPr>
              <a:t>Nominate a team spokesperson to ensure everyone is involved and to assess listening and comprehension skills.</a:t>
            </a:r>
          </a:p>
          <a:p>
            <a:r>
              <a:rPr lang="en-GB" altLang="en-US" sz="1000" dirty="0">
                <a:latin typeface="Arial" panose="020B0604020202020204" pitchFamily="34" charset="0"/>
              </a:rPr>
              <a:t>Encourage deeper thinking among the learners about the types of events and sources that might help them to anticipate demand (e.g. Olympics, Commonwealth Games, long-range weather forecast, discovery of more artefacts of major importance, opening of another tomb).</a:t>
            </a:r>
          </a:p>
          <a:p>
            <a:r>
              <a:rPr lang="en-GB" altLang="en-US" sz="1000" dirty="0">
                <a:latin typeface="Arial" panose="020B0604020202020204" pitchFamily="34" charset="0"/>
              </a:rPr>
              <a:t>Recognising demand: </a:t>
            </a:r>
            <a:r>
              <a:rPr lang="en-GB" altLang="en-US" sz="1000" dirty="0">
                <a:solidFill>
                  <a:srgbClr val="FF0000"/>
                </a:solidFill>
                <a:latin typeface="Arial" panose="020B0604020202020204" pitchFamily="34" charset="0"/>
              </a:rPr>
              <a:t>demand for </a:t>
            </a:r>
            <a:r>
              <a:rPr lang="en-GB" altLang="en-US" sz="1000" dirty="0">
                <a:latin typeface="Arial" panose="020B0604020202020204" pitchFamily="34" charset="0"/>
              </a:rPr>
              <a:t>organic pesticide might be due to an invasion of ‘killer’ ladybirds because of unseasonable weather.</a:t>
            </a:r>
          </a:p>
          <a:p>
            <a:r>
              <a:rPr lang="en-GB" altLang="en-US" sz="1000" dirty="0">
                <a:latin typeface="Arial" panose="020B0604020202020204" pitchFamily="34" charset="0"/>
              </a:rPr>
              <a:t>Invite learners to add to the potential for recognising demand using topical and current examples.</a:t>
            </a:r>
          </a:p>
        </p:txBody>
      </p:sp>
      <p:sp>
        <p:nvSpPr>
          <p:cNvPr id="31748"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C28607F8-29C7-4169-958C-C28E35F3D1C9}" type="slidenum">
              <a:rPr lang="en-GB" altLang="en-US"/>
              <a:pPr/>
              <a:t>3</a:t>
            </a:fld>
            <a:endParaRPr lang="en-GB" altLang="en-US" dirty="0"/>
          </a:p>
        </p:txBody>
      </p:sp>
    </p:spTree>
    <p:extLst>
      <p:ext uri="{BB962C8B-B14F-4D97-AF65-F5344CB8AC3E}">
        <p14:creationId xmlns="" xmlns:p14="http://schemas.microsoft.com/office/powerpoint/2010/main" val="23739761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Understanding customer wants and needs:</a:t>
            </a:r>
            <a:r>
              <a:rPr lang="en-GB" b="0" dirty="0"/>
              <a:t> for products and services to be marketed effectively, businesses need to know what their customers want and need to fill any gaps in the market, or develop products further. This is done through market research. </a:t>
            </a:r>
          </a:p>
          <a:p>
            <a:r>
              <a:rPr lang="en-GB" b="1" dirty="0"/>
              <a:t>Developing new products</a:t>
            </a:r>
            <a:r>
              <a:rPr lang="en-GB" b="0" dirty="0"/>
              <a:t>: as a result of research, products are often developed to meet gaps that have been identified in the market. A marketing objective of an ice-cream business may be to develop a new flavour over the next year. This is risky as the business may only have limited knowledge of the market but may need to do this to build brand awareness in the market. Businesses with big brands find it far easier to bring out new products under the same brand so that the market already has an association with them.</a:t>
            </a:r>
          </a:p>
          <a:p>
            <a:r>
              <a:rPr lang="en-GB" b="1" dirty="0"/>
              <a:t>Improving profitability:</a:t>
            </a:r>
            <a:r>
              <a:rPr lang="en-GB" b="0" dirty="0"/>
              <a:t> the marketing department is crucial to increasing awareness of its products to its customers. If done successfully, this makes customers make purchases with the business. This will in turn increase sales, which should increase profits. In addition, the marketing department may be conducting research into how products can be made cheaper and therefore increase the profitability of each unit.</a:t>
            </a:r>
          </a:p>
          <a:p>
            <a:r>
              <a:rPr lang="en-GB" b="1" dirty="0"/>
              <a:t>Increasing market share: </a:t>
            </a:r>
            <a:r>
              <a:rPr lang="en-GB" b="0" dirty="0"/>
              <a:t>from the point of view of the marketing department, the market is full of potential customers for their products. However, it is also full of competitors. The more customers a business has, the larger its share of the market. Businesses with dominant market shares are often called market leaders. Market leaders tend to have more power over their competitors and can often set a benchmark for pricing that competitors follow.</a:t>
            </a:r>
          </a:p>
          <a:p>
            <a:r>
              <a:rPr lang="en-GB" b="1" dirty="0"/>
              <a:t>Diversification</a:t>
            </a:r>
            <a:r>
              <a:rPr lang="en-GB" b="0" dirty="0"/>
              <a:t>: taking a new product into a new market. This is risky and businesses have to conduct lots of careful research into the market and plan the launch. Due to the risks involved, it is normally bigger businesses that opt to diversify, as they can afford to take the associated risks.</a:t>
            </a:r>
          </a:p>
          <a:p>
            <a:r>
              <a:rPr lang="en-GB" b="1" dirty="0"/>
              <a:t>Increased brand awareness and loyalty: </a:t>
            </a:r>
            <a:r>
              <a:rPr lang="en-GB" b="0" dirty="0"/>
              <a:t>branding can be a symbol, logo, design or name. Over time, customers build up an understanding of what they think of a brand. The more good experiences they associate with the brand, the better their opinion of the brand will be. Once customers associate quality with a particular brand it makes it easier to charge higher prices for those products. By increasing brand awareness, a business makes that particular brand better known to the public. </a:t>
            </a:r>
          </a:p>
          <a:p>
            <a:endParaRPr lang="en-GB" b="1" dirty="0"/>
          </a:p>
        </p:txBody>
      </p:sp>
      <p:sp>
        <p:nvSpPr>
          <p:cNvPr id="4" name="Slide Number Placeholder 3"/>
          <p:cNvSpPr>
            <a:spLocks noGrp="1"/>
          </p:cNvSpPr>
          <p:nvPr>
            <p:ph type="sldNum" sz="quarter" idx="10"/>
          </p:nvPr>
        </p:nvSpPr>
        <p:spPr/>
        <p:txBody>
          <a:bodyPr/>
          <a:lstStyle/>
          <a:p>
            <a:pPr>
              <a:defRPr/>
            </a:pPr>
            <a:fld id="{B0DE8255-F6E6-4C6F-A67E-0A7679F58765}" type="slidenum">
              <a:rPr lang="en-GB" altLang="en-US" smtClean="0"/>
              <a:pPr>
                <a:defRPr/>
              </a:pPr>
              <a:t>4</a:t>
            </a:fld>
            <a:endParaRPr lang="en-GB" altLang="en-US" dirty="0"/>
          </a:p>
        </p:txBody>
      </p:sp>
    </p:spTree>
    <p:extLst>
      <p:ext uri="{BB962C8B-B14F-4D97-AF65-F5344CB8AC3E}">
        <p14:creationId xmlns="" xmlns:p14="http://schemas.microsoft.com/office/powerpoint/2010/main" val="19892765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ltLang="en-US" b="1" dirty="0">
                <a:latin typeface="Arial" panose="020B0604020202020204" pitchFamily="34" charset="0"/>
              </a:rPr>
              <a:t>Niche market</a:t>
            </a:r>
          </a:p>
          <a:p>
            <a:r>
              <a:rPr lang="en-US" altLang="en-US" dirty="0">
                <a:latin typeface="Arial" panose="020B0604020202020204" pitchFamily="34" charset="0"/>
              </a:rPr>
              <a:t>Small firms often use niche marketing because they can concentrate on establishing a strong position in the market. Niche markets are usually too small to attract the interest of larger businesses. </a:t>
            </a:r>
          </a:p>
          <a:p>
            <a:r>
              <a:rPr lang="en-US" altLang="en-US" b="1" dirty="0">
                <a:latin typeface="Arial" panose="020B0604020202020204" pitchFamily="34" charset="0"/>
              </a:rPr>
              <a:t>Mass market</a:t>
            </a:r>
          </a:p>
          <a:p>
            <a:r>
              <a:rPr lang="en-US" altLang="en-US" b="0" dirty="0">
                <a:latin typeface="Arial" panose="020B0604020202020204" pitchFamily="34" charset="0"/>
              </a:rPr>
              <a:t>Many businesses start with niche market products but as they grow their aim becomes the mass market. The Body Shop is an example of this. When it started, it targeted a niche of people who wanted to buy ethical beauty products; due to its success early on, it grew to target a mass market. </a:t>
            </a:r>
          </a:p>
        </p:txBody>
      </p:sp>
      <p:sp>
        <p:nvSpPr>
          <p:cNvPr id="33796"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5DE8AD54-C0E1-4F90-8E36-C071864BBBCE}" type="slidenum">
              <a:rPr lang="en-GB" altLang="en-US"/>
              <a:pPr/>
              <a:t>5</a:t>
            </a:fld>
            <a:endParaRPr lang="en-GB" altLang="en-US" dirty="0"/>
          </a:p>
        </p:txBody>
      </p:sp>
    </p:spTree>
    <p:extLst>
      <p:ext uri="{BB962C8B-B14F-4D97-AF65-F5344CB8AC3E}">
        <p14:creationId xmlns="" xmlns:p14="http://schemas.microsoft.com/office/powerpoint/2010/main" val="2076613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GB" altLang="en-US" sz="1000" dirty="0">
                <a:latin typeface="Arial" panose="020B0604020202020204" pitchFamily="34" charset="0"/>
              </a:rPr>
              <a:t>Reinforce to learners that they will need to find an item of clothing for both mass and niche markets: for example, specialist shoes (niche) and socks (mass).</a:t>
            </a:r>
          </a:p>
          <a:p>
            <a:r>
              <a:rPr lang="en-GB" altLang="en-US" sz="1000" dirty="0">
                <a:latin typeface="Arial" panose="020B0604020202020204" pitchFamily="34" charset="0"/>
              </a:rPr>
              <a:t>For the holiday services, one niche example is a business offering walking holidays </a:t>
            </a:r>
            <a:r>
              <a:rPr lang="en-GB" altLang="en-US" sz="1000" dirty="0">
                <a:solidFill>
                  <a:srgbClr val="FF0000"/>
                </a:solidFill>
                <a:latin typeface="Arial" panose="020B0604020202020204" pitchFamily="34" charset="0"/>
              </a:rPr>
              <a:t>for blind people</a:t>
            </a:r>
            <a:r>
              <a:rPr lang="en-GB" altLang="en-US" sz="1000" dirty="0">
                <a:latin typeface="Arial" panose="020B0604020202020204" pitchFamily="34" charset="0"/>
              </a:rPr>
              <a:t>, with the services of a trained guide.</a:t>
            </a:r>
          </a:p>
          <a:p>
            <a:r>
              <a:rPr lang="en-GB" altLang="en-US" sz="1000" dirty="0">
                <a:latin typeface="Arial" panose="020B0604020202020204" pitchFamily="34" charset="0"/>
              </a:rPr>
              <a:t>If learners require some guidance on how to organise themselves in their groups, you could suggest they divide a group of four into two pairs, one of which explores mass and the other niche, and then the pairs share with each other. For a further challenge, each pair could swap its findings and give the other pair’s feedback to the whole class. This demonstrates their listening and comprehension skills as well as their ability to explain and articulate to each other. </a:t>
            </a:r>
          </a:p>
          <a:p>
            <a:r>
              <a:rPr lang="en-GB" altLang="en-US" sz="1000" dirty="0">
                <a:latin typeface="Arial" panose="020B0604020202020204" pitchFamily="34" charset="0"/>
              </a:rPr>
              <a:t>Reconvene learners into the teams to share with the class, encouraging all learners to be involved so that you can assess their English and communication skills.</a:t>
            </a:r>
          </a:p>
          <a:p>
            <a:r>
              <a:rPr lang="en-GB" altLang="en-US" sz="1000" dirty="0">
                <a:latin typeface="Arial" panose="020B0604020202020204" pitchFamily="34" charset="0"/>
              </a:rPr>
              <a:t>An extended activity could include figures that demonstrate how successful these companies are with their business model.</a:t>
            </a:r>
          </a:p>
          <a:p>
            <a:endParaRPr lang="en-US" altLang="en-US" dirty="0">
              <a:latin typeface="Arial" panose="020B0604020202020204" pitchFamily="34" charset="0"/>
            </a:endParaRPr>
          </a:p>
        </p:txBody>
      </p:sp>
      <p:sp>
        <p:nvSpPr>
          <p:cNvPr id="35844"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61DF2E4-BFC8-4489-BE72-563E053F11DF}" type="slidenum">
              <a:rPr lang="en-GB" altLang="en-US"/>
              <a:pPr/>
              <a:t>6</a:t>
            </a:fld>
            <a:endParaRPr lang="en-GB" altLang="en-US" dirty="0"/>
          </a:p>
        </p:txBody>
      </p:sp>
    </p:spTree>
    <p:extLst>
      <p:ext uri="{BB962C8B-B14F-4D97-AF65-F5344CB8AC3E}">
        <p14:creationId xmlns="" xmlns:p14="http://schemas.microsoft.com/office/powerpoint/2010/main" val="20805605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ln/>
          <a:extLst/>
        </p:spPr>
        <p:txBody>
          <a:bodyPr/>
          <a:lstStyle/>
          <a:p>
            <a:pPr>
              <a:defRPr/>
            </a:pPr>
            <a:r>
              <a:rPr lang="en-GB" sz="1050" dirty="0">
                <a:ea typeface="MS PGothic" charset="0"/>
              </a:rPr>
              <a:t>If you want to make this more challenging, remove the examples given and task learners with only finding services. </a:t>
            </a:r>
          </a:p>
        </p:txBody>
      </p:sp>
      <p:sp>
        <p:nvSpPr>
          <p:cNvPr id="37892"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55F11C8D-BA70-4182-A816-4509B14A5925}" type="slidenum">
              <a:rPr lang="en-GB" altLang="en-US"/>
              <a:pPr/>
              <a:t>7</a:t>
            </a:fld>
            <a:endParaRPr lang="en-GB" altLang="en-US" dirty="0"/>
          </a:p>
        </p:txBody>
      </p:sp>
    </p:spTree>
    <p:extLst>
      <p:ext uri="{BB962C8B-B14F-4D97-AF65-F5344CB8AC3E}">
        <p14:creationId xmlns="" xmlns:p14="http://schemas.microsoft.com/office/powerpoint/2010/main" val="38838145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GB" altLang="en-US" sz="1000" dirty="0">
                <a:latin typeface="Arial" panose="020B0604020202020204" pitchFamily="34" charset="0"/>
              </a:rPr>
              <a:t>This activity involves learners undertaking research, and they will probably need to exercise some artistic licence, especially for the small business operations. They might not know what ‘artistic licence’ means so this will require explaining while you encourage them to be creative. </a:t>
            </a:r>
          </a:p>
          <a:p>
            <a:r>
              <a:rPr lang="en-GB" altLang="en-US" sz="1000" dirty="0">
                <a:latin typeface="Arial" panose="020B0604020202020204" pitchFamily="34" charset="0"/>
              </a:rPr>
              <a:t>Alert learners, if needed, that marketing activities require flexibility and creativity, and they should model these characteristics in their presentations.</a:t>
            </a:r>
          </a:p>
          <a:p>
            <a:r>
              <a:rPr lang="en-GB" altLang="en-US" sz="1000" dirty="0">
                <a:latin typeface="Arial" panose="020B0604020202020204" pitchFamily="34" charset="0"/>
              </a:rPr>
              <a:t>Encourage learners to record presentations and posters made and used in class (subject to obtaining necessary permissions from individuals).</a:t>
            </a:r>
          </a:p>
          <a:p>
            <a:r>
              <a:rPr lang="en-GB" altLang="en-US" sz="1000" dirty="0">
                <a:latin typeface="Arial" panose="020B0604020202020204" pitchFamily="34" charset="0"/>
              </a:rPr>
              <a:t>Reinforce to learners the meaning of </a:t>
            </a:r>
            <a:r>
              <a:rPr lang="en-GB" altLang="en-US" sz="1000" dirty="0">
                <a:solidFill>
                  <a:srgbClr val="FF0000"/>
                </a:solidFill>
                <a:latin typeface="Arial" panose="020B0604020202020204" pitchFamily="34" charset="0"/>
              </a:rPr>
              <a:t>‘implications’ (used in the heading) </a:t>
            </a:r>
            <a:r>
              <a:rPr lang="en-GB" altLang="en-US" sz="1000" dirty="0">
                <a:latin typeface="Arial" panose="020B0604020202020204" pitchFamily="34" charset="0"/>
              </a:rPr>
              <a:t>and </a:t>
            </a:r>
            <a:r>
              <a:rPr lang="en-GB" altLang="en-US" sz="1000" dirty="0">
                <a:solidFill>
                  <a:srgbClr val="FF0000"/>
                </a:solidFill>
                <a:latin typeface="Arial" panose="020B0604020202020204" pitchFamily="34" charset="0"/>
              </a:rPr>
              <a:t>the need </a:t>
            </a:r>
            <a:r>
              <a:rPr lang="en-GB" altLang="en-US" sz="1000" dirty="0">
                <a:latin typeface="Arial" panose="020B0604020202020204" pitchFamily="34" charset="0"/>
              </a:rPr>
              <a:t>to find both benefits and disadvantages for both types of business.</a:t>
            </a:r>
          </a:p>
          <a:p>
            <a:r>
              <a:rPr lang="en-GB" altLang="en-US" sz="1000" dirty="0">
                <a:latin typeface="Arial" panose="020B0604020202020204" pitchFamily="34" charset="0"/>
              </a:rPr>
              <a:t>Suggest to those working at higher levels that they may wish to present arguments </a:t>
            </a:r>
            <a:r>
              <a:rPr lang="en-GB" altLang="en-US" sz="1000" dirty="0">
                <a:solidFill>
                  <a:srgbClr val="FF0000"/>
                </a:solidFill>
                <a:latin typeface="Arial" panose="020B0604020202020204" pitchFamily="34" charset="0"/>
              </a:rPr>
              <a:t>in favour of </a:t>
            </a:r>
            <a:r>
              <a:rPr lang="en-GB" altLang="en-US" sz="1000" dirty="0">
                <a:latin typeface="Arial" panose="020B0604020202020204" pitchFamily="34" charset="0"/>
              </a:rPr>
              <a:t>small businesses </a:t>
            </a:r>
            <a:r>
              <a:rPr lang="en-GB" altLang="en-US" sz="1000" dirty="0">
                <a:solidFill>
                  <a:srgbClr val="FF0000"/>
                </a:solidFill>
                <a:latin typeface="Arial" panose="020B0604020202020204" pitchFamily="34" charset="0"/>
              </a:rPr>
              <a:t>by</a:t>
            </a:r>
            <a:r>
              <a:rPr lang="en-GB" altLang="en-US" sz="1000" dirty="0">
                <a:latin typeface="Arial" panose="020B0604020202020204" pitchFamily="34" charset="0"/>
              </a:rPr>
              <a:t> thinking more laterally.</a:t>
            </a:r>
          </a:p>
        </p:txBody>
      </p:sp>
      <p:sp>
        <p:nvSpPr>
          <p:cNvPr id="39940"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8A085210-3DD5-4775-BBB0-493207EF1765}" type="slidenum">
              <a:rPr lang="en-GB" altLang="en-US"/>
              <a:pPr/>
              <a:t>8</a:t>
            </a:fld>
            <a:endParaRPr lang="en-GB" altLang="en-US" dirty="0"/>
          </a:p>
        </p:txBody>
      </p:sp>
    </p:spTree>
    <p:extLst>
      <p:ext uri="{BB962C8B-B14F-4D97-AF65-F5344CB8AC3E}">
        <p14:creationId xmlns="" xmlns:p14="http://schemas.microsoft.com/office/powerpoint/2010/main" val="2654043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p>
        </p:txBody>
      </p:sp>
      <p:sp>
        <p:nvSpPr>
          <p:cNvPr id="4" name="Slide Number Placeholder 3"/>
          <p:cNvSpPr>
            <a:spLocks noGrp="1"/>
          </p:cNvSpPr>
          <p:nvPr>
            <p:ph type="sldNum" sz="quarter" idx="10"/>
          </p:nvPr>
        </p:nvSpPr>
        <p:spPr/>
        <p:txBody>
          <a:bodyPr/>
          <a:lstStyle/>
          <a:p>
            <a:pPr>
              <a:defRPr/>
            </a:pPr>
            <a:fld id="{B0DE8255-F6E6-4C6F-A67E-0A7679F58765}" type="slidenum">
              <a:rPr lang="en-GB" altLang="en-US" smtClean="0"/>
              <a:pPr>
                <a:defRPr/>
              </a:pPr>
              <a:t>9</a:t>
            </a:fld>
            <a:endParaRPr lang="en-GB" altLang="en-US" dirty="0"/>
          </a:p>
        </p:txBody>
      </p:sp>
    </p:spTree>
    <p:extLst>
      <p:ext uri="{BB962C8B-B14F-4D97-AF65-F5344CB8AC3E}">
        <p14:creationId xmlns="" xmlns:p14="http://schemas.microsoft.com/office/powerpoint/2010/main" val="24609469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 xmlns:p14="http://schemas.microsoft.com/office/powerpoint/2010/main" val="1450178544"/>
      </p:ext>
    </p:extLst>
  </p:cSld>
  <p:clrMapOvr>
    <a:masterClrMapping/>
  </p:clrMapOvr>
  <p:transition spd="slow">
    <p:push dir="u"/>
    <p:sndAc>
      <p:stSnd>
        <p:snd r:embed="rId1" name="click.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68313" y="2196000"/>
            <a:ext cx="8207375" cy="3950444"/>
          </a:xfrm>
          <a:prstGeom prst="rect">
            <a:avLst/>
          </a:prstGeom>
        </p:spPr>
        <p:txBody>
          <a:bodyPr vert="eaVert"/>
          <a:lstStyle>
            <a:lvl1pPr>
              <a:buFont typeface="Wingdings" pitchFamily="2" charset="2"/>
              <a:buChar char="§"/>
              <a:defRPr>
                <a:latin typeface="Arial" panose="020B0604020202020204" pitchFamily="34" charset="0"/>
                <a:cs typeface="Arial" panose="020B0604020202020204" pitchFamily="34" charset="0"/>
              </a:defRPr>
            </a:lvl1pPr>
            <a:lvl2pPr>
              <a:buFont typeface="Wingdings" pitchFamily="2" charset="2"/>
              <a:buChar char="§"/>
              <a:defRPr>
                <a:latin typeface="Arial" panose="020B0604020202020204" pitchFamily="34" charset="0"/>
                <a:cs typeface="Arial" panose="020B0604020202020204" pitchFamily="34" charset="0"/>
              </a:defRPr>
            </a:lvl2pPr>
            <a:lvl3pPr>
              <a:buFont typeface="Wingdings" pitchFamily="2" charset="2"/>
              <a:buChar char="§"/>
              <a:defRPr>
                <a:latin typeface="Arial" panose="020B0604020202020204" pitchFamily="34" charset="0"/>
                <a:cs typeface="Arial" panose="020B0604020202020204" pitchFamily="34" charset="0"/>
              </a:defRPr>
            </a:lvl3pPr>
            <a:lvl4pPr>
              <a:buFont typeface="Wingdings" pitchFamily="2" charset="2"/>
              <a:buChar char="§"/>
              <a:defRPr>
                <a:latin typeface="Arial" panose="020B0604020202020204" pitchFamily="34" charset="0"/>
                <a:cs typeface="Arial" panose="020B0604020202020204" pitchFamily="34" charset="0"/>
              </a:defRPr>
            </a:lvl4pPr>
            <a:lvl5pPr>
              <a:buFont typeface="Wingdings" pitchFamily="2" charset="2"/>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 xmlns:p14="http://schemas.microsoft.com/office/powerpoint/2010/main" val="593491187"/>
      </p:ext>
    </p:extLst>
  </p:cSld>
  <p:clrMapOvr>
    <a:masterClrMapping/>
  </p:clrMapOvr>
  <p:transition spd="slow">
    <p:push dir="u"/>
    <p:sndAc>
      <p:stSnd>
        <p:snd r:embed="rId1" name="click.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95200"/>
            <a:ext cx="2057400" cy="4814540"/>
          </a:xfrm>
          <a:prstGeom prst="rect">
            <a:avLst/>
          </a:prstGeom>
        </p:spPr>
        <p:txBody>
          <a:bodyPr vert="eaVert"/>
          <a:lstStyle>
            <a:lvl1pPr>
              <a:defRPr>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57200" y="1195200"/>
            <a:ext cx="6019800" cy="4814540"/>
          </a:xfrm>
          <a:prstGeom prst="rect">
            <a:avLst/>
          </a:prstGeom>
        </p:spPr>
        <p:txBody>
          <a:bodyPr vert="eaVert"/>
          <a:lstStyle>
            <a:lvl1pPr>
              <a:defRPr>
                <a:latin typeface="Arial" panose="020B0604020202020204" pitchFamily="34" charset="0"/>
                <a:cs typeface="Arial" panose="020B0604020202020204" pitchFamily="34" charset="0"/>
              </a:defRPr>
            </a:lvl1pPr>
            <a:lvl2pPr>
              <a:buFont typeface="Wingdings" pitchFamily="2" charset="2"/>
              <a:buChar char="§"/>
              <a:defRPr>
                <a:latin typeface="Arial" panose="020B0604020202020204" pitchFamily="34" charset="0"/>
                <a:cs typeface="Arial" panose="020B0604020202020204" pitchFamily="34" charset="0"/>
              </a:defRPr>
            </a:lvl2pPr>
            <a:lvl3pPr>
              <a:buFont typeface="Wingdings" pitchFamily="2" charset="2"/>
              <a:buChar char="§"/>
              <a:defRPr>
                <a:latin typeface="Arial" panose="020B0604020202020204" pitchFamily="34" charset="0"/>
                <a:cs typeface="Arial" panose="020B0604020202020204" pitchFamily="34" charset="0"/>
              </a:defRPr>
            </a:lvl3pPr>
            <a:lvl4pPr>
              <a:buFont typeface="Wingdings" pitchFamily="2" charset="2"/>
              <a:buChar char="§"/>
              <a:defRPr>
                <a:latin typeface="Arial" panose="020B0604020202020204" pitchFamily="34" charset="0"/>
                <a:cs typeface="Arial" panose="020B0604020202020204" pitchFamily="34" charset="0"/>
              </a:defRPr>
            </a:lvl4pPr>
            <a:lvl5pPr>
              <a:buFont typeface="Wingdings" pitchFamily="2" charset="2"/>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 xmlns:p14="http://schemas.microsoft.com/office/powerpoint/2010/main" val="1905932763"/>
      </p:ext>
    </p:extLst>
  </p:cSld>
  <p:clrMapOvr>
    <a:masterClrMapping/>
  </p:clrMapOvr>
  <p:transition spd="slow">
    <p:push dir="u"/>
    <p:sndAc>
      <p:stSnd>
        <p:snd r:embed="rId1" name="click.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a:t>Click to edit Master title style</a:t>
            </a:r>
            <a:endParaRPr lang="en-GB"/>
          </a:p>
        </p:txBody>
      </p:sp>
      <p:sp>
        <p:nvSpPr>
          <p:cNvPr id="3" name="Table Placeholder 2"/>
          <p:cNvSpPr>
            <a:spLocks noGrp="1"/>
          </p:cNvSpPr>
          <p:nvPr>
            <p:ph type="tbl" idx="1"/>
          </p:nvPr>
        </p:nvSpPr>
        <p:spPr>
          <a:xfrm>
            <a:off x="479425" y="2196000"/>
            <a:ext cx="8207375" cy="4041312"/>
          </a:xfrm>
          <a:prstGeom prst="rect">
            <a:avLst/>
          </a:prstGeom>
        </p:spPr>
        <p:txBody>
          <a:bodyPr rtlCol="0">
            <a:normAutofit/>
          </a:bodyPr>
          <a:lstStyle/>
          <a:p>
            <a:pPr lvl="0"/>
            <a:endParaRPr lang="en-GB" noProof="0" dirty="0"/>
          </a:p>
        </p:txBody>
      </p:sp>
    </p:spTree>
    <p:extLst>
      <p:ext uri="{BB962C8B-B14F-4D97-AF65-F5344CB8AC3E}">
        <p14:creationId xmlns="" xmlns:p14="http://schemas.microsoft.com/office/powerpoint/2010/main" val="265326450"/>
      </p:ext>
    </p:extLst>
  </p:cSld>
  <p:clrMapOvr>
    <a:masterClrMapping/>
  </p:clrMapOvr>
  <p:transition spd="slow">
    <p:push dir="u"/>
    <p:sndAc>
      <p:stSnd>
        <p:snd r:embed="rId1" name="click.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
        <p:nvSpPr>
          <p:cNvPr id="4" name="Footer Placeholder 3"/>
          <p:cNvSpPr>
            <a:spLocks noGrp="1"/>
          </p:cNvSpPr>
          <p:nvPr>
            <p:ph type="ftr" sz="quarter" idx="10"/>
          </p:nvPr>
        </p:nvSpPr>
        <p:spPr/>
        <p:txBody>
          <a:bodyPr/>
          <a:lstStyle>
            <a:lvl1pPr>
              <a:defRPr smtClean="0"/>
            </a:lvl1pPr>
          </a:lstStyle>
          <a:p>
            <a:pPr>
              <a:defRPr/>
            </a:pPr>
            <a:r>
              <a:rPr lang="en-GB" altLang="en-US" smtClean="0"/>
              <a:t>© Pearson Education Ltd 2017. Copying permitted for purchasing institution only. </a:t>
            </a:r>
            <a:endParaRPr lang="en-GB" altLang="en-US" dirty="0">
              <a:solidFill>
                <a:schemeClr val="tx1"/>
              </a:solidFill>
              <a:latin typeface="Arial" panose="020B0604020202020204" pitchFamily="34" charset="0"/>
            </a:endParaRPr>
          </a:p>
        </p:txBody>
      </p:sp>
    </p:spTree>
    <p:extLst>
      <p:ext uri="{BB962C8B-B14F-4D97-AF65-F5344CB8AC3E}">
        <p14:creationId xmlns="" xmlns:p14="http://schemas.microsoft.com/office/powerpoint/2010/main" val="979745751"/>
      </p:ext>
    </p:extLst>
  </p:cSld>
  <p:clrMapOvr>
    <a:masterClrMapping/>
  </p:clrMapOvr>
  <p:transition spd="slow">
    <p:push dir="u"/>
    <p:sndAc>
      <p:stSnd>
        <p:snd r:embed="rId1" name="click.wav"/>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
        <p:nvSpPr>
          <p:cNvPr id="3" name="Content Placeholder 2"/>
          <p:cNvSpPr>
            <a:spLocks noGrp="1"/>
          </p:cNvSpPr>
          <p:nvPr>
            <p:ph idx="1"/>
          </p:nvPr>
        </p:nvSpPr>
        <p:spPr>
          <a:xfrm>
            <a:off x="468313" y="2196000"/>
            <a:ext cx="8207375" cy="3878436"/>
          </a:xfrm>
          <a:prstGeom prst="rect">
            <a:avLst/>
          </a:prstGeom>
        </p:spPr>
        <p:txBody>
          <a:bodyPr/>
          <a:lstStyle>
            <a:lvl1pPr>
              <a:buFont typeface="Wingdings" pitchFamily="2" charset="2"/>
              <a:buChar char="§"/>
              <a:defRPr>
                <a:latin typeface="Arial" panose="020B0604020202020204" pitchFamily="34" charset="0"/>
                <a:cs typeface="Arial" panose="020B0604020202020204" pitchFamily="34" charset="0"/>
              </a:defRPr>
            </a:lvl1pPr>
            <a:lvl2pPr>
              <a:buFont typeface="Wingdings" pitchFamily="2" charset="2"/>
              <a:buChar char="§"/>
              <a:defRPr>
                <a:latin typeface="Arial" panose="020B0604020202020204" pitchFamily="34" charset="0"/>
                <a:cs typeface="Arial" panose="020B0604020202020204" pitchFamily="34" charset="0"/>
              </a:defRPr>
            </a:lvl2pPr>
            <a:lvl3pPr>
              <a:buFont typeface="Wingdings" pitchFamily="2" charset="2"/>
              <a:buChar char="§"/>
              <a:defRPr>
                <a:latin typeface="Arial" panose="020B0604020202020204" pitchFamily="34" charset="0"/>
                <a:cs typeface="Arial" panose="020B0604020202020204" pitchFamily="34" charset="0"/>
              </a:defRPr>
            </a:lvl3pPr>
            <a:lvl4pPr>
              <a:buFont typeface="Wingdings" pitchFamily="2" charset="2"/>
              <a:buChar char="§"/>
              <a:defRPr>
                <a:latin typeface="Arial" panose="020B0604020202020204" pitchFamily="34" charset="0"/>
                <a:cs typeface="Arial" panose="020B0604020202020204" pitchFamily="34" charset="0"/>
              </a:defRPr>
            </a:lvl4pPr>
            <a:lvl5pPr>
              <a:buFont typeface="Wingdings" pitchFamily="2" charset="2"/>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Footer Placeholder 3"/>
          <p:cNvSpPr>
            <a:spLocks noGrp="1"/>
          </p:cNvSpPr>
          <p:nvPr>
            <p:ph type="ftr" sz="quarter" idx="10"/>
          </p:nvPr>
        </p:nvSpPr>
        <p:spPr/>
        <p:txBody>
          <a:bodyPr/>
          <a:lstStyle>
            <a:lvl1pPr>
              <a:defRPr smtClean="0"/>
            </a:lvl1pPr>
          </a:lstStyle>
          <a:p>
            <a:pPr>
              <a:defRPr/>
            </a:pPr>
            <a:r>
              <a:rPr lang="en-GB" altLang="en-US" smtClean="0"/>
              <a:t>© Pearson Education Ltd 2017. Copying permitted for purchasing institution only. </a:t>
            </a:r>
            <a:endParaRPr lang="en-GB" altLang="en-US" dirty="0">
              <a:solidFill>
                <a:schemeClr val="tx1"/>
              </a:solidFill>
              <a:latin typeface="Arial" panose="020B0604020202020204" pitchFamily="34" charset="0"/>
            </a:endParaRPr>
          </a:p>
        </p:txBody>
      </p:sp>
    </p:spTree>
    <p:extLst>
      <p:ext uri="{BB962C8B-B14F-4D97-AF65-F5344CB8AC3E}">
        <p14:creationId xmlns="" xmlns:p14="http://schemas.microsoft.com/office/powerpoint/2010/main" val="704149936"/>
      </p:ext>
    </p:extLst>
  </p:cSld>
  <p:clrMapOvr>
    <a:masterClrMapping/>
  </p:clrMapOvr>
  <p:transition spd="slow">
    <p:push dir="u"/>
    <p:sndAc>
      <p:stSnd>
        <p:snd r:embed="rId1" name="click.wav"/>
      </p:stSnd>
    </p:sndAc>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smtClean="0"/>
            </a:lvl1pPr>
          </a:lstStyle>
          <a:p>
            <a:pPr>
              <a:defRPr/>
            </a:pPr>
            <a:r>
              <a:rPr lang="en-GB" altLang="en-US" smtClean="0"/>
              <a:t>© Pearson Education Ltd 2017. Copying permitted for purchasing institution only. </a:t>
            </a:r>
            <a:endParaRPr lang="en-GB" altLang="en-US" dirty="0">
              <a:solidFill>
                <a:schemeClr val="tx1"/>
              </a:solidFill>
              <a:latin typeface="Arial" panose="020B0604020202020204" pitchFamily="34" charset="0"/>
            </a:endParaRPr>
          </a:p>
        </p:txBody>
      </p:sp>
    </p:spTree>
    <p:extLst>
      <p:ext uri="{BB962C8B-B14F-4D97-AF65-F5344CB8AC3E}">
        <p14:creationId xmlns="" xmlns:p14="http://schemas.microsoft.com/office/powerpoint/2010/main" val="1384088600"/>
      </p:ext>
    </p:extLst>
  </p:cSld>
  <p:clrMapOvr>
    <a:masterClrMapping/>
  </p:clrMapOvr>
  <p:transition spd="slow">
    <p:push dir="u"/>
    <p:sndAc>
      <p:stSnd>
        <p:snd r:embed="rId1" name="click.wav"/>
      </p:stSnd>
    </p:sndAc>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468313" y="2196000"/>
            <a:ext cx="4027487" cy="4024100"/>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2196000"/>
            <a:ext cx="4027488" cy="4024100"/>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10"/>
          </p:nvPr>
        </p:nvSpPr>
        <p:spPr/>
        <p:txBody>
          <a:bodyPr/>
          <a:lstStyle>
            <a:lvl1pPr>
              <a:defRPr smtClean="0"/>
            </a:lvl1pPr>
          </a:lstStyle>
          <a:p>
            <a:pPr>
              <a:defRPr/>
            </a:pPr>
            <a:r>
              <a:rPr lang="en-GB" altLang="en-US" smtClean="0"/>
              <a:t>© Pearson Education Ltd 2017. Copying permitted for purchasing institution only. </a:t>
            </a:r>
            <a:endParaRPr lang="en-GB" altLang="en-US" dirty="0">
              <a:solidFill>
                <a:schemeClr val="tx1"/>
              </a:solidFill>
              <a:latin typeface="Arial" panose="020B0604020202020204" pitchFamily="34" charset="0"/>
            </a:endParaRPr>
          </a:p>
        </p:txBody>
      </p:sp>
    </p:spTree>
    <p:extLst>
      <p:ext uri="{BB962C8B-B14F-4D97-AF65-F5344CB8AC3E}">
        <p14:creationId xmlns="" xmlns:p14="http://schemas.microsoft.com/office/powerpoint/2010/main" val="4179764094"/>
      </p:ext>
    </p:extLst>
  </p:cSld>
  <p:clrMapOvr>
    <a:masterClrMapping/>
  </p:clrMapOvr>
  <p:transition spd="slow">
    <p:push dir="u"/>
    <p:sndAc>
      <p:stSnd>
        <p:snd r:embed="rId1" name="click.wav"/>
      </p:stSnd>
    </p:sndAc>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5" descr="Always Learning"/>
          <p:cNvPicPr>
            <a:picLocks noChangeAspect="1" noChangeArrowheads="1"/>
          </p:cNvPicPr>
          <p:nvPr userDrawn="1"/>
        </p:nvPicPr>
        <p:blipFill>
          <a:blip r:embed="rId3" cstate="print">
            <a:extLst>
              <a:ext uri="{28A0092B-C50C-407E-A947-70E740481C1C}">
                <a14:useLocalDpi xmlns="" xmlns:a14="http://schemas.microsoft.com/office/drawing/2010/main" val="0"/>
              </a:ext>
            </a:extLst>
          </a:blip>
          <a:srcRect/>
          <a:stretch>
            <a:fillRect/>
          </a:stretch>
        </p:blipFill>
        <p:spPr bwMode="auto">
          <a:xfrm>
            <a:off x="0" y="6356350"/>
            <a:ext cx="1762125" cy="493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1195200"/>
            <a:ext cx="8229600" cy="864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2196000"/>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932601"/>
            <a:ext cx="4040188" cy="3193562"/>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45025" y="2196000"/>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932601"/>
            <a:ext cx="4041775" cy="3193562"/>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Footer Placeholder 6"/>
          <p:cNvSpPr>
            <a:spLocks noGrp="1"/>
          </p:cNvSpPr>
          <p:nvPr>
            <p:ph type="ftr" sz="quarter" idx="10"/>
          </p:nvPr>
        </p:nvSpPr>
        <p:spPr/>
        <p:txBody>
          <a:bodyPr/>
          <a:lstStyle>
            <a:lvl1pPr>
              <a:defRPr smtClean="0"/>
            </a:lvl1pPr>
          </a:lstStyle>
          <a:p>
            <a:pPr>
              <a:defRPr/>
            </a:pPr>
            <a:r>
              <a:rPr lang="en-GB" altLang="en-US" smtClean="0"/>
              <a:t>© Pearson Education Ltd 2017. Copying permitted for purchasing institution only. </a:t>
            </a:r>
            <a:endParaRPr lang="en-GB" altLang="en-US" dirty="0">
              <a:solidFill>
                <a:schemeClr val="tx1"/>
              </a:solidFill>
              <a:latin typeface="Arial" panose="020B0604020202020204" pitchFamily="34" charset="0"/>
            </a:endParaRPr>
          </a:p>
        </p:txBody>
      </p:sp>
    </p:spTree>
    <p:extLst>
      <p:ext uri="{BB962C8B-B14F-4D97-AF65-F5344CB8AC3E}">
        <p14:creationId xmlns="" xmlns:p14="http://schemas.microsoft.com/office/powerpoint/2010/main" val="1042270169"/>
      </p:ext>
    </p:extLst>
  </p:cSld>
  <p:clrMapOvr>
    <a:masterClrMapping/>
  </p:clrMapOvr>
  <p:transition spd="slow">
    <p:push dir="u"/>
    <p:sndAc>
      <p:stSnd>
        <p:snd r:embed="rId1" name="click.wav"/>
      </p:stSnd>
    </p:sndAc>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
        <p:nvSpPr>
          <p:cNvPr id="3" name="Footer Placeholder 2"/>
          <p:cNvSpPr>
            <a:spLocks noGrp="1"/>
          </p:cNvSpPr>
          <p:nvPr>
            <p:ph type="ftr" sz="quarter" idx="10"/>
          </p:nvPr>
        </p:nvSpPr>
        <p:spPr/>
        <p:txBody>
          <a:bodyPr/>
          <a:lstStyle>
            <a:lvl1pPr>
              <a:defRPr smtClean="0"/>
            </a:lvl1pPr>
          </a:lstStyle>
          <a:p>
            <a:pPr>
              <a:defRPr/>
            </a:pPr>
            <a:r>
              <a:rPr lang="en-GB" altLang="en-US" smtClean="0"/>
              <a:t>© Pearson Education Ltd 2017. Copying permitted for purchasing institution only. </a:t>
            </a:r>
            <a:endParaRPr lang="en-GB" altLang="en-US" dirty="0">
              <a:solidFill>
                <a:schemeClr val="tx1"/>
              </a:solidFill>
              <a:latin typeface="Arial" panose="020B0604020202020204" pitchFamily="34" charset="0"/>
            </a:endParaRPr>
          </a:p>
        </p:txBody>
      </p:sp>
    </p:spTree>
    <p:extLst>
      <p:ext uri="{BB962C8B-B14F-4D97-AF65-F5344CB8AC3E}">
        <p14:creationId xmlns="" xmlns:p14="http://schemas.microsoft.com/office/powerpoint/2010/main" val="3311027039"/>
      </p:ext>
    </p:extLst>
  </p:cSld>
  <p:clrMapOvr>
    <a:masterClrMapping/>
  </p:clrMapOvr>
  <p:transition spd="slow">
    <p:push dir="u"/>
    <p:sndAc>
      <p:stSnd>
        <p:snd r:embed="rId1" name="click.wav"/>
      </p:stSnd>
    </p:sndAc>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smtClean="0"/>
            </a:lvl1pPr>
          </a:lstStyle>
          <a:p>
            <a:pPr>
              <a:defRPr/>
            </a:pPr>
            <a:r>
              <a:rPr lang="en-GB" altLang="en-US" smtClean="0"/>
              <a:t>© Pearson Education Ltd 2017. Copying permitted for purchasing institution only. </a:t>
            </a:r>
            <a:endParaRPr lang="en-GB" altLang="en-US" dirty="0">
              <a:solidFill>
                <a:schemeClr val="tx1"/>
              </a:solidFill>
              <a:latin typeface="Arial" panose="020B0604020202020204" pitchFamily="34" charset="0"/>
            </a:endParaRPr>
          </a:p>
        </p:txBody>
      </p:sp>
    </p:spTree>
    <p:extLst>
      <p:ext uri="{BB962C8B-B14F-4D97-AF65-F5344CB8AC3E}">
        <p14:creationId xmlns="" xmlns:p14="http://schemas.microsoft.com/office/powerpoint/2010/main" val="3203646798"/>
      </p:ext>
    </p:extLst>
  </p:cSld>
  <p:clrMapOvr>
    <a:masterClrMapping/>
  </p:clrMapOvr>
  <p:transition spd="slow">
    <p:push dir="u"/>
    <p:sndAc>
      <p:stSnd>
        <p:snd r:embed="rId1" name="click.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
        <p:nvSpPr>
          <p:cNvPr id="3" name="Content Placeholder 2"/>
          <p:cNvSpPr>
            <a:spLocks noGrp="1"/>
          </p:cNvSpPr>
          <p:nvPr>
            <p:ph idx="1"/>
          </p:nvPr>
        </p:nvSpPr>
        <p:spPr>
          <a:xfrm>
            <a:off x="468313" y="2196000"/>
            <a:ext cx="8207375" cy="3878436"/>
          </a:xfrm>
          <a:prstGeom prst="rect">
            <a:avLst/>
          </a:prstGeom>
        </p:spPr>
        <p:txBody>
          <a:bodyPr/>
          <a:lstStyle>
            <a:lvl1pPr>
              <a:buFont typeface="Wingdings" pitchFamily="2" charset="2"/>
              <a:buChar char="§"/>
              <a:defRPr>
                <a:latin typeface="Arial" panose="020B0604020202020204" pitchFamily="34" charset="0"/>
                <a:cs typeface="Arial" panose="020B0604020202020204" pitchFamily="34" charset="0"/>
              </a:defRPr>
            </a:lvl1pPr>
            <a:lvl2pPr>
              <a:buFont typeface="Wingdings" pitchFamily="2" charset="2"/>
              <a:buChar char="§"/>
              <a:defRPr>
                <a:latin typeface="Arial" panose="020B0604020202020204" pitchFamily="34" charset="0"/>
                <a:cs typeface="Arial" panose="020B0604020202020204" pitchFamily="34" charset="0"/>
              </a:defRPr>
            </a:lvl2pPr>
            <a:lvl3pPr>
              <a:buFont typeface="Wingdings" pitchFamily="2" charset="2"/>
              <a:buChar char="§"/>
              <a:defRPr>
                <a:latin typeface="Arial" panose="020B0604020202020204" pitchFamily="34" charset="0"/>
                <a:cs typeface="Arial" panose="020B0604020202020204" pitchFamily="34" charset="0"/>
              </a:defRPr>
            </a:lvl3pPr>
            <a:lvl4pPr>
              <a:buFont typeface="Wingdings" pitchFamily="2" charset="2"/>
              <a:buChar char="§"/>
              <a:defRPr>
                <a:latin typeface="Arial" panose="020B0604020202020204" pitchFamily="34" charset="0"/>
                <a:cs typeface="Arial" panose="020B0604020202020204" pitchFamily="34" charset="0"/>
              </a:defRPr>
            </a:lvl4pPr>
            <a:lvl5pPr>
              <a:buFont typeface="Wingdings" pitchFamily="2" charset="2"/>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 xmlns:p14="http://schemas.microsoft.com/office/powerpoint/2010/main" val="3920806189"/>
      </p:ext>
    </p:extLst>
  </p:cSld>
  <p:clrMapOvr>
    <a:masterClrMapping/>
  </p:clrMapOvr>
  <p:transition spd="slow">
    <p:push dir="u"/>
    <p:sndAc>
      <p:stSnd>
        <p:snd r:embed="rId1" name="click.wav"/>
      </p:stSnd>
    </p:sndAc>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3008313" cy="865648"/>
          </a:xfrm>
          <a:prstGeom prst="rect">
            <a:avLst/>
          </a:prstGeom>
        </p:spPr>
        <p:txBody>
          <a:bodyPr anchor="b"/>
          <a:lstStyle>
            <a:lvl1pPr algn="l">
              <a:defRPr sz="2000" b="1"/>
            </a:lvl1pPr>
          </a:lstStyle>
          <a:p>
            <a:r>
              <a:rPr lang="en-US" dirty="0"/>
              <a:t>Click to edit Master title style</a:t>
            </a:r>
            <a:endParaRPr lang="en-GB" dirty="0"/>
          </a:p>
        </p:txBody>
      </p:sp>
      <p:sp>
        <p:nvSpPr>
          <p:cNvPr id="4" name="Text Placeholder 3"/>
          <p:cNvSpPr>
            <a:spLocks noGrp="1"/>
          </p:cNvSpPr>
          <p:nvPr>
            <p:ph type="body" sz="half" idx="2"/>
          </p:nvPr>
        </p:nvSpPr>
        <p:spPr>
          <a:xfrm>
            <a:off x="457200" y="2132856"/>
            <a:ext cx="3008313" cy="399330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Content Placeholder 2"/>
          <p:cNvSpPr>
            <a:spLocks noGrp="1"/>
          </p:cNvSpPr>
          <p:nvPr>
            <p:ph idx="1"/>
          </p:nvPr>
        </p:nvSpPr>
        <p:spPr>
          <a:xfrm>
            <a:off x="3575050" y="1195200"/>
            <a:ext cx="5111750" cy="4785395"/>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10"/>
          </p:nvPr>
        </p:nvSpPr>
        <p:spPr/>
        <p:txBody>
          <a:bodyPr/>
          <a:lstStyle>
            <a:lvl1pPr>
              <a:defRPr smtClean="0"/>
            </a:lvl1pPr>
          </a:lstStyle>
          <a:p>
            <a:pPr>
              <a:defRPr/>
            </a:pPr>
            <a:r>
              <a:rPr lang="en-GB" altLang="en-US" smtClean="0"/>
              <a:t>© Pearson Education Ltd 2017. Copying permitted for purchasing institution only. </a:t>
            </a:r>
            <a:endParaRPr lang="en-GB" altLang="en-US" dirty="0">
              <a:solidFill>
                <a:schemeClr val="tx1"/>
              </a:solidFill>
              <a:latin typeface="Arial" panose="020B0604020202020204" pitchFamily="34" charset="0"/>
            </a:endParaRPr>
          </a:p>
        </p:txBody>
      </p:sp>
    </p:spTree>
    <p:extLst>
      <p:ext uri="{BB962C8B-B14F-4D97-AF65-F5344CB8AC3E}">
        <p14:creationId xmlns="" xmlns:p14="http://schemas.microsoft.com/office/powerpoint/2010/main" val="1547076556"/>
      </p:ext>
    </p:extLst>
  </p:cSld>
  <p:clrMapOvr>
    <a:masterClrMapping/>
  </p:clrMapOvr>
  <p:transition spd="slow">
    <p:push dir="u"/>
    <p:sndAc>
      <p:stSnd>
        <p:snd r:embed="rId1" name="click.wav"/>
      </p:stSnd>
    </p:sndAc>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196751"/>
            <a:ext cx="5486400" cy="3530823"/>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dirty="0"/>
              <a:t>Click to edit Master title style</a:t>
            </a:r>
            <a:endParaRPr lang="en-GB" dirty="0"/>
          </a:p>
        </p:txBody>
      </p:sp>
      <p:sp>
        <p:nvSpPr>
          <p:cNvPr id="4" name="Text Placeholder 3"/>
          <p:cNvSpPr>
            <a:spLocks noGrp="1"/>
          </p:cNvSpPr>
          <p:nvPr>
            <p:ph type="body" sz="half" idx="2"/>
          </p:nvPr>
        </p:nvSpPr>
        <p:spPr>
          <a:xfrm>
            <a:off x="1792288" y="5440362"/>
            <a:ext cx="5486400" cy="73183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Footer Placeholder 4"/>
          <p:cNvSpPr>
            <a:spLocks noGrp="1"/>
          </p:cNvSpPr>
          <p:nvPr>
            <p:ph type="ftr" sz="quarter" idx="10"/>
          </p:nvPr>
        </p:nvSpPr>
        <p:spPr/>
        <p:txBody>
          <a:bodyPr/>
          <a:lstStyle>
            <a:lvl1pPr>
              <a:defRPr smtClean="0"/>
            </a:lvl1pPr>
          </a:lstStyle>
          <a:p>
            <a:pPr>
              <a:defRPr/>
            </a:pPr>
            <a:r>
              <a:rPr lang="en-GB" altLang="en-US" smtClean="0"/>
              <a:t>© Pearson Education Ltd 2017. Copying permitted for purchasing institution only. </a:t>
            </a:r>
            <a:endParaRPr lang="en-GB" altLang="en-US" dirty="0">
              <a:solidFill>
                <a:schemeClr val="tx1"/>
              </a:solidFill>
              <a:latin typeface="Arial" panose="020B0604020202020204" pitchFamily="34" charset="0"/>
            </a:endParaRPr>
          </a:p>
        </p:txBody>
      </p:sp>
    </p:spTree>
    <p:extLst>
      <p:ext uri="{BB962C8B-B14F-4D97-AF65-F5344CB8AC3E}">
        <p14:creationId xmlns="" xmlns:p14="http://schemas.microsoft.com/office/powerpoint/2010/main" val="1153466656"/>
      </p:ext>
    </p:extLst>
  </p:cSld>
  <p:clrMapOvr>
    <a:masterClrMapping/>
  </p:clrMapOvr>
  <p:transition spd="slow">
    <p:push dir="u"/>
    <p:sndAc>
      <p:stSnd>
        <p:snd r:embed="rId1" name="click.wav"/>
      </p:stSnd>
    </p:sndAc>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68313" y="2196000"/>
            <a:ext cx="8207375" cy="3950444"/>
          </a:xfrm>
          <a:prstGeom prst="rect">
            <a:avLst/>
          </a:prstGeom>
        </p:spPr>
        <p:txBody>
          <a:bodyPr vert="eaVert"/>
          <a:lstStyle>
            <a:lvl1pPr>
              <a:buFont typeface="Wingdings" pitchFamily="2" charset="2"/>
              <a:buChar char="§"/>
              <a:defRPr>
                <a:latin typeface="Arial" panose="020B0604020202020204" pitchFamily="34" charset="0"/>
                <a:cs typeface="Arial" panose="020B0604020202020204" pitchFamily="34" charset="0"/>
              </a:defRPr>
            </a:lvl1pPr>
            <a:lvl2pPr>
              <a:buFont typeface="Wingdings" pitchFamily="2" charset="2"/>
              <a:buChar char="§"/>
              <a:defRPr>
                <a:latin typeface="Arial" panose="020B0604020202020204" pitchFamily="34" charset="0"/>
                <a:cs typeface="Arial" panose="020B0604020202020204" pitchFamily="34" charset="0"/>
              </a:defRPr>
            </a:lvl2pPr>
            <a:lvl3pPr>
              <a:buFont typeface="Wingdings" pitchFamily="2" charset="2"/>
              <a:buChar char="§"/>
              <a:defRPr>
                <a:latin typeface="Arial" panose="020B0604020202020204" pitchFamily="34" charset="0"/>
                <a:cs typeface="Arial" panose="020B0604020202020204" pitchFamily="34" charset="0"/>
              </a:defRPr>
            </a:lvl3pPr>
            <a:lvl4pPr>
              <a:buFont typeface="Wingdings" pitchFamily="2" charset="2"/>
              <a:buChar char="§"/>
              <a:defRPr>
                <a:latin typeface="Arial" panose="020B0604020202020204" pitchFamily="34" charset="0"/>
                <a:cs typeface="Arial" panose="020B0604020202020204" pitchFamily="34" charset="0"/>
              </a:defRPr>
            </a:lvl4pPr>
            <a:lvl5pPr>
              <a:buFont typeface="Wingdings" pitchFamily="2" charset="2"/>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Footer Placeholder 3"/>
          <p:cNvSpPr>
            <a:spLocks noGrp="1"/>
          </p:cNvSpPr>
          <p:nvPr>
            <p:ph type="ftr" sz="quarter" idx="10"/>
          </p:nvPr>
        </p:nvSpPr>
        <p:spPr/>
        <p:txBody>
          <a:bodyPr/>
          <a:lstStyle>
            <a:lvl1pPr>
              <a:defRPr smtClean="0"/>
            </a:lvl1pPr>
          </a:lstStyle>
          <a:p>
            <a:pPr>
              <a:defRPr/>
            </a:pPr>
            <a:r>
              <a:rPr lang="en-GB" altLang="en-US" smtClean="0"/>
              <a:t>© Pearson Education Ltd 2017. Copying permitted for purchasing institution only. </a:t>
            </a:r>
            <a:endParaRPr lang="en-GB" altLang="en-US" dirty="0">
              <a:solidFill>
                <a:schemeClr val="tx1"/>
              </a:solidFill>
              <a:latin typeface="Arial" panose="020B0604020202020204" pitchFamily="34" charset="0"/>
            </a:endParaRPr>
          </a:p>
        </p:txBody>
      </p:sp>
    </p:spTree>
    <p:extLst>
      <p:ext uri="{BB962C8B-B14F-4D97-AF65-F5344CB8AC3E}">
        <p14:creationId xmlns="" xmlns:p14="http://schemas.microsoft.com/office/powerpoint/2010/main" val="1501528339"/>
      </p:ext>
    </p:extLst>
  </p:cSld>
  <p:clrMapOvr>
    <a:masterClrMapping/>
  </p:clrMapOvr>
  <p:transition spd="slow">
    <p:push dir="u"/>
    <p:sndAc>
      <p:stSnd>
        <p:snd r:embed="rId1" name="click.wav"/>
      </p:stSnd>
    </p:sndAc>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95200"/>
            <a:ext cx="2057400" cy="4814540"/>
          </a:xfrm>
          <a:prstGeom prst="rect">
            <a:avLst/>
          </a:prstGeom>
        </p:spPr>
        <p:txBody>
          <a:bodyPr vert="eaVert"/>
          <a:lstStyle>
            <a:lvl1pPr>
              <a:defRPr>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57200" y="1195200"/>
            <a:ext cx="6019800" cy="4814540"/>
          </a:xfrm>
          <a:prstGeom prst="rect">
            <a:avLst/>
          </a:prstGeom>
        </p:spPr>
        <p:txBody>
          <a:bodyPr vert="eaVert"/>
          <a:lstStyle>
            <a:lvl1pPr>
              <a:defRPr>
                <a:latin typeface="Arial" panose="020B0604020202020204" pitchFamily="34" charset="0"/>
                <a:cs typeface="Arial" panose="020B0604020202020204" pitchFamily="34" charset="0"/>
              </a:defRPr>
            </a:lvl1pPr>
            <a:lvl2pPr>
              <a:buFont typeface="Wingdings" pitchFamily="2" charset="2"/>
              <a:buChar char="§"/>
              <a:defRPr>
                <a:latin typeface="Arial" panose="020B0604020202020204" pitchFamily="34" charset="0"/>
                <a:cs typeface="Arial" panose="020B0604020202020204" pitchFamily="34" charset="0"/>
              </a:defRPr>
            </a:lvl2pPr>
            <a:lvl3pPr>
              <a:buFont typeface="Wingdings" pitchFamily="2" charset="2"/>
              <a:buChar char="§"/>
              <a:defRPr>
                <a:latin typeface="Arial" panose="020B0604020202020204" pitchFamily="34" charset="0"/>
                <a:cs typeface="Arial" panose="020B0604020202020204" pitchFamily="34" charset="0"/>
              </a:defRPr>
            </a:lvl3pPr>
            <a:lvl4pPr>
              <a:buFont typeface="Wingdings" pitchFamily="2" charset="2"/>
              <a:buChar char="§"/>
              <a:defRPr>
                <a:latin typeface="Arial" panose="020B0604020202020204" pitchFamily="34" charset="0"/>
                <a:cs typeface="Arial" panose="020B0604020202020204" pitchFamily="34" charset="0"/>
              </a:defRPr>
            </a:lvl4pPr>
            <a:lvl5pPr>
              <a:buFont typeface="Wingdings" pitchFamily="2" charset="2"/>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Footer Placeholder 3"/>
          <p:cNvSpPr>
            <a:spLocks noGrp="1"/>
          </p:cNvSpPr>
          <p:nvPr>
            <p:ph type="ftr" sz="quarter" idx="10"/>
          </p:nvPr>
        </p:nvSpPr>
        <p:spPr/>
        <p:txBody>
          <a:bodyPr/>
          <a:lstStyle>
            <a:lvl1pPr>
              <a:defRPr smtClean="0"/>
            </a:lvl1pPr>
          </a:lstStyle>
          <a:p>
            <a:pPr>
              <a:defRPr/>
            </a:pPr>
            <a:r>
              <a:rPr lang="en-GB" altLang="en-US" smtClean="0"/>
              <a:t>© Pearson Education Ltd 2017. Copying permitted for purchasing institution only. </a:t>
            </a:r>
            <a:endParaRPr lang="en-GB" altLang="en-US" dirty="0">
              <a:solidFill>
                <a:schemeClr val="tx1"/>
              </a:solidFill>
              <a:latin typeface="Arial" panose="020B0604020202020204" pitchFamily="34" charset="0"/>
            </a:endParaRPr>
          </a:p>
        </p:txBody>
      </p:sp>
    </p:spTree>
    <p:extLst>
      <p:ext uri="{BB962C8B-B14F-4D97-AF65-F5344CB8AC3E}">
        <p14:creationId xmlns="" xmlns:p14="http://schemas.microsoft.com/office/powerpoint/2010/main" val="41181750"/>
      </p:ext>
    </p:extLst>
  </p:cSld>
  <p:clrMapOvr>
    <a:masterClrMapping/>
  </p:clrMapOvr>
  <p:transition spd="slow">
    <p:push dir="u"/>
    <p:sndAc>
      <p:stSnd>
        <p:snd r:embed="rId1" name="click.wav"/>
      </p:stSnd>
    </p:sndAc>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a:t>Click to edit Master title style</a:t>
            </a:r>
            <a:endParaRPr lang="en-GB"/>
          </a:p>
        </p:txBody>
      </p:sp>
      <p:sp>
        <p:nvSpPr>
          <p:cNvPr id="3" name="Table Placeholder 2"/>
          <p:cNvSpPr>
            <a:spLocks noGrp="1"/>
          </p:cNvSpPr>
          <p:nvPr>
            <p:ph type="tbl" idx="1"/>
          </p:nvPr>
        </p:nvSpPr>
        <p:spPr>
          <a:xfrm>
            <a:off x="479425" y="2196000"/>
            <a:ext cx="8207375" cy="4041312"/>
          </a:xfrm>
          <a:prstGeom prst="rect">
            <a:avLst/>
          </a:prstGeom>
        </p:spPr>
        <p:txBody>
          <a:bodyPr rtlCol="0">
            <a:normAutofit/>
          </a:bodyPr>
          <a:lstStyle/>
          <a:p>
            <a:pPr lvl="0"/>
            <a:endParaRPr lang="en-GB" noProof="0" dirty="0"/>
          </a:p>
        </p:txBody>
      </p:sp>
      <p:sp>
        <p:nvSpPr>
          <p:cNvPr id="4" name="Footer Placeholder 3"/>
          <p:cNvSpPr>
            <a:spLocks noGrp="1"/>
          </p:cNvSpPr>
          <p:nvPr>
            <p:ph type="ftr" sz="quarter" idx="10"/>
          </p:nvPr>
        </p:nvSpPr>
        <p:spPr/>
        <p:txBody>
          <a:bodyPr/>
          <a:lstStyle>
            <a:lvl1pPr>
              <a:defRPr smtClean="0"/>
            </a:lvl1pPr>
          </a:lstStyle>
          <a:p>
            <a:pPr>
              <a:defRPr/>
            </a:pPr>
            <a:r>
              <a:rPr lang="en-GB" altLang="en-US" smtClean="0"/>
              <a:t>© Pearson Education Ltd 2017. Copying permitted for purchasing institution only. </a:t>
            </a:r>
            <a:endParaRPr lang="en-GB" altLang="en-US" dirty="0">
              <a:solidFill>
                <a:schemeClr val="tx1"/>
              </a:solidFill>
              <a:latin typeface="Arial" panose="020B0604020202020204" pitchFamily="34" charset="0"/>
            </a:endParaRPr>
          </a:p>
        </p:txBody>
      </p:sp>
    </p:spTree>
    <p:extLst>
      <p:ext uri="{BB962C8B-B14F-4D97-AF65-F5344CB8AC3E}">
        <p14:creationId xmlns="" xmlns:p14="http://schemas.microsoft.com/office/powerpoint/2010/main" val="3734819317"/>
      </p:ext>
    </p:extLst>
  </p:cSld>
  <p:clrMapOvr>
    <a:masterClrMapping/>
  </p:clrMapOvr>
  <p:transition spd="slow">
    <p:push dir="u"/>
    <p:sndAc>
      <p:stSnd>
        <p:snd r:embed="rId1" name="click.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 xmlns:p14="http://schemas.microsoft.com/office/powerpoint/2010/main" val="834849983"/>
      </p:ext>
    </p:extLst>
  </p:cSld>
  <p:clrMapOvr>
    <a:masterClrMapping/>
  </p:clrMapOvr>
  <p:transition spd="slow">
    <p:push dir="u"/>
    <p:sndAc>
      <p:stSnd>
        <p:snd r:embed="rId1" name="click.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468313" y="2196000"/>
            <a:ext cx="4027487" cy="4024100"/>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2196000"/>
            <a:ext cx="4027488" cy="4024100"/>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 xmlns:p14="http://schemas.microsoft.com/office/powerpoint/2010/main" val="751639978"/>
      </p:ext>
    </p:extLst>
  </p:cSld>
  <p:clrMapOvr>
    <a:masterClrMapping/>
  </p:clrMapOvr>
  <p:transition spd="slow">
    <p:push dir="u"/>
    <p:sndAc>
      <p:stSnd>
        <p:snd r:embed="rId1" name="click.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5" descr="Always Learning"/>
          <p:cNvPicPr>
            <a:picLocks noChangeAspect="1" noChangeArrowheads="1"/>
          </p:cNvPicPr>
          <p:nvPr userDrawn="1"/>
        </p:nvPicPr>
        <p:blipFill>
          <a:blip r:embed="rId3" cstate="print">
            <a:extLst>
              <a:ext uri="{28A0092B-C50C-407E-A947-70E740481C1C}">
                <a14:useLocalDpi xmlns="" xmlns:a14="http://schemas.microsoft.com/office/drawing/2010/main" val="0"/>
              </a:ext>
            </a:extLst>
          </a:blip>
          <a:srcRect/>
          <a:stretch>
            <a:fillRect/>
          </a:stretch>
        </p:blipFill>
        <p:spPr bwMode="auto">
          <a:xfrm>
            <a:off x="0" y="6356350"/>
            <a:ext cx="1762125" cy="493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1195200"/>
            <a:ext cx="8229600" cy="864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2196000"/>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932601"/>
            <a:ext cx="4040188" cy="3193562"/>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45025" y="2196000"/>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932601"/>
            <a:ext cx="4041775" cy="3193562"/>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 xmlns:p14="http://schemas.microsoft.com/office/powerpoint/2010/main" val="1897767769"/>
      </p:ext>
    </p:extLst>
  </p:cSld>
  <p:clrMapOvr>
    <a:masterClrMapping/>
  </p:clrMapOvr>
  <p:transition spd="slow">
    <p:push dir="u"/>
    <p:sndAc>
      <p:stSnd>
        <p:snd r:embed="rId1" name="click.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8229600" cy="864000"/>
          </a:xfrm>
          <a:prstGeom prst="rect">
            <a:avLst/>
          </a:prstGeom>
        </p:spPr>
        <p:txBody>
          <a:bodyPr/>
          <a:lstStyle/>
          <a:p>
            <a:r>
              <a:rPr lang="en-US" dirty="0"/>
              <a:t>Click to edit Master title style</a:t>
            </a:r>
            <a:endParaRPr lang="en-GB" dirty="0"/>
          </a:p>
        </p:txBody>
      </p:sp>
    </p:spTree>
    <p:extLst>
      <p:ext uri="{BB962C8B-B14F-4D97-AF65-F5344CB8AC3E}">
        <p14:creationId xmlns="" xmlns:p14="http://schemas.microsoft.com/office/powerpoint/2010/main" val="4250040781"/>
      </p:ext>
    </p:extLst>
  </p:cSld>
  <p:clrMapOvr>
    <a:masterClrMapping/>
  </p:clrMapOvr>
  <p:transition spd="slow">
    <p:push dir="u"/>
    <p:sndAc>
      <p:stSnd>
        <p:snd r:embed="rId1" name="click.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1143285673"/>
      </p:ext>
    </p:extLst>
  </p:cSld>
  <p:clrMapOvr>
    <a:masterClrMapping/>
  </p:clrMapOvr>
  <p:transition spd="slow">
    <p:push dir="u"/>
    <p:sndAc>
      <p:stSnd>
        <p:snd r:embed="rId1" name="click.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95200"/>
            <a:ext cx="3008313" cy="865648"/>
          </a:xfrm>
          <a:prstGeom prst="rect">
            <a:avLst/>
          </a:prstGeom>
        </p:spPr>
        <p:txBody>
          <a:bodyPr anchor="b"/>
          <a:lstStyle>
            <a:lvl1pPr algn="l">
              <a:defRPr sz="2000" b="1"/>
            </a:lvl1pPr>
          </a:lstStyle>
          <a:p>
            <a:r>
              <a:rPr lang="en-US" dirty="0"/>
              <a:t>Click to edit Master title style</a:t>
            </a:r>
            <a:endParaRPr lang="en-GB" dirty="0"/>
          </a:p>
        </p:txBody>
      </p:sp>
      <p:sp>
        <p:nvSpPr>
          <p:cNvPr id="4" name="Text Placeholder 3"/>
          <p:cNvSpPr>
            <a:spLocks noGrp="1"/>
          </p:cNvSpPr>
          <p:nvPr>
            <p:ph type="body" sz="half" idx="2"/>
          </p:nvPr>
        </p:nvSpPr>
        <p:spPr>
          <a:xfrm>
            <a:off x="457200" y="2132856"/>
            <a:ext cx="3008313" cy="399330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Content Placeholder 2"/>
          <p:cNvSpPr>
            <a:spLocks noGrp="1"/>
          </p:cNvSpPr>
          <p:nvPr>
            <p:ph idx="1"/>
          </p:nvPr>
        </p:nvSpPr>
        <p:spPr>
          <a:xfrm>
            <a:off x="3575050" y="1195200"/>
            <a:ext cx="5111750" cy="4785395"/>
          </a:xfrm>
          <a:prstGeom prst="rect">
            <a:avLst/>
          </a:prstGeom>
        </p:spPr>
        <p:txBody>
          <a:bodyPr/>
          <a:lstStyle>
            <a:lvl1pPr>
              <a:buFont typeface="Wingdings" pitchFamily="2" charset="2"/>
              <a:buChar char="§"/>
              <a:defRPr sz="2400">
                <a:latin typeface="Arial" panose="020B0604020202020204" pitchFamily="34" charset="0"/>
                <a:cs typeface="Arial" panose="020B0604020202020204" pitchFamily="34" charset="0"/>
              </a:defRPr>
            </a:lvl1pPr>
            <a:lvl2pPr>
              <a:buFont typeface="Wingdings" pitchFamily="2" charset="2"/>
              <a:buChar char="§"/>
              <a:defRPr sz="2400">
                <a:latin typeface="Arial" panose="020B0604020202020204" pitchFamily="34" charset="0"/>
                <a:cs typeface="Arial" panose="020B0604020202020204" pitchFamily="34" charset="0"/>
              </a:defRPr>
            </a:lvl2pPr>
            <a:lvl3pPr>
              <a:buFont typeface="Wingdings" pitchFamily="2" charset="2"/>
              <a:buChar char="§"/>
              <a:defRPr sz="2400">
                <a:latin typeface="Arial" panose="020B0604020202020204" pitchFamily="34" charset="0"/>
                <a:cs typeface="Arial" panose="020B0604020202020204" pitchFamily="34" charset="0"/>
              </a:defRPr>
            </a:lvl3pPr>
            <a:lvl4pPr>
              <a:buFont typeface="Wingdings" pitchFamily="2" charset="2"/>
              <a:buChar char="§"/>
              <a:defRPr sz="2400">
                <a:latin typeface="Arial" panose="020B0604020202020204" pitchFamily="34" charset="0"/>
                <a:cs typeface="Arial" panose="020B0604020202020204" pitchFamily="34" charset="0"/>
              </a:defRPr>
            </a:lvl4pPr>
            <a:lvl5pPr>
              <a:buFont typeface="Wingdings" pitchFamily="2" charset="2"/>
              <a:buChar char="§"/>
              <a:defRPr sz="24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 xmlns:p14="http://schemas.microsoft.com/office/powerpoint/2010/main" val="3874994903"/>
      </p:ext>
    </p:extLst>
  </p:cSld>
  <p:clrMapOvr>
    <a:masterClrMapping/>
  </p:clrMapOvr>
  <p:transition spd="slow">
    <p:push dir="u"/>
    <p:sndAc>
      <p:stSnd>
        <p:snd r:embed="rId1" name="click.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196751"/>
            <a:ext cx="5486400" cy="3530823"/>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dirty="0"/>
              <a:t>Click to edit Master title style</a:t>
            </a:r>
            <a:endParaRPr lang="en-GB" dirty="0"/>
          </a:p>
        </p:txBody>
      </p:sp>
      <p:sp>
        <p:nvSpPr>
          <p:cNvPr id="4" name="Text Placeholder 3"/>
          <p:cNvSpPr>
            <a:spLocks noGrp="1"/>
          </p:cNvSpPr>
          <p:nvPr>
            <p:ph type="body" sz="half" idx="2"/>
          </p:nvPr>
        </p:nvSpPr>
        <p:spPr>
          <a:xfrm>
            <a:off x="1792288" y="5440362"/>
            <a:ext cx="5486400" cy="73183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 xmlns:p14="http://schemas.microsoft.com/office/powerpoint/2010/main" val="2997030376"/>
      </p:ext>
    </p:extLst>
  </p:cSld>
  <p:clrMapOvr>
    <a:masterClrMapping/>
  </p:clrMapOvr>
  <p:transition spd="slow">
    <p:push dir="u"/>
    <p:sndAc>
      <p:stSnd>
        <p:snd r:embed="rId1" name="click.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emf"/><Relationship Id="rId2" Type="http://schemas.openxmlformats.org/officeDocument/2006/relationships/slideLayout" Target="../slideLayouts/slideLayout2.xml"/><Relationship Id="rId16" Type="http://schemas.openxmlformats.org/officeDocument/2006/relationships/image" Target="../media/image2.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2.emf"/><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1.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3" descr="BTEC Nationals &#10;Business"/>
          <p:cNvPicPr>
            <a:picLocks noChangeAspect="1"/>
          </p:cNvPicPr>
          <p:nvPr/>
        </p:nvPicPr>
        <p:blipFill>
          <a:blip r:embed="rId15">
            <a:extLst>
              <a:ext uri="{28A0092B-C50C-407E-A947-70E740481C1C}">
                <a14:useLocalDpi xmlns="" xmlns:a14="http://schemas.microsoft.com/office/drawing/2010/main" val="0"/>
              </a:ext>
            </a:extLst>
          </a:blip>
          <a:srcRect/>
          <a:stretch>
            <a:fillRect/>
          </a:stretch>
        </p:blipFill>
        <p:spPr bwMode="auto">
          <a:xfrm>
            <a:off x="0" y="0"/>
            <a:ext cx="9144000" cy="1449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31" name="TextBox 4"/>
          <p:cNvSpPr txBox="1">
            <a:spLocks noChangeArrowheads="1"/>
          </p:cNvSpPr>
          <p:nvPr/>
        </p:nvSpPr>
        <p:spPr bwMode="auto">
          <a:xfrm>
            <a:off x="252413" y="723900"/>
            <a:ext cx="7199312" cy="261938"/>
          </a:xfrm>
          <a:prstGeom prst="rect">
            <a:avLst/>
          </a:prstGeom>
          <a:noFill/>
          <a:ln>
            <a:noFill/>
          </a:ln>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100" b="1" dirty="0">
                <a:solidFill>
                  <a:schemeClr val="bg1"/>
                </a:solidFill>
                <a:ea typeface="+mn-ea"/>
              </a:rPr>
              <a:t>Unit 2: Developing a Marketing Campaign </a:t>
            </a:r>
          </a:p>
        </p:txBody>
      </p:sp>
      <p:sp>
        <p:nvSpPr>
          <p:cNvPr id="1028" name="Title Placeholder 1"/>
          <p:cNvSpPr>
            <a:spLocks noGrp="1"/>
          </p:cNvSpPr>
          <p:nvPr>
            <p:ph type="title"/>
          </p:nvPr>
        </p:nvSpPr>
        <p:spPr bwMode="auto">
          <a:xfrm>
            <a:off x="457200" y="1196975"/>
            <a:ext cx="8229600"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9" name="Text Placeholder 2"/>
          <p:cNvSpPr>
            <a:spLocks noGrp="1"/>
          </p:cNvSpPr>
          <p:nvPr>
            <p:ph type="body" idx="1"/>
          </p:nvPr>
        </p:nvSpPr>
        <p:spPr bwMode="auto">
          <a:xfrm>
            <a:off x="457200" y="2060575"/>
            <a:ext cx="8229600" cy="3616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Use simple bullet points and lines, with no more than two lines per bullet point if possible.</a:t>
            </a:r>
          </a:p>
          <a:p>
            <a:pPr lvl="0"/>
            <a:r>
              <a:rPr lang="en-GB" altLang="en-US"/>
              <a:t>Try to use a maximum of ten words per line. </a:t>
            </a:r>
          </a:p>
          <a:p>
            <a:pPr lvl="0"/>
            <a:r>
              <a:rPr lang="en-GB" altLang="en-US"/>
              <a:t>Set up generic formatting on this master. </a:t>
            </a:r>
          </a:p>
          <a:p>
            <a:pPr lvl="0"/>
            <a:r>
              <a:rPr lang="en-GB" altLang="en-US"/>
              <a:t>By applying this master to your slides, you’ll maintain consistent font and bullet style.</a:t>
            </a:r>
          </a:p>
          <a:p>
            <a:pPr lvl="0"/>
            <a:r>
              <a:rPr lang="en-GB" altLang="en-US"/>
              <a:t>To change the layout of individual slides, select ‘Slide layout’ and choose the desired layout from the right-hand menu.</a:t>
            </a:r>
          </a:p>
          <a:p>
            <a:pPr lvl="0"/>
            <a:r>
              <a:rPr lang="en-GB" altLang="en-US"/>
              <a:t>Read the PowerPoint guidelines before creating a slide show.</a:t>
            </a:r>
          </a:p>
        </p:txBody>
      </p:sp>
      <p:sp>
        <p:nvSpPr>
          <p:cNvPr id="2" name="Rectangle 2"/>
          <p:cNvSpPr>
            <a:spLocks noChangeArrowheads="1"/>
          </p:cNvSpPr>
          <p:nvPr/>
        </p:nvSpPr>
        <p:spPr bwMode="gray">
          <a:xfrm>
            <a:off x="0" y="6381750"/>
            <a:ext cx="9144000" cy="476250"/>
          </a:xfrm>
          <a:prstGeom prst="rect">
            <a:avLst/>
          </a:prstGeom>
          <a:solidFill>
            <a:srgbClr val="C60882"/>
          </a:solidFill>
          <a:ln>
            <a:noFill/>
          </a:ln>
          <a:extLst/>
        </p:spPr>
        <p:txBody>
          <a:bodyPr wrap="none"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dirty="0">
              <a:ea typeface="+mn-ea"/>
            </a:endParaRPr>
          </a:p>
        </p:txBody>
      </p:sp>
      <p:pic>
        <p:nvPicPr>
          <p:cNvPr id="3" name="Picture 10" descr="Pearson"/>
          <p:cNvPicPr>
            <a:picLocks noChangeAspect="1" noChangeArrowheads="1"/>
          </p:cNvPicPr>
          <p:nvPr/>
        </p:nvPicPr>
        <p:blipFill>
          <a:blip r:embed="rId16" cstate="print">
            <a:extLst>
              <a:ext uri="{28A0092B-C50C-407E-A947-70E740481C1C}">
                <a14:useLocalDpi xmlns="" xmlns:a14="http://schemas.microsoft.com/office/drawing/2010/main" val="0"/>
              </a:ext>
            </a:extLst>
          </a:blip>
          <a:srcRect/>
          <a:stretch>
            <a:fillRect/>
          </a:stretch>
        </p:blipFill>
        <p:spPr bwMode="auto">
          <a:xfrm>
            <a:off x="7615238" y="6364288"/>
            <a:ext cx="1528762" cy="4937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32" name="Picture 5" descr="Always Learning"/>
          <p:cNvPicPr>
            <a:picLocks noChangeAspect="1" noChangeArrowheads="1"/>
          </p:cNvPicPr>
          <p:nvPr/>
        </p:nvPicPr>
        <p:blipFill>
          <a:blip r:embed="rId17" cstate="print">
            <a:extLst>
              <a:ext uri="{28A0092B-C50C-407E-A947-70E740481C1C}">
                <a14:useLocalDpi xmlns="" xmlns:a14="http://schemas.microsoft.com/office/drawing/2010/main" val="0"/>
              </a:ext>
            </a:extLst>
          </a:blip>
          <a:srcRect/>
          <a:stretch>
            <a:fillRect/>
          </a:stretch>
        </p:blipFill>
        <p:spPr bwMode="auto">
          <a:xfrm>
            <a:off x="0" y="6356350"/>
            <a:ext cx="1762125" cy="493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345" r:id="rId1"/>
    <p:sldLayoutId id="2147485346" r:id="rId2"/>
    <p:sldLayoutId id="2147485347" r:id="rId3"/>
    <p:sldLayoutId id="2147485348" r:id="rId4"/>
    <p:sldLayoutId id="2147485349" r:id="rId5"/>
    <p:sldLayoutId id="2147485350" r:id="rId6"/>
    <p:sldLayoutId id="2147485351" r:id="rId7"/>
    <p:sldLayoutId id="2147485352" r:id="rId8"/>
    <p:sldLayoutId id="2147485353" r:id="rId9"/>
    <p:sldLayoutId id="2147485354" r:id="rId10"/>
    <p:sldLayoutId id="2147485355" r:id="rId11"/>
    <p:sldLayoutId id="2147485356" r:id="rId12"/>
  </p:sldLayoutIdLst>
  <p:transition spd="slow">
    <p:push dir="u"/>
    <p:sndAc>
      <p:stSnd>
        <p:snd r:embed="rId14" name="click.wav"/>
      </p:stSnd>
    </p:sndAc>
  </p:transition>
  <p:hf sldNum="0" hdr="0" ftr="0" dt="0"/>
  <p:txStyles>
    <p:titleStyle>
      <a:lvl1pPr algn="ctr" rtl="0" eaLnBrk="0" fontAlgn="base" hangingPunct="0">
        <a:spcBef>
          <a:spcPct val="0"/>
        </a:spcBef>
        <a:spcAft>
          <a:spcPct val="0"/>
        </a:spcAft>
        <a:defRPr sz="4400" b="1">
          <a:solidFill>
            <a:schemeClr val="tx2"/>
          </a:solidFill>
          <a:latin typeface="Arial" panose="020B0604020202020204" pitchFamily="34" charset="0"/>
          <a:ea typeface="MS PGothic" panose="020B0600070205080204" pitchFamily="34" charset="-128"/>
          <a:cs typeface="Arial" panose="020B0604020202020204" pitchFamily="34" charset="0"/>
        </a:defRPr>
      </a:lvl1pPr>
      <a:lvl2pPr algn="ctr" rtl="0" eaLnBrk="0" fontAlgn="base" hangingPunct="0">
        <a:spcBef>
          <a:spcPct val="0"/>
        </a:spcBef>
        <a:spcAft>
          <a:spcPct val="0"/>
        </a:spcAft>
        <a:defRPr sz="4400" b="1">
          <a:solidFill>
            <a:schemeClr val="tx2"/>
          </a:solidFill>
          <a:latin typeface="Arial" panose="020B0604020202020204" pitchFamily="34" charset="0"/>
          <a:ea typeface="MS PGothic" panose="020B0600070205080204" pitchFamily="34" charset="-128"/>
          <a:cs typeface="Arial" panose="020B0604020202020204" pitchFamily="34" charset="0"/>
        </a:defRPr>
      </a:lvl2pPr>
      <a:lvl3pPr algn="ctr" rtl="0" eaLnBrk="0" fontAlgn="base" hangingPunct="0">
        <a:spcBef>
          <a:spcPct val="0"/>
        </a:spcBef>
        <a:spcAft>
          <a:spcPct val="0"/>
        </a:spcAft>
        <a:defRPr sz="4400" b="1">
          <a:solidFill>
            <a:schemeClr val="tx2"/>
          </a:solidFill>
          <a:latin typeface="Arial" panose="020B0604020202020204" pitchFamily="34" charset="0"/>
          <a:ea typeface="MS PGothic" panose="020B0600070205080204" pitchFamily="34" charset="-128"/>
          <a:cs typeface="Arial" panose="020B0604020202020204" pitchFamily="34" charset="0"/>
        </a:defRPr>
      </a:lvl3pPr>
      <a:lvl4pPr algn="ctr" rtl="0" eaLnBrk="0" fontAlgn="base" hangingPunct="0">
        <a:spcBef>
          <a:spcPct val="0"/>
        </a:spcBef>
        <a:spcAft>
          <a:spcPct val="0"/>
        </a:spcAft>
        <a:defRPr sz="4400" b="1">
          <a:solidFill>
            <a:schemeClr val="tx2"/>
          </a:solidFill>
          <a:latin typeface="Arial" panose="020B0604020202020204" pitchFamily="34" charset="0"/>
          <a:ea typeface="MS PGothic" panose="020B0600070205080204" pitchFamily="34" charset="-128"/>
          <a:cs typeface="Arial" panose="020B0604020202020204" pitchFamily="34" charset="0"/>
        </a:defRPr>
      </a:lvl4pPr>
      <a:lvl5pPr algn="ctr" rtl="0" eaLnBrk="0" fontAlgn="base" hangingPunct="0">
        <a:spcBef>
          <a:spcPct val="0"/>
        </a:spcBef>
        <a:spcAft>
          <a:spcPct val="0"/>
        </a:spcAft>
        <a:defRPr sz="4400" b="1">
          <a:solidFill>
            <a:schemeClr val="tx2"/>
          </a:solidFill>
          <a:latin typeface="Arial" panose="020B0604020202020204" pitchFamily="34" charset="0"/>
          <a:ea typeface="MS PGothic" panose="020B0600070205080204" pitchFamily="34" charset="-128"/>
          <a:cs typeface="Arial" panose="020B0604020202020204" pitchFamily="34" charset="0"/>
        </a:defRPr>
      </a:lvl5pPr>
      <a:lvl6pPr marL="457200" algn="ctr" rtl="0" fontAlgn="base">
        <a:spcBef>
          <a:spcPct val="0"/>
        </a:spcBef>
        <a:spcAft>
          <a:spcPct val="0"/>
        </a:spcAft>
        <a:defRPr sz="4400">
          <a:solidFill>
            <a:schemeClr val="tx2"/>
          </a:solidFill>
          <a:latin typeface="Verdana" pitchFamily="34" charset="0"/>
        </a:defRPr>
      </a:lvl6pPr>
      <a:lvl7pPr marL="914400" algn="ctr" rtl="0" fontAlgn="base">
        <a:spcBef>
          <a:spcPct val="0"/>
        </a:spcBef>
        <a:spcAft>
          <a:spcPct val="0"/>
        </a:spcAft>
        <a:defRPr sz="4400">
          <a:solidFill>
            <a:schemeClr val="tx2"/>
          </a:solidFill>
          <a:latin typeface="Verdana" pitchFamily="34" charset="0"/>
        </a:defRPr>
      </a:lvl7pPr>
      <a:lvl8pPr marL="1371600" algn="ctr" rtl="0" fontAlgn="base">
        <a:spcBef>
          <a:spcPct val="0"/>
        </a:spcBef>
        <a:spcAft>
          <a:spcPct val="0"/>
        </a:spcAft>
        <a:defRPr sz="4400">
          <a:solidFill>
            <a:schemeClr val="tx2"/>
          </a:solidFill>
          <a:latin typeface="Verdana" pitchFamily="34" charset="0"/>
        </a:defRPr>
      </a:lvl8pPr>
      <a:lvl9pPr marL="1828800" algn="ctr" rtl="0" fontAlgn="base">
        <a:spcBef>
          <a:spcPct val="0"/>
        </a:spcBef>
        <a:spcAft>
          <a:spcPct val="0"/>
        </a:spcAft>
        <a:defRPr sz="4400">
          <a:solidFill>
            <a:schemeClr val="tx2"/>
          </a:solidFill>
          <a:latin typeface="Verdana" pitchFamily="34" charset="0"/>
        </a:defRPr>
      </a:lvl9pPr>
    </p:titleStyle>
    <p:bodyStyle>
      <a:lvl1pPr marL="342900" indent="-342900" algn="l" rtl="0" eaLnBrk="0" fontAlgn="base" hangingPunct="0">
        <a:spcBef>
          <a:spcPct val="20000"/>
        </a:spcBef>
        <a:spcAft>
          <a:spcPct val="0"/>
        </a:spcAft>
        <a:buFont typeface="Wingdings" panose="05000000000000000000" pitchFamily="2" charset="2"/>
        <a:buChar char="§"/>
        <a:defRPr sz="24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2pPr>
      <a:lvl3pPr marL="11430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3pPr>
      <a:lvl4pPr marL="16002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4pPr>
      <a:lvl5pPr marL="20574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5pPr>
      <a:lvl6pPr marL="2514600" indent="-228600" algn="l" rtl="0" fontAlgn="base">
        <a:spcBef>
          <a:spcPct val="20000"/>
        </a:spcBef>
        <a:spcAft>
          <a:spcPct val="0"/>
        </a:spcAft>
        <a:buFont typeface="Wingdings" pitchFamily="2" charset="2"/>
        <a:defRPr sz="2400">
          <a:solidFill>
            <a:schemeClr val="tx1"/>
          </a:solidFill>
          <a:latin typeface="+mn-lt"/>
        </a:defRPr>
      </a:lvl6pPr>
      <a:lvl7pPr marL="2971800" indent="-228600" algn="l" rtl="0" fontAlgn="base">
        <a:spcBef>
          <a:spcPct val="20000"/>
        </a:spcBef>
        <a:spcAft>
          <a:spcPct val="0"/>
        </a:spcAft>
        <a:buFont typeface="Wingdings" pitchFamily="2" charset="2"/>
        <a:defRPr sz="2400">
          <a:solidFill>
            <a:schemeClr val="tx1"/>
          </a:solidFill>
          <a:latin typeface="+mn-lt"/>
        </a:defRPr>
      </a:lvl7pPr>
      <a:lvl8pPr marL="3429000" indent="-228600" algn="l" rtl="0" fontAlgn="base">
        <a:spcBef>
          <a:spcPct val="20000"/>
        </a:spcBef>
        <a:spcAft>
          <a:spcPct val="0"/>
        </a:spcAft>
        <a:buFont typeface="Wingdings" pitchFamily="2" charset="2"/>
        <a:defRPr sz="2400">
          <a:solidFill>
            <a:schemeClr val="tx1"/>
          </a:solidFill>
          <a:latin typeface="+mn-lt"/>
        </a:defRPr>
      </a:lvl8pPr>
      <a:lvl9pPr marL="3886200" indent="-228600" algn="l" rtl="0" fontAlgn="base">
        <a:spcBef>
          <a:spcPct val="20000"/>
        </a:spcBef>
        <a:spcAft>
          <a:spcPct val="0"/>
        </a:spcAft>
        <a:buFont typeface="Wingdings" pitchFamily="2" charset="2"/>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0" descr="BTEC Nationals &#10;Business"/>
          <p:cNvPicPr>
            <a:picLocks noChangeAspect="1"/>
          </p:cNvPicPr>
          <p:nvPr/>
        </p:nvPicPr>
        <p:blipFill>
          <a:blip r:embed="rId15">
            <a:extLst>
              <a:ext uri="{28A0092B-C50C-407E-A947-70E740481C1C}">
                <a14:useLocalDpi xmlns="" xmlns:a14="http://schemas.microsoft.com/office/drawing/2010/main" val="0"/>
              </a:ext>
            </a:extLst>
          </a:blip>
          <a:srcRect/>
          <a:stretch>
            <a:fillRect/>
          </a:stretch>
        </p:blipFill>
        <p:spPr bwMode="auto">
          <a:xfrm>
            <a:off x="0" y="0"/>
            <a:ext cx="9144000" cy="1449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056" name="TextBox 4"/>
          <p:cNvSpPr txBox="1">
            <a:spLocks noChangeArrowheads="1"/>
          </p:cNvSpPr>
          <p:nvPr/>
        </p:nvSpPr>
        <p:spPr bwMode="auto">
          <a:xfrm>
            <a:off x="252413" y="723900"/>
            <a:ext cx="7199312" cy="261938"/>
          </a:xfrm>
          <a:prstGeom prst="rect">
            <a:avLst/>
          </a:prstGeom>
          <a:noFill/>
          <a:ln>
            <a:noFill/>
          </a:ln>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100" b="1" dirty="0">
                <a:solidFill>
                  <a:schemeClr val="bg1"/>
                </a:solidFill>
                <a:ea typeface="+mn-ea"/>
              </a:rPr>
              <a:t>Unit xx: </a:t>
            </a:r>
          </a:p>
        </p:txBody>
      </p:sp>
      <p:sp>
        <p:nvSpPr>
          <p:cNvPr id="2052" name="Title Placeholder 1"/>
          <p:cNvSpPr>
            <a:spLocks noGrp="1"/>
          </p:cNvSpPr>
          <p:nvPr>
            <p:ph type="title"/>
          </p:nvPr>
        </p:nvSpPr>
        <p:spPr bwMode="auto">
          <a:xfrm>
            <a:off x="457200" y="1196975"/>
            <a:ext cx="8229600"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3" name="Text Placeholder 2"/>
          <p:cNvSpPr>
            <a:spLocks noGrp="1"/>
          </p:cNvSpPr>
          <p:nvPr>
            <p:ph type="body" idx="1"/>
          </p:nvPr>
        </p:nvSpPr>
        <p:spPr bwMode="auto">
          <a:xfrm>
            <a:off x="457200" y="2060575"/>
            <a:ext cx="8229600" cy="3616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Use simple bullet points and lines, with no more than two lines per bullet point if possible.</a:t>
            </a:r>
          </a:p>
          <a:p>
            <a:pPr lvl="0"/>
            <a:r>
              <a:rPr lang="en-GB" altLang="en-US"/>
              <a:t>Try to use a maximum of ten words per line. </a:t>
            </a:r>
          </a:p>
          <a:p>
            <a:pPr lvl="0"/>
            <a:r>
              <a:rPr lang="en-GB" altLang="en-US"/>
              <a:t>Set up generic formatting on this master. </a:t>
            </a:r>
          </a:p>
          <a:p>
            <a:pPr lvl="0"/>
            <a:r>
              <a:rPr lang="en-GB" altLang="en-US"/>
              <a:t>By applying this master to your slides, you’ll maintain consistent font and bullet style.</a:t>
            </a:r>
          </a:p>
          <a:p>
            <a:pPr lvl="0"/>
            <a:r>
              <a:rPr lang="en-GB" altLang="en-US"/>
              <a:t>To change the layout of individual slides, select ‘Slide layout’ and choose the desired layout from the right-hand menu.</a:t>
            </a:r>
          </a:p>
          <a:p>
            <a:pPr lvl="0"/>
            <a:r>
              <a:rPr lang="en-GB" altLang="en-US"/>
              <a:t>Read the PowerPoint guidelines before creating a slide show.</a:t>
            </a:r>
          </a:p>
        </p:txBody>
      </p:sp>
      <p:sp>
        <p:nvSpPr>
          <p:cNvPr id="2" name="Rectangle 2"/>
          <p:cNvSpPr>
            <a:spLocks noChangeArrowheads="1"/>
          </p:cNvSpPr>
          <p:nvPr/>
        </p:nvSpPr>
        <p:spPr bwMode="gray">
          <a:xfrm>
            <a:off x="0" y="6381750"/>
            <a:ext cx="9144000" cy="476250"/>
          </a:xfrm>
          <a:prstGeom prst="rect">
            <a:avLst/>
          </a:prstGeom>
          <a:solidFill>
            <a:srgbClr val="C60882"/>
          </a:solidFill>
          <a:ln>
            <a:noFill/>
          </a:ln>
          <a:extLst/>
        </p:spPr>
        <p:txBody>
          <a:bodyPr wrap="none" lIns="0" tIns="0" rIns="0" bIns="0"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dirty="0">
              <a:ea typeface="+mn-ea"/>
            </a:endParaRPr>
          </a:p>
        </p:txBody>
      </p:sp>
      <p:sp>
        <p:nvSpPr>
          <p:cNvPr id="10" name="Footer Placeholder 3"/>
          <p:cNvSpPr>
            <a:spLocks noGrp="1"/>
          </p:cNvSpPr>
          <p:nvPr>
            <p:ph type="ftr" sz="quarter" idx="3"/>
          </p:nvPr>
        </p:nvSpPr>
        <p:spPr>
          <a:xfrm>
            <a:off x="468313" y="6453188"/>
            <a:ext cx="6911975" cy="287337"/>
          </a:xfrm>
          <a:prstGeom prst="rect">
            <a:avLst/>
          </a:prstGeom>
        </p:spPr>
        <p:txBody>
          <a:bodyPr vert="horz" wrap="square" lIns="91440" tIns="45720" rIns="91440" bIns="45720" numCol="1" anchor="t" anchorCtr="0" compatLnSpc="1">
            <a:prstTxWarp prst="textNoShape">
              <a:avLst/>
            </a:prstTxWarp>
          </a:bodyPr>
          <a:lstStyle>
            <a:lvl1pPr eaLnBrk="1" hangingPunct="1">
              <a:defRPr sz="1100" smtClean="0">
                <a:solidFill>
                  <a:schemeClr val="bg1"/>
                </a:solidFill>
                <a:latin typeface="Verdana" panose="020B0604030504040204" pitchFamily="34" charset="0"/>
                <a:cs typeface="Arial" panose="020B0604020202020204" pitchFamily="34" charset="0"/>
              </a:defRPr>
            </a:lvl1pPr>
          </a:lstStyle>
          <a:p>
            <a:pPr>
              <a:defRPr/>
            </a:pPr>
            <a:r>
              <a:rPr lang="en-GB" altLang="en-US" smtClean="0"/>
              <a:t>© Pearson Education Ltd 2017. Copying permitted for purchasing institution only. </a:t>
            </a:r>
            <a:endParaRPr lang="en-GB" altLang="en-US" dirty="0"/>
          </a:p>
        </p:txBody>
      </p:sp>
      <p:pic>
        <p:nvPicPr>
          <p:cNvPr id="3" name="Picture 10" descr="Pearson"/>
          <p:cNvPicPr>
            <a:picLocks noChangeAspect="1" noChangeArrowheads="1"/>
          </p:cNvPicPr>
          <p:nvPr/>
        </p:nvPicPr>
        <p:blipFill>
          <a:blip r:embed="rId16" cstate="print">
            <a:extLst>
              <a:ext uri="{28A0092B-C50C-407E-A947-70E740481C1C}">
                <a14:useLocalDpi xmlns="" xmlns:a14="http://schemas.microsoft.com/office/drawing/2010/main" val="0"/>
              </a:ext>
            </a:extLst>
          </a:blip>
          <a:srcRect/>
          <a:stretch>
            <a:fillRect/>
          </a:stretch>
        </p:blipFill>
        <p:spPr bwMode="auto">
          <a:xfrm>
            <a:off x="7615238" y="6364288"/>
            <a:ext cx="1528762" cy="4937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357" r:id="rId1"/>
    <p:sldLayoutId id="2147485358" r:id="rId2"/>
    <p:sldLayoutId id="2147485359" r:id="rId3"/>
    <p:sldLayoutId id="2147485360" r:id="rId4"/>
    <p:sldLayoutId id="2147485361" r:id="rId5"/>
    <p:sldLayoutId id="2147485362" r:id="rId6"/>
    <p:sldLayoutId id="2147485363" r:id="rId7"/>
    <p:sldLayoutId id="2147485364" r:id="rId8"/>
    <p:sldLayoutId id="2147485365" r:id="rId9"/>
    <p:sldLayoutId id="2147485366" r:id="rId10"/>
    <p:sldLayoutId id="2147485367" r:id="rId11"/>
    <p:sldLayoutId id="2147485368" r:id="rId12"/>
  </p:sldLayoutIdLst>
  <p:transition spd="slow">
    <p:push dir="u"/>
    <p:sndAc>
      <p:stSnd>
        <p:snd r:embed="rId14" name="click.wav"/>
      </p:stSnd>
    </p:sndAc>
  </p:transition>
  <p:hf sldNum="0" hdr="0" ftr="0" dt="0"/>
  <p:txStyles>
    <p:titleStyle>
      <a:lvl1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cs typeface="Arial" panose="020B0604020202020204" pitchFamily="34" charset="0"/>
        </a:defRPr>
      </a:lvl1pPr>
      <a:lvl2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ea typeface="MS PGothic" panose="020B0600070205080204" pitchFamily="34" charset="-128"/>
          <a:cs typeface="Arial" panose="020B0604020202020204" pitchFamily="34" charset="0"/>
        </a:defRPr>
      </a:lvl5pPr>
      <a:lvl6pPr marL="457200" algn="ctr" rtl="0" fontAlgn="base">
        <a:spcBef>
          <a:spcPct val="0"/>
        </a:spcBef>
        <a:spcAft>
          <a:spcPct val="0"/>
        </a:spcAft>
        <a:defRPr sz="4400">
          <a:solidFill>
            <a:schemeClr val="tx2"/>
          </a:solidFill>
          <a:latin typeface="Verdana" pitchFamily="34" charset="0"/>
        </a:defRPr>
      </a:lvl6pPr>
      <a:lvl7pPr marL="914400" algn="ctr" rtl="0" fontAlgn="base">
        <a:spcBef>
          <a:spcPct val="0"/>
        </a:spcBef>
        <a:spcAft>
          <a:spcPct val="0"/>
        </a:spcAft>
        <a:defRPr sz="4400">
          <a:solidFill>
            <a:schemeClr val="tx2"/>
          </a:solidFill>
          <a:latin typeface="Verdana" pitchFamily="34" charset="0"/>
        </a:defRPr>
      </a:lvl7pPr>
      <a:lvl8pPr marL="1371600" algn="ctr" rtl="0" fontAlgn="base">
        <a:spcBef>
          <a:spcPct val="0"/>
        </a:spcBef>
        <a:spcAft>
          <a:spcPct val="0"/>
        </a:spcAft>
        <a:defRPr sz="4400">
          <a:solidFill>
            <a:schemeClr val="tx2"/>
          </a:solidFill>
          <a:latin typeface="Verdana" pitchFamily="34" charset="0"/>
        </a:defRPr>
      </a:lvl8pPr>
      <a:lvl9pPr marL="1828800" algn="ctr" rtl="0" fontAlgn="base">
        <a:spcBef>
          <a:spcPct val="0"/>
        </a:spcBef>
        <a:spcAft>
          <a:spcPct val="0"/>
        </a:spcAft>
        <a:defRPr sz="4400">
          <a:solidFill>
            <a:schemeClr val="tx2"/>
          </a:solidFill>
          <a:latin typeface="Verdana" pitchFamily="34" charset="0"/>
        </a:defRPr>
      </a:lvl9pPr>
    </p:titleStyle>
    <p:bodyStyle>
      <a:lvl1pPr marL="342900" indent="-342900" algn="l" rtl="0" eaLnBrk="0" fontAlgn="base" hangingPunct="0">
        <a:spcBef>
          <a:spcPct val="20000"/>
        </a:spcBef>
        <a:spcAft>
          <a:spcPct val="0"/>
        </a:spcAft>
        <a:buFont typeface="Wingdings" panose="05000000000000000000" pitchFamily="2" charset="2"/>
        <a:buChar char="§"/>
        <a:defRPr sz="24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2pPr>
      <a:lvl3pPr marL="11430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3pPr>
      <a:lvl4pPr marL="16002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4pPr>
      <a:lvl5pPr marL="2057400" indent="-2286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Arial" charset="0"/>
          <a:cs typeface="Arial" panose="020B0604020202020204" pitchFamily="34" charset="0"/>
        </a:defRPr>
      </a:lvl5pPr>
      <a:lvl6pPr marL="2514600" indent="-228600" algn="l" rtl="0" fontAlgn="base">
        <a:spcBef>
          <a:spcPct val="20000"/>
        </a:spcBef>
        <a:spcAft>
          <a:spcPct val="0"/>
        </a:spcAft>
        <a:buFont typeface="Wingdings" pitchFamily="2" charset="2"/>
        <a:defRPr sz="2400">
          <a:solidFill>
            <a:schemeClr val="tx1"/>
          </a:solidFill>
          <a:latin typeface="+mn-lt"/>
        </a:defRPr>
      </a:lvl6pPr>
      <a:lvl7pPr marL="2971800" indent="-228600" algn="l" rtl="0" fontAlgn="base">
        <a:spcBef>
          <a:spcPct val="20000"/>
        </a:spcBef>
        <a:spcAft>
          <a:spcPct val="0"/>
        </a:spcAft>
        <a:buFont typeface="Wingdings" pitchFamily="2" charset="2"/>
        <a:defRPr sz="2400">
          <a:solidFill>
            <a:schemeClr val="tx1"/>
          </a:solidFill>
          <a:latin typeface="+mn-lt"/>
        </a:defRPr>
      </a:lvl7pPr>
      <a:lvl8pPr marL="3429000" indent="-228600" algn="l" rtl="0" fontAlgn="base">
        <a:spcBef>
          <a:spcPct val="20000"/>
        </a:spcBef>
        <a:spcAft>
          <a:spcPct val="0"/>
        </a:spcAft>
        <a:buFont typeface="Wingdings" pitchFamily="2" charset="2"/>
        <a:defRPr sz="2400">
          <a:solidFill>
            <a:schemeClr val="tx1"/>
          </a:solidFill>
          <a:latin typeface="+mn-lt"/>
        </a:defRPr>
      </a:lvl8pPr>
      <a:lvl9pPr marL="3886200" indent="-228600" algn="l" rtl="0" fontAlgn="base">
        <a:spcBef>
          <a:spcPct val="20000"/>
        </a:spcBef>
        <a:spcAft>
          <a:spcPct val="0"/>
        </a:spcAft>
        <a:buFont typeface="Wingdings" pitchFamily="2" charset="2"/>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5"/>
          <p:cNvSpPr>
            <a:spLocks noGrp="1"/>
          </p:cNvSpPr>
          <p:nvPr>
            <p:ph type="ctrTitle"/>
          </p:nvPr>
        </p:nvSpPr>
        <p:spPr/>
        <p:txBody>
          <a:bodyPr/>
          <a:lstStyle/>
          <a:p>
            <a:r>
              <a:rPr lang="en-GB" altLang="en-US" dirty="0" smtClean="0"/>
              <a:t>Lesson 1:</a:t>
            </a:r>
            <a:br>
              <a:rPr lang="en-GB" altLang="en-US" dirty="0" smtClean="0"/>
            </a:br>
            <a:r>
              <a:rPr lang="en-GB" altLang="en-US" dirty="0" smtClean="0"/>
              <a:t>The </a:t>
            </a:r>
            <a:r>
              <a:rPr lang="en-GB" altLang="en-US" dirty="0"/>
              <a:t>role of marketing</a:t>
            </a:r>
          </a:p>
        </p:txBody>
      </p:sp>
      <p:sp>
        <p:nvSpPr>
          <p:cNvPr id="17410" name="Subtitle 6"/>
          <p:cNvSpPr>
            <a:spLocks noGrp="1"/>
          </p:cNvSpPr>
          <p:nvPr>
            <p:ph type="subTitle" idx="1"/>
          </p:nvPr>
        </p:nvSpPr>
        <p:spPr/>
        <p:txBody>
          <a:bodyPr/>
          <a:lstStyle/>
          <a:p>
            <a:r>
              <a:rPr lang="en-GB" altLang="en-US" b="1" dirty="0" smtClean="0">
                <a:solidFill>
                  <a:srgbClr val="FF0000"/>
                </a:solidFill>
              </a:rPr>
              <a:t>What is marketing?</a:t>
            </a:r>
          </a:p>
          <a:p>
            <a:r>
              <a:rPr lang="en-GB" altLang="en-US" b="1" dirty="0" smtClean="0">
                <a:solidFill>
                  <a:srgbClr val="FF0000"/>
                </a:solidFill>
              </a:rPr>
              <a:t>What is its purpose?</a:t>
            </a:r>
            <a:endParaRPr lang="en-GB" altLang="en-US" b="1" dirty="0">
              <a:solidFill>
                <a:srgbClr val="FF0000"/>
              </a:solidFill>
            </a:endParaRPr>
          </a:p>
        </p:txBody>
      </p:sp>
    </p:spTree>
  </p:cSld>
  <p:clrMapOvr>
    <a:masterClrMapping/>
  </p:clrMapOvr>
  <p:transition spd="slow">
    <p:push dir="u"/>
    <p:sndAc>
      <p:stSnd>
        <p:snd r:embed="rId3" name="click.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4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9"/>
          <p:cNvSpPr>
            <a:spLocks noGrp="1"/>
          </p:cNvSpPr>
          <p:nvPr>
            <p:ph type="title"/>
          </p:nvPr>
        </p:nvSpPr>
        <p:spPr>
          <a:xfrm>
            <a:off x="457200" y="1195388"/>
            <a:ext cx="8229600" cy="863600"/>
          </a:xfrm>
        </p:spPr>
        <p:txBody>
          <a:bodyPr/>
          <a:lstStyle/>
          <a:p>
            <a:r>
              <a:rPr lang="en-GB" altLang="en-US" sz="3200" dirty="0"/>
              <a:t>Internal influences on marketing activity</a:t>
            </a:r>
          </a:p>
        </p:txBody>
      </p:sp>
      <p:sp>
        <p:nvSpPr>
          <p:cNvPr id="13" name="Content Placeholder 11"/>
          <p:cNvSpPr txBox="1">
            <a:spLocks/>
          </p:cNvSpPr>
          <p:nvPr/>
        </p:nvSpPr>
        <p:spPr bwMode="auto">
          <a:xfrm>
            <a:off x="571500" y="2460625"/>
            <a:ext cx="8143875" cy="2768600"/>
          </a:xfrm>
          <a:prstGeom prst="rect">
            <a:avLst/>
          </a:prstGeom>
          <a:noFill/>
          <a:ln w="9525">
            <a:noFill/>
            <a:miter lim="800000"/>
            <a:headEnd/>
            <a:tailEnd/>
          </a:ln>
        </p:spPr>
        <p:txBody>
          <a:bodyPr/>
          <a:lstStyle/>
          <a:p>
            <a:pPr eaLnBrk="1" hangingPunct="1">
              <a:buFont typeface="Wingdings" charset="0"/>
              <a:buNone/>
              <a:defRPr/>
            </a:pPr>
            <a:r>
              <a:rPr lang="en-GB" sz="2000" dirty="0" smtClean="0">
                <a:latin typeface="Arial" charset="0"/>
                <a:ea typeface="ＭＳ Ｐゴシック" charset="0"/>
                <a:cs typeface="ＭＳ Ｐゴシック" charset="0"/>
              </a:rPr>
              <a:t>John </a:t>
            </a:r>
            <a:r>
              <a:rPr lang="en-GB" sz="2000" dirty="0">
                <a:latin typeface="Arial" charset="0"/>
                <a:ea typeface="ＭＳ Ｐゴシック" charset="0"/>
                <a:cs typeface="ＭＳ Ｐゴシック" charset="0"/>
              </a:rPr>
              <a:t>wants to launch a new service his cleaning company has </a:t>
            </a:r>
          </a:p>
          <a:p>
            <a:pPr eaLnBrk="1" hangingPunct="1">
              <a:buFont typeface="Wingdings" charset="0"/>
              <a:buNone/>
              <a:defRPr/>
            </a:pPr>
            <a:r>
              <a:rPr lang="en-GB" sz="2000" dirty="0">
                <a:latin typeface="Arial" charset="0"/>
                <a:ea typeface="ＭＳ Ｐゴシック" charset="0"/>
                <a:cs typeface="ＭＳ Ｐゴシック" charset="0"/>
              </a:rPr>
              <a:t>developed. All staff except his office manager are involved in delivering the service. His budget is small but his manager has a degree in media and his uncle works for the local radio station.   </a:t>
            </a:r>
          </a:p>
          <a:p>
            <a:pPr marL="342900" indent="-342900">
              <a:spcBef>
                <a:spcPct val="20000"/>
              </a:spcBef>
              <a:defRPr/>
            </a:pPr>
            <a:endParaRPr lang="en-GB" sz="2000" kern="0" dirty="0">
              <a:ea typeface="+mn-ea"/>
              <a:cs typeface="Arial" panose="020B0604020202020204" pitchFamily="34" charset="0"/>
            </a:endParaRPr>
          </a:p>
          <a:p>
            <a:pPr marL="342900" indent="-342900">
              <a:spcBef>
                <a:spcPct val="20000"/>
              </a:spcBef>
              <a:buFont typeface="Arial" panose="020B0604020202020204" pitchFamily="34" charset="0"/>
              <a:buChar char="•"/>
              <a:defRPr/>
            </a:pPr>
            <a:r>
              <a:rPr lang="en-GB" sz="2000" b="1" kern="0" dirty="0">
                <a:solidFill>
                  <a:srgbClr val="FF0000"/>
                </a:solidFill>
                <a:ea typeface="+mn-ea"/>
                <a:cs typeface="Arial" panose="020B0604020202020204" pitchFamily="34" charset="0"/>
              </a:rPr>
              <a:t>What are the internal influencing factors for this business?</a:t>
            </a:r>
          </a:p>
          <a:p>
            <a:pPr marL="342900" indent="-342900">
              <a:spcBef>
                <a:spcPct val="20000"/>
              </a:spcBef>
              <a:buFont typeface="Arial" panose="020B0604020202020204" pitchFamily="34" charset="0"/>
              <a:buChar char="•"/>
              <a:defRPr/>
            </a:pPr>
            <a:r>
              <a:rPr lang="en-GB" sz="2000" b="1" kern="0" dirty="0">
                <a:solidFill>
                  <a:srgbClr val="FF0000"/>
                </a:solidFill>
                <a:ea typeface="+mn-ea"/>
                <a:cs typeface="Arial" panose="020B0604020202020204" pitchFamily="34" charset="0"/>
              </a:rPr>
              <a:t>What are the implications and opportunities for marketing?</a:t>
            </a:r>
          </a:p>
        </p:txBody>
      </p:sp>
    </p:spTree>
  </p:cSld>
  <p:clrMapOvr>
    <a:masterClrMapping/>
  </p:clrMapOvr>
  <p:transition spd="slow">
    <p:push dir="u"/>
    <p:sndAc>
      <p:stSnd>
        <p:snd r:embed="rId3" name="click.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sz="3200" dirty="0"/>
              <a:t>External influences on marketing activity</a:t>
            </a:r>
          </a:p>
        </p:txBody>
      </p:sp>
      <p:sp>
        <p:nvSpPr>
          <p:cNvPr id="6" name="Content Placeholder 5"/>
          <p:cNvSpPr>
            <a:spLocks noGrp="1"/>
          </p:cNvSpPr>
          <p:nvPr>
            <p:ph idx="1"/>
          </p:nvPr>
        </p:nvSpPr>
        <p:spPr>
          <a:xfrm>
            <a:off x="468313" y="1988840"/>
            <a:ext cx="8207375" cy="4085596"/>
          </a:xfrm>
        </p:spPr>
        <p:txBody>
          <a:bodyPr/>
          <a:lstStyle/>
          <a:p>
            <a:pPr>
              <a:buFont typeface="Arial" panose="020B0604020202020204" pitchFamily="34" charset="0"/>
              <a:buChar char="•"/>
            </a:pPr>
            <a:r>
              <a:rPr lang="en-GB" sz="1800" dirty="0"/>
              <a:t>Several factors that are external to the business also need to be considered when deciding what marketing activity to undertake: </a:t>
            </a:r>
          </a:p>
          <a:p>
            <a:pPr lvl="1">
              <a:buFont typeface="Arial" panose="020B0604020202020204" pitchFamily="34" charset="0"/>
              <a:buChar char="•"/>
            </a:pPr>
            <a:r>
              <a:rPr lang="en-GB" sz="1800" b="1" dirty="0"/>
              <a:t>P</a:t>
            </a:r>
            <a:r>
              <a:rPr lang="en-GB" sz="1800" dirty="0"/>
              <a:t>olitical factors such as government cuts/spending</a:t>
            </a:r>
          </a:p>
          <a:p>
            <a:pPr lvl="1">
              <a:buFont typeface="Arial" panose="020B0604020202020204" pitchFamily="34" charset="0"/>
              <a:buChar char="•"/>
            </a:pPr>
            <a:r>
              <a:rPr lang="en-GB" sz="1800" b="1" dirty="0"/>
              <a:t>E</a:t>
            </a:r>
            <a:r>
              <a:rPr lang="en-GB" sz="1800" dirty="0"/>
              <a:t>conomic factors such as a rise in VAT</a:t>
            </a:r>
          </a:p>
          <a:p>
            <a:pPr lvl="1">
              <a:buFont typeface="Arial" panose="020B0604020202020204" pitchFamily="34" charset="0"/>
              <a:buChar char="•"/>
            </a:pPr>
            <a:r>
              <a:rPr lang="en-GB" sz="1800" b="1" dirty="0"/>
              <a:t>S</a:t>
            </a:r>
            <a:r>
              <a:rPr lang="en-GB" sz="1800" dirty="0"/>
              <a:t>ocial factors such as demographics</a:t>
            </a:r>
          </a:p>
          <a:p>
            <a:pPr lvl="1">
              <a:buFont typeface="Arial" panose="020B0604020202020204" pitchFamily="34" charset="0"/>
              <a:buChar char="•"/>
            </a:pPr>
            <a:r>
              <a:rPr lang="en-GB" sz="1800" b="1" dirty="0"/>
              <a:t>T</a:t>
            </a:r>
            <a:r>
              <a:rPr lang="en-GB" sz="1800" dirty="0"/>
              <a:t>echnological factors such as social media use</a:t>
            </a:r>
          </a:p>
          <a:p>
            <a:pPr lvl="1">
              <a:buFont typeface="Arial" panose="020B0604020202020204" pitchFamily="34" charset="0"/>
              <a:buChar char="•"/>
            </a:pPr>
            <a:r>
              <a:rPr lang="en-GB" sz="1800" b="1" dirty="0"/>
              <a:t>E</a:t>
            </a:r>
            <a:r>
              <a:rPr lang="en-GB" sz="1800" dirty="0"/>
              <a:t>nvironmental factors such as a 5p charge for plastic bags</a:t>
            </a:r>
          </a:p>
          <a:p>
            <a:pPr lvl="1">
              <a:buFont typeface="Arial" panose="020B0604020202020204" pitchFamily="34" charset="0"/>
              <a:buChar char="•"/>
            </a:pPr>
            <a:r>
              <a:rPr lang="en-GB" sz="1800" b="1" dirty="0"/>
              <a:t>L</a:t>
            </a:r>
            <a:r>
              <a:rPr lang="en-GB" sz="1800" dirty="0"/>
              <a:t>egal factors such as Consumer Protection (Distance selling) regulations.</a:t>
            </a:r>
          </a:p>
          <a:p>
            <a:pPr marL="457200" lvl="1" indent="0">
              <a:buNone/>
            </a:pPr>
            <a:endParaRPr lang="en-GB" sz="1600" i="1" dirty="0"/>
          </a:p>
          <a:p>
            <a:pPr marL="0" lvl="1" indent="0">
              <a:buNone/>
            </a:pPr>
            <a:r>
              <a:rPr lang="en-GB" sz="1600" b="1" dirty="0" smtClean="0">
                <a:solidFill>
                  <a:srgbClr val="FF0000"/>
                </a:solidFill>
              </a:rPr>
              <a:t>In small groups, try to come up with at least one example of a business that has been influenced by each of the above in relation to its marketing activities. Please use the worksheet provided.</a:t>
            </a:r>
            <a:endParaRPr lang="en-GB" sz="1600" b="1" dirty="0">
              <a:solidFill>
                <a:srgbClr val="FF0000"/>
              </a:solidFill>
            </a:endParaRPr>
          </a:p>
        </p:txBody>
      </p:sp>
    </p:spTree>
    <p:extLst>
      <p:ext uri="{BB962C8B-B14F-4D97-AF65-F5344CB8AC3E}">
        <p14:creationId xmlns="" xmlns:p14="http://schemas.microsoft.com/office/powerpoint/2010/main" val="1763089547"/>
      </p:ext>
    </p:extLst>
  </p:cSld>
  <p:clrMapOvr>
    <a:masterClrMapping/>
  </p:clrMapOvr>
  <p:transition spd="slow">
    <p:push dir="u"/>
    <p:sndAc>
      <p:stSnd>
        <p:snd r:embed="rId3" name="click.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sz="3200" dirty="0" smtClean="0"/>
              <a:t>Market Research</a:t>
            </a:r>
            <a:endParaRPr lang="en-GB" sz="3200" dirty="0"/>
          </a:p>
        </p:txBody>
      </p:sp>
      <p:sp>
        <p:nvSpPr>
          <p:cNvPr id="4" name="Rectangle 3"/>
          <p:cNvSpPr/>
          <p:nvPr/>
        </p:nvSpPr>
        <p:spPr>
          <a:xfrm>
            <a:off x="2286000" y="2967335"/>
            <a:ext cx="4572000" cy="923330"/>
          </a:xfrm>
          <a:prstGeom prst="rect">
            <a:avLst/>
          </a:prstGeom>
        </p:spPr>
        <p:txBody>
          <a:bodyPr>
            <a:spAutoFit/>
          </a:bodyPr>
          <a:lstStyle/>
          <a:p>
            <a:r>
              <a:rPr lang="en-GB" b="1" dirty="0" smtClean="0">
                <a:solidFill>
                  <a:srgbClr val="FF0000"/>
                </a:solidFill>
              </a:rPr>
              <a:t>What is market research? How can businesses use it to aid their marketing?</a:t>
            </a:r>
            <a:endParaRPr lang="en-GB" b="1" dirty="0">
              <a:solidFill>
                <a:srgbClr val="FF0000"/>
              </a:solidFill>
            </a:endParaRPr>
          </a:p>
        </p:txBody>
      </p:sp>
    </p:spTree>
    <p:extLst>
      <p:ext uri="{BB962C8B-B14F-4D97-AF65-F5344CB8AC3E}">
        <p14:creationId xmlns="" xmlns:p14="http://schemas.microsoft.com/office/powerpoint/2010/main" val="1763089547"/>
      </p:ext>
    </p:extLst>
  </p:cSld>
  <p:clrMapOvr>
    <a:masterClrMapping/>
  </p:clrMapOvr>
  <p:transition spd="slow">
    <p:push dir="u"/>
    <p:sndAc>
      <p:stSnd>
        <p:snd r:embed="rId3" name="click.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457200" y="1016695"/>
            <a:ext cx="8229600" cy="863600"/>
          </a:xfrm>
        </p:spPr>
        <p:txBody>
          <a:bodyPr/>
          <a:lstStyle/>
          <a:p>
            <a:r>
              <a:rPr lang="en-GB" altLang="en-US" sz="3200" dirty="0"/>
              <a:t>Research tools</a:t>
            </a:r>
          </a:p>
        </p:txBody>
      </p:sp>
      <p:sp>
        <p:nvSpPr>
          <p:cNvPr id="5" name="Content Placeholder 4"/>
          <p:cNvSpPr>
            <a:spLocks noGrp="1"/>
          </p:cNvSpPr>
          <p:nvPr>
            <p:ph sz="half" idx="1"/>
          </p:nvPr>
        </p:nvSpPr>
        <p:spPr>
          <a:xfrm>
            <a:off x="457200" y="1880295"/>
            <a:ext cx="4027487" cy="4024312"/>
          </a:xfrm>
        </p:spPr>
        <p:txBody>
          <a:bodyPr/>
          <a:lstStyle/>
          <a:p>
            <a:pPr marL="0" indent="0">
              <a:buFont typeface="Wingdings" panose="05000000000000000000" pitchFamily="2" charset="2"/>
              <a:buNone/>
              <a:defRPr/>
            </a:pPr>
            <a:r>
              <a:rPr lang="en-GB" sz="1800" b="1" dirty="0">
                <a:solidFill>
                  <a:srgbClr val="00B050"/>
                </a:solidFill>
                <a:ea typeface="+mn-ea"/>
              </a:rPr>
              <a:t>Primary research: new data gathered by the organisation itself. </a:t>
            </a:r>
          </a:p>
          <a:p>
            <a:pPr marL="0" indent="0">
              <a:buFont typeface="Wingdings" panose="05000000000000000000" pitchFamily="2" charset="2"/>
              <a:buNone/>
              <a:defRPr/>
            </a:pPr>
            <a:r>
              <a:rPr lang="en-GB" sz="1800" dirty="0">
                <a:ea typeface="+mn-ea"/>
              </a:rPr>
              <a:t>Examples include:</a:t>
            </a:r>
          </a:p>
          <a:p>
            <a:pPr>
              <a:buFont typeface="Arial"/>
              <a:buChar char="•"/>
              <a:defRPr/>
            </a:pPr>
            <a:r>
              <a:rPr lang="en-GB" sz="1800" dirty="0">
                <a:ea typeface="+mn-ea"/>
              </a:rPr>
              <a:t>surveys</a:t>
            </a:r>
          </a:p>
          <a:p>
            <a:pPr>
              <a:buFont typeface="Arial"/>
              <a:buChar char="•"/>
              <a:defRPr/>
            </a:pPr>
            <a:r>
              <a:rPr lang="en-GB" sz="1800" dirty="0">
                <a:ea typeface="+mn-ea"/>
              </a:rPr>
              <a:t>interviews</a:t>
            </a:r>
          </a:p>
          <a:p>
            <a:pPr>
              <a:buFont typeface="Arial"/>
              <a:buChar char="•"/>
              <a:defRPr/>
            </a:pPr>
            <a:r>
              <a:rPr lang="en-GB" sz="1800" dirty="0">
                <a:ea typeface="+mn-ea"/>
              </a:rPr>
              <a:t>sales figures</a:t>
            </a:r>
          </a:p>
          <a:p>
            <a:pPr>
              <a:buFont typeface="Arial"/>
              <a:buChar char="•"/>
              <a:defRPr/>
            </a:pPr>
            <a:r>
              <a:rPr lang="en-GB" sz="1800" dirty="0">
                <a:ea typeface="+mn-ea"/>
              </a:rPr>
              <a:t>observation</a:t>
            </a:r>
          </a:p>
          <a:p>
            <a:pPr>
              <a:buFont typeface="Arial"/>
              <a:buChar char="•"/>
              <a:defRPr/>
            </a:pPr>
            <a:r>
              <a:rPr lang="en-GB" sz="1800" dirty="0">
                <a:ea typeface="+mn-ea"/>
              </a:rPr>
              <a:t>trials </a:t>
            </a:r>
          </a:p>
          <a:p>
            <a:pPr>
              <a:buFont typeface="Arial"/>
              <a:buChar char="•"/>
              <a:defRPr/>
            </a:pPr>
            <a:r>
              <a:rPr lang="en-GB" sz="1800" dirty="0">
                <a:ea typeface="+mn-ea"/>
              </a:rPr>
              <a:t>focus groups.</a:t>
            </a:r>
          </a:p>
          <a:p>
            <a:pPr marL="0" indent="0">
              <a:buFont typeface="Wingdings" panose="05000000000000000000" pitchFamily="2" charset="2"/>
              <a:buNone/>
              <a:defRPr/>
            </a:pPr>
            <a:endParaRPr lang="en-GB" dirty="0">
              <a:ea typeface="+mn-ea"/>
            </a:endParaRPr>
          </a:p>
        </p:txBody>
      </p:sp>
      <p:sp>
        <p:nvSpPr>
          <p:cNvPr id="6" name="Content Placeholder 5"/>
          <p:cNvSpPr>
            <a:spLocks noGrp="1"/>
          </p:cNvSpPr>
          <p:nvPr>
            <p:ph sz="half" idx="2"/>
          </p:nvPr>
        </p:nvSpPr>
        <p:spPr>
          <a:xfrm>
            <a:off x="4751388" y="1880295"/>
            <a:ext cx="3873128" cy="4024312"/>
          </a:xfrm>
        </p:spPr>
        <p:txBody>
          <a:bodyPr/>
          <a:lstStyle/>
          <a:p>
            <a:pPr marL="0" indent="0">
              <a:buFont typeface="Wingdings" panose="05000000000000000000" pitchFamily="2" charset="2"/>
              <a:buNone/>
              <a:defRPr/>
            </a:pPr>
            <a:r>
              <a:rPr lang="en-GB" sz="1800" b="1" dirty="0">
                <a:solidFill>
                  <a:srgbClr val="00B050"/>
                </a:solidFill>
                <a:ea typeface="+mn-ea"/>
              </a:rPr>
              <a:t>Secondary research: existing data that comes from another source. </a:t>
            </a:r>
          </a:p>
          <a:p>
            <a:pPr marL="0" indent="0">
              <a:buFont typeface="Wingdings" panose="05000000000000000000" pitchFamily="2" charset="2"/>
              <a:buNone/>
              <a:defRPr/>
            </a:pPr>
            <a:r>
              <a:rPr lang="en-GB" sz="1800" dirty="0">
                <a:ea typeface="+mn-ea"/>
              </a:rPr>
              <a:t>Examples include:</a:t>
            </a:r>
          </a:p>
          <a:p>
            <a:pPr>
              <a:buFont typeface="Arial"/>
              <a:buChar char="•"/>
              <a:defRPr/>
            </a:pPr>
            <a:r>
              <a:rPr lang="en-GB" sz="1800" dirty="0">
                <a:ea typeface="+mn-ea"/>
              </a:rPr>
              <a:t>business data on customers</a:t>
            </a:r>
          </a:p>
          <a:p>
            <a:pPr>
              <a:buFont typeface="Arial"/>
              <a:buChar char="•"/>
              <a:defRPr/>
            </a:pPr>
            <a:r>
              <a:rPr lang="en-GB" sz="1800" dirty="0">
                <a:ea typeface="+mn-ea"/>
              </a:rPr>
              <a:t>sales records</a:t>
            </a:r>
          </a:p>
          <a:p>
            <a:pPr>
              <a:buFont typeface="Arial"/>
              <a:buChar char="•"/>
              <a:defRPr/>
            </a:pPr>
            <a:r>
              <a:rPr lang="en-GB" sz="1800" dirty="0">
                <a:ea typeface="+mn-ea"/>
              </a:rPr>
              <a:t>financial records</a:t>
            </a:r>
          </a:p>
          <a:p>
            <a:pPr>
              <a:buFont typeface="Arial"/>
              <a:buChar char="•"/>
              <a:defRPr/>
            </a:pPr>
            <a:r>
              <a:rPr lang="en-GB" sz="1800" dirty="0">
                <a:ea typeface="+mn-ea"/>
              </a:rPr>
              <a:t>published reports</a:t>
            </a:r>
          </a:p>
          <a:p>
            <a:pPr>
              <a:buFont typeface="Arial"/>
              <a:buChar char="•"/>
              <a:defRPr/>
            </a:pPr>
            <a:r>
              <a:rPr lang="en-GB" sz="1800" dirty="0">
                <a:ea typeface="+mn-ea"/>
              </a:rPr>
              <a:t>government statistics</a:t>
            </a:r>
          </a:p>
          <a:p>
            <a:pPr>
              <a:buFont typeface="Arial"/>
              <a:buChar char="•"/>
              <a:defRPr/>
            </a:pPr>
            <a:r>
              <a:rPr lang="en-GB" sz="1800" dirty="0">
                <a:ea typeface="+mn-ea"/>
              </a:rPr>
              <a:t>trade journals </a:t>
            </a:r>
          </a:p>
          <a:p>
            <a:pPr>
              <a:buFont typeface="Arial"/>
              <a:buChar char="•"/>
              <a:defRPr/>
            </a:pPr>
            <a:r>
              <a:rPr lang="en-GB" sz="1800" dirty="0">
                <a:ea typeface="+mn-ea"/>
              </a:rPr>
              <a:t>media sources.</a:t>
            </a:r>
          </a:p>
          <a:p>
            <a:pPr>
              <a:defRPr/>
            </a:pPr>
            <a:endParaRPr lang="en-GB" dirty="0">
              <a:ea typeface="+mn-ea"/>
            </a:endParaRPr>
          </a:p>
        </p:txBody>
      </p:sp>
    </p:spTree>
  </p:cSld>
  <p:clrMapOvr>
    <a:masterClrMapping/>
  </p:clrMapOvr>
  <p:transition spd="slow">
    <p:push dir="u"/>
    <p:sndAc>
      <p:stSnd>
        <p:snd r:embed="rId3" name="click.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2" end="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
                                            <p:txEl>
                                              <p:pRg st="4" end="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
                                            <p:txEl>
                                              <p:pRg st="5" end="5"/>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6">
                                            <p:txEl>
                                              <p:pRg st="7" end="7"/>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457200" y="1195388"/>
            <a:ext cx="8229600" cy="863600"/>
          </a:xfrm>
        </p:spPr>
        <p:txBody>
          <a:bodyPr/>
          <a:lstStyle/>
          <a:p>
            <a:r>
              <a:rPr lang="en-US" altLang="en-US" sz="3200" dirty="0"/>
              <a:t>Two types of data</a:t>
            </a:r>
          </a:p>
        </p:txBody>
      </p:sp>
      <p:sp>
        <p:nvSpPr>
          <p:cNvPr id="87042" name="Content Placeholder 2"/>
          <p:cNvSpPr>
            <a:spLocks noGrp="1"/>
          </p:cNvSpPr>
          <p:nvPr>
            <p:ph sz="half" idx="1"/>
          </p:nvPr>
        </p:nvSpPr>
        <p:spPr>
          <a:xfrm>
            <a:off x="468313" y="2060848"/>
            <a:ext cx="4027487" cy="4024312"/>
          </a:xfrm>
        </p:spPr>
        <p:txBody>
          <a:bodyPr/>
          <a:lstStyle/>
          <a:p>
            <a:pPr marL="0" indent="0">
              <a:buFont typeface="Wingdings" panose="05000000000000000000" pitchFamily="2" charset="2"/>
              <a:buNone/>
            </a:pPr>
            <a:r>
              <a:rPr lang="en-US" altLang="en-US" sz="2000" b="1" dirty="0">
                <a:solidFill>
                  <a:srgbClr val="00B050"/>
                </a:solidFill>
              </a:rPr>
              <a:t>Quantitative data </a:t>
            </a:r>
          </a:p>
          <a:p>
            <a:pPr marL="0" indent="0">
              <a:buFont typeface="Wingdings" panose="05000000000000000000" pitchFamily="2" charset="2"/>
              <a:buNone/>
            </a:pPr>
            <a:r>
              <a:rPr lang="en-US" altLang="en-US" sz="2000" b="1" dirty="0">
                <a:solidFill>
                  <a:srgbClr val="00B050"/>
                </a:solidFill>
              </a:rPr>
              <a:t>This type of data is about quantities: that is, information that can be measured and written down with numbers. </a:t>
            </a:r>
          </a:p>
          <a:p>
            <a:pPr marL="0" indent="0">
              <a:buFont typeface="Wingdings" panose="05000000000000000000" pitchFamily="2" charset="2"/>
              <a:buNone/>
            </a:pPr>
            <a:r>
              <a:rPr lang="en-US" altLang="en-US" sz="2000" dirty="0"/>
              <a:t>Examples of quantitative data are:</a:t>
            </a:r>
          </a:p>
          <a:p>
            <a:pPr>
              <a:buFont typeface="Arial" panose="020B0604020202020204" pitchFamily="34" charset="0"/>
              <a:buChar char="•"/>
            </a:pPr>
            <a:r>
              <a:rPr lang="en-US" altLang="en-US" sz="2000" dirty="0"/>
              <a:t>number of sales of a certain product within an industry</a:t>
            </a:r>
          </a:p>
          <a:p>
            <a:pPr>
              <a:buFont typeface="Arial" panose="020B0604020202020204" pitchFamily="34" charset="0"/>
              <a:buChar char="•"/>
            </a:pPr>
            <a:r>
              <a:rPr lang="en-US" altLang="en-US" sz="2000" dirty="0"/>
              <a:t>how much the economy has grown as a percentage over a period of time.</a:t>
            </a:r>
          </a:p>
        </p:txBody>
      </p:sp>
      <p:sp>
        <p:nvSpPr>
          <p:cNvPr id="87043" name="Content Placeholder 3"/>
          <p:cNvSpPr>
            <a:spLocks noGrp="1"/>
          </p:cNvSpPr>
          <p:nvPr>
            <p:ph sz="half" idx="2"/>
          </p:nvPr>
        </p:nvSpPr>
        <p:spPr>
          <a:xfrm>
            <a:off x="4864992" y="2058988"/>
            <a:ext cx="4027488" cy="4024312"/>
          </a:xfrm>
        </p:spPr>
        <p:txBody>
          <a:bodyPr/>
          <a:lstStyle/>
          <a:p>
            <a:pPr marL="0" indent="0">
              <a:buFont typeface="Wingdings" panose="05000000000000000000" pitchFamily="2" charset="2"/>
              <a:buNone/>
            </a:pPr>
            <a:r>
              <a:rPr lang="en-US" altLang="en-US" sz="2000" b="1" dirty="0">
                <a:solidFill>
                  <a:srgbClr val="00B050"/>
                </a:solidFill>
              </a:rPr>
              <a:t>Qualitative data</a:t>
            </a:r>
          </a:p>
          <a:p>
            <a:pPr marL="0" indent="0">
              <a:buFont typeface="Wingdings" panose="05000000000000000000" pitchFamily="2" charset="2"/>
              <a:buNone/>
            </a:pPr>
            <a:r>
              <a:rPr lang="en-US" altLang="en-US" sz="2000" b="1" dirty="0">
                <a:solidFill>
                  <a:srgbClr val="00B050"/>
                </a:solidFill>
              </a:rPr>
              <a:t>This data looks at qualities (information that cannot be measured). </a:t>
            </a:r>
          </a:p>
          <a:p>
            <a:pPr marL="0" indent="0">
              <a:buFont typeface="Wingdings" panose="05000000000000000000" pitchFamily="2" charset="2"/>
              <a:buNone/>
            </a:pPr>
            <a:r>
              <a:rPr lang="en-US" altLang="en-US" sz="2000" dirty="0"/>
              <a:t>Examples of qualitative data include:</a:t>
            </a:r>
          </a:p>
          <a:p>
            <a:pPr>
              <a:buFont typeface="Arial" panose="020B0604020202020204" pitchFamily="34" charset="0"/>
              <a:buChar char="•"/>
            </a:pPr>
            <a:r>
              <a:rPr lang="en-US" altLang="en-US" sz="2000" dirty="0"/>
              <a:t>why people buy certain products</a:t>
            </a:r>
          </a:p>
          <a:p>
            <a:pPr>
              <a:buFont typeface="Arial" panose="020B0604020202020204" pitchFamily="34" charset="0"/>
              <a:buChar char="•"/>
            </a:pPr>
            <a:r>
              <a:rPr lang="en-US" altLang="en-US" sz="2000" dirty="0"/>
              <a:t>people’s opinions on brands</a:t>
            </a:r>
          </a:p>
          <a:p>
            <a:pPr>
              <a:buFont typeface="Arial" panose="020B0604020202020204" pitchFamily="34" charset="0"/>
              <a:buChar char="•"/>
            </a:pPr>
            <a:r>
              <a:rPr lang="en-US" altLang="en-US" sz="2000" dirty="0"/>
              <a:t>people’s thoughts on advertising campaigns.</a:t>
            </a:r>
          </a:p>
        </p:txBody>
      </p:sp>
    </p:spTree>
  </p:cSld>
  <p:clrMapOvr>
    <a:masterClrMapping/>
  </p:clrMapOvr>
  <p:transition spd="slow">
    <p:push dir="u"/>
    <p:sndAc>
      <p:stSnd>
        <p:snd r:embed="rId3" name="click.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704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704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704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704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7042">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7043">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7043">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7043">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7043">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7043">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70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457200" y="1195388"/>
            <a:ext cx="8229600" cy="863600"/>
          </a:xfrm>
        </p:spPr>
        <p:txBody>
          <a:bodyPr/>
          <a:lstStyle/>
          <a:p>
            <a:r>
              <a:rPr lang="en-GB" altLang="en-US" sz="3200" dirty="0"/>
              <a:t>Implications of research tools</a:t>
            </a:r>
          </a:p>
        </p:txBody>
      </p:sp>
      <p:sp>
        <p:nvSpPr>
          <p:cNvPr id="52227" name="Content Placeholder 2"/>
          <p:cNvSpPr>
            <a:spLocks noGrp="1"/>
          </p:cNvSpPr>
          <p:nvPr>
            <p:ph idx="1"/>
          </p:nvPr>
        </p:nvSpPr>
        <p:spPr>
          <a:xfrm>
            <a:off x="468313" y="2195513"/>
            <a:ext cx="8207375" cy="3878262"/>
          </a:xfrm>
        </p:spPr>
        <p:txBody>
          <a:bodyPr/>
          <a:lstStyle/>
          <a:p>
            <a:pPr marL="0" indent="0">
              <a:buFont typeface="Wingdings" panose="05000000000000000000" pitchFamily="2" charset="2"/>
              <a:buNone/>
            </a:pPr>
            <a:r>
              <a:rPr lang="en-GB" altLang="en-US" sz="2000" dirty="0"/>
              <a:t>Examine each of the research tool examples shown on the earlier slide and answer the following questions.</a:t>
            </a:r>
          </a:p>
          <a:p>
            <a:pPr marL="0" indent="0">
              <a:buFont typeface="Wingdings" panose="05000000000000000000" pitchFamily="2" charset="2"/>
              <a:buNone/>
            </a:pPr>
            <a:endParaRPr lang="en-GB" altLang="en-US" sz="2000" dirty="0"/>
          </a:p>
          <a:p>
            <a:pPr lvl="1">
              <a:buFont typeface="Arial" panose="020B0604020202020204" pitchFamily="34" charset="0"/>
              <a:buChar char="•"/>
            </a:pPr>
            <a:r>
              <a:rPr lang="en-GB" altLang="en-US" sz="2000" b="1" dirty="0">
                <a:solidFill>
                  <a:srgbClr val="FF0000"/>
                </a:solidFill>
                <a:ea typeface="Arial" panose="020B0604020202020204" pitchFamily="34" charset="0"/>
              </a:rPr>
              <a:t>What is it and what type of data could it be used to gather?</a:t>
            </a:r>
          </a:p>
          <a:p>
            <a:pPr lvl="1">
              <a:buFont typeface="Arial" panose="020B0604020202020204" pitchFamily="34" charset="0"/>
              <a:buChar char="•"/>
            </a:pPr>
            <a:r>
              <a:rPr lang="en-GB" altLang="en-US" sz="2000" b="1" dirty="0">
                <a:solidFill>
                  <a:srgbClr val="FF0000"/>
                </a:solidFill>
                <a:ea typeface="Arial" panose="020B0604020202020204" pitchFamily="34" charset="0"/>
              </a:rPr>
              <a:t>What is it used for, who with and how?</a:t>
            </a:r>
          </a:p>
          <a:p>
            <a:pPr lvl="1">
              <a:buFont typeface="Arial" panose="020B0604020202020204" pitchFamily="34" charset="0"/>
              <a:buChar char="•"/>
            </a:pPr>
            <a:r>
              <a:rPr lang="en-GB" altLang="en-US" sz="2000" b="1" dirty="0">
                <a:solidFill>
                  <a:srgbClr val="FF0000"/>
                </a:solidFill>
                <a:ea typeface="Arial" panose="020B0604020202020204" pitchFamily="34" charset="0"/>
              </a:rPr>
              <a:t>How will the data be analysed?</a:t>
            </a:r>
          </a:p>
          <a:p>
            <a:pPr lvl="1">
              <a:buFont typeface="Arial" panose="020B0604020202020204" pitchFamily="34" charset="0"/>
              <a:buChar char="•"/>
            </a:pPr>
            <a:r>
              <a:rPr lang="en-GB" altLang="en-US" sz="2000" b="1" dirty="0">
                <a:solidFill>
                  <a:srgbClr val="FF0000"/>
                </a:solidFill>
                <a:ea typeface="Arial" panose="020B0604020202020204" pitchFamily="34" charset="0"/>
              </a:rPr>
              <a:t>How impartial are the results likely to be?</a:t>
            </a:r>
          </a:p>
          <a:p>
            <a:pPr lvl="1">
              <a:buFont typeface="Arial" panose="020B0604020202020204" pitchFamily="34" charset="0"/>
              <a:buChar char="•"/>
            </a:pPr>
            <a:r>
              <a:rPr lang="en-GB" altLang="en-US" sz="2000" b="1" dirty="0">
                <a:solidFill>
                  <a:srgbClr val="FF0000"/>
                </a:solidFill>
                <a:ea typeface="Arial" panose="020B0604020202020204" pitchFamily="34" charset="0"/>
              </a:rPr>
              <a:t>What would you avoid changing and why?</a:t>
            </a:r>
          </a:p>
          <a:p>
            <a:pPr lvl="1">
              <a:buFont typeface="Arial" panose="020B0604020202020204" pitchFamily="34" charset="0"/>
              <a:buChar char="•"/>
            </a:pPr>
            <a:r>
              <a:rPr lang="en-GB" altLang="en-US" sz="2000" b="1" dirty="0">
                <a:solidFill>
                  <a:srgbClr val="FF0000"/>
                </a:solidFill>
                <a:ea typeface="Arial" panose="020B0604020202020204" pitchFamily="34" charset="0"/>
              </a:rPr>
              <a:t>What would you change, why and how?</a:t>
            </a:r>
          </a:p>
          <a:p>
            <a:pPr marL="0" indent="0"/>
            <a:endParaRPr lang="en-GB" altLang="en-US" dirty="0"/>
          </a:p>
          <a:p>
            <a:pPr marL="0" indent="0"/>
            <a:endParaRPr lang="en-GB" altLang="en-US" dirty="0"/>
          </a:p>
        </p:txBody>
      </p:sp>
    </p:spTree>
  </p:cSld>
  <p:clrMapOvr>
    <a:masterClrMapping/>
  </p:clrMapOvr>
  <p:transition spd="slow">
    <p:push dir="u"/>
    <p:sndAc>
      <p:stSnd>
        <p:snd r:embed="rId3" name="click.wav"/>
      </p:stSnd>
    </p:sndAc>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457200" y="1195388"/>
            <a:ext cx="8229600" cy="863600"/>
          </a:xfrm>
        </p:spPr>
        <p:txBody>
          <a:bodyPr/>
          <a:lstStyle/>
          <a:p>
            <a:r>
              <a:rPr lang="en-GB" altLang="en-US" sz="3200" dirty="0" smtClean="0"/>
              <a:t>Market research task</a:t>
            </a:r>
            <a:endParaRPr lang="en-GB" altLang="en-US" sz="3200" dirty="0"/>
          </a:p>
        </p:txBody>
      </p:sp>
      <p:sp>
        <p:nvSpPr>
          <p:cNvPr id="4" name="Content Placeholder 2"/>
          <p:cNvSpPr txBox="1">
            <a:spLocks/>
          </p:cNvSpPr>
          <p:nvPr/>
        </p:nvSpPr>
        <p:spPr bwMode="auto">
          <a:xfrm>
            <a:off x="642910" y="2071678"/>
            <a:ext cx="8207375" cy="3878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20000"/>
              </a:spcBef>
              <a:spcAft>
                <a:spcPct val="0"/>
              </a:spcAft>
              <a:buClrTx/>
              <a:buSzTx/>
              <a:buFont typeface="Wingdings" panose="05000000000000000000" pitchFamily="2" charset="2"/>
              <a:buNone/>
              <a:tabLst/>
              <a:defRPr/>
            </a:pPr>
            <a:endParaRPr kumimoji="0" lang="en-GB" altLang="en-US" b="0"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Arial" panose="020B0604020202020204" pitchFamily="34" charset="0"/>
            </a:endParaRPr>
          </a:p>
          <a:p>
            <a:pPr marL="742950" marR="0" lvl="1" indent="-2857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altLang="en-US" b="1" i="0" u="none" strike="noStrike" kern="0" cap="none" spc="0" normalizeH="0" baseline="0" noProof="0" dirty="0" smtClean="0">
                <a:ln>
                  <a:noFill/>
                </a:ln>
                <a:solidFill>
                  <a:srgbClr val="FF0000"/>
                </a:solidFill>
                <a:effectLst/>
                <a:uLnTx/>
                <a:uFillTx/>
                <a:latin typeface="Arial" panose="020B0604020202020204" pitchFamily="34" charset="0"/>
                <a:ea typeface="Arial" panose="020B0604020202020204" pitchFamily="34" charset="0"/>
                <a:cs typeface="Arial" panose="020B0604020202020204" pitchFamily="34" charset="0"/>
              </a:rPr>
              <a:t>You now need to create a piece of market research.</a:t>
            </a:r>
          </a:p>
          <a:p>
            <a:pPr marL="742950" marR="0" lvl="1" indent="-2857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lang="en-GB" altLang="en-US" b="1" kern="0" dirty="0" smtClean="0">
              <a:solidFill>
                <a:srgbClr val="FF0000"/>
              </a:solidFill>
              <a:ea typeface="Arial" panose="020B0604020202020204" pitchFamily="34" charset="0"/>
              <a:cs typeface="Arial" panose="020B0604020202020204" pitchFamily="34" charset="0"/>
            </a:endParaRPr>
          </a:p>
          <a:p>
            <a:pPr marL="742950" marR="0" lvl="1" indent="-2857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altLang="en-US" b="1" i="0" u="none" strike="noStrike" kern="0" cap="none" spc="0" normalizeH="0" baseline="0" noProof="0" dirty="0" smtClean="0">
                <a:ln>
                  <a:noFill/>
                </a:ln>
                <a:solidFill>
                  <a:srgbClr val="FF0000"/>
                </a:solidFill>
                <a:effectLst/>
                <a:uLnTx/>
                <a:uFillTx/>
                <a:latin typeface="Arial" panose="020B0604020202020204" pitchFamily="34" charset="0"/>
                <a:ea typeface="Arial" panose="020B0604020202020204" pitchFamily="34" charset="0"/>
                <a:cs typeface="Arial" panose="020B0604020202020204" pitchFamily="34" charset="0"/>
              </a:rPr>
              <a:t>You have been</a:t>
            </a:r>
            <a:r>
              <a:rPr kumimoji="0" lang="en-GB" altLang="en-US" b="1" i="0" u="none" strike="noStrike" kern="0" cap="none" spc="0" normalizeH="0" noProof="0" dirty="0" smtClean="0">
                <a:ln>
                  <a:noFill/>
                </a:ln>
                <a:solidFill>
                  <a:srgbClr val="FF0000"/>
                </a:solidFill>
                <a:effectLst/>
                <a:uLnTx/>
                <a:uFillTx/>
                <a:latin typeface="Arial" panose="020B0604020202020204" pitchFamily="34" charset="0"/>
                <a:ea typeface="Arial" panose="020B0604020202020204" pitchFamily="34" charset="0"/>
                <a:cs typeface="Arial" panose="020B0604020202020204" pitchFamily="34" charset="0"/>
              </a:rPr>
              <a:t> tasked by your company of finding out whether </a:t>
            </a:r>
            <a:r>
              <a:rPr lang="en-GB" altLang="en-US" b="1" kern="0" dirty="0" smtClean="0">
                <a:solidFill>
                  <a:srgbClr val="FF0000"/>
                </a:solidFill>
                <a:ea typeface="Arial" panose="020B0604020202020204" pitchFamily="34" charset="0"/>
                <a:cs typeface="Arial" panose="020B0604020202020204" pitchFamily="34" charset="0"/>
              </a:rPr>
              <a:t>opening a new Tesco store next to Finchley Lido would be successful.</a:t>
            </a:r>
          </a:p>
          <a:p>
            <a:pPr marL="742950" marR="0" lvl="1" indent="-2857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en-GB" altLang="en-US" b="1" i="0" u="none" strike="noStrike" kern="0" cap="none" spc="0" normalizeH="0" baseline="0" noProof="0" dirty="0" smtClean="0">
              <a:ln>
                <a:noFill/>
              </a:ln>
              <a:solidFill>
                <a:srgbClr val="FF0000"/>
              </a:solidFill>
              <a:effectLst/>
              <a:uLnTx/>
              <a:uFillTx/>
              <a:latin typeface="Arial" panose="020B0604020202020204" pitchFamily="34" charset="0"/>
              <a:ea typeface="Arial" panose="020B0604020202020204" pitchFamily="34" charset="0"/>
              <a:cs typeface="Arial" panose="020B0604020202020204" pitchFamily="34" charset="0"/>
            </a:endParaRPr>
          </a:p>
          <a:p>
            <a:pPr marL="742950" marR="0" lvl="1" indent="-2857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lang="en-GB" altLang="en-US" b="1" kern="0" dirty="0" smtClean="0">
                <a:solidFill>
                  <a:srgbClr val="FF0000"/>
                </a:solidFill>
                <a:ea typeface="Arial" panose="020B0604020202020204" pitchFamily="34" charset="0"/>
                <a:cs typeface="Arial" panose="020B0604020202020204" pitchFamily="34" charset="0"/>
              </a:rPr>
              <a:t>You can design your research however you want. </a:t>
            </a:r>
          </a:p>
          <a:p>
            <a:pPr marL="742950" marR="0" lvl="1" indent="-2857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en-GB" altLang="en-US" b="1" i="0" u="none" strike="noStrike" kern="0" cap="none" spc="0" normalizeH="0" baseline="0" noProof="0" dirty="0" smtClean="0">
              <a:ln>
                <a:noFill/>
              </a:ln>
              <a:solidFill>
                <a:srgbClr val="FF0000"/>
              </a:solidFill>
              <a:effectLst/>
              <a:uLnTx/>
              <a:uFillTx/>
              <a:latin typeface="Arial" panose="020B0604020202020204" pitchFamily="34" charset="0"/>
              <a:ea typeface="Arial" panose="020B0604020202020204" pitchFamily="34" charset="0"/>
              <a:cs typeface="Arial" panose="020B0604020202020204" pitchFamily="34" charset="0"/>
            </a:endParaRPr>
          </a:p>
          <a:p>
            <a:pPr marL="742950" marR="0" lvl="1" indent="-2857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GB" altLang="en-US" b="1" i="0" u="none" strike="noStrike" kern="0" cap="none" spc="0" normalizeH="0" baseline="0" noProof="0" dirty="0" smtClean="0">
                <a:ln>
                  <a:noFill/>
                </a:ln>
                <a:solidFill>
                  <a:srgbClr val="FF0000"/>
                </a:solidFill>
                <a:effectLst/>
                <a:uLnTx/>
                <a:uFillTx/>
                <a:latin typeface="Arial" panose="020B0604020202020204" pitchFamily="34" charset="0"/>
                <a:ea typeface="Arial" panose="020B0604020202020204" pitchFamily="34" charset="0"/>
                <a:cs typeface="Arial" panose="020B0604020202020204" pitchFamily="34" charset="0"/>
              </a:rPr>
              <a:t>You</a:t>
            </a:r>
            <a:r>
              <a:rPr kumimoji="0" lang="en-GB" altLang="en-US" b="1" i="0" u="none" strike="noStrike" kern="0" cap="none" spc="0" normalizeH="0" noProof="0" dirty="0" smtClean="0">
                <a:ln>
                  <a:noFill/>
                </a:ln>
                <a:solidFill>
                  <a:srgbClr val="FF0000"/>
                </a:solidFill>
                <a:effectLst/>
                <a:uLnTx/>
                <a:uFillTx/>
                <a:latin typeface="Arial" panose="020B0604020202020204" pitchFamily="34" charset="0"/>
                <a:ea typeface="Arial" panose="020B0604020202020204" pitchFamily="34" charset="0"/>
                <a:cs typeface="Arial" panose="020B0604020202020204" pitchFamily="34" charset="0"/>
              </a:rPr>
              <a:t> do not need to conduct the research, however I would like to see a write-up along with your research explaining why it is designed like it is.</a:t>
            </a:r>
            <a:endParaRPr kumimoji="0" lang="en-GB" altLang="en-US" b="1" i="0" u="none" strike="noStrike" kern="0" cap="none" spc="0" normalizeH="0" baseline="0" noProof="0" dirty="0" smtClean="0">
              <a:ln>
                <a:noFill/>
              </a:ln>
              <a:solidFill>
                <a:srgbClr val="FF0000"/>
              </a:solidFill>
              <a:effectLst/>
              <a:uLnTx/>
              <a:uFillTx/>
              <a:latin typeface="Arial" panose="020B0604020202020204" pitchFamily="34" charset="0"/>
              <a:ea typeface="Arial" panose="020B0604020202020204" pitchFamily="34" charset="0"/>
              <a:cs typeface="Arial" panose="020B0604020202020204" pitchFamily="34" charset="0"/>
            </a:endParaRPr>
          </a:p>
          <a:p>
            <a:pPr marL="742950" marR="0" lvl="1" indent="-2857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lang="en-GB" altLang="en-US" sz="2000" b="1" kern="0" dirty="0" smtClean="0">
              <a:solidFill>
                <a:srgbClr val="FF0000"/>
              </a:solidFill>
              <a:ea typeface="Arial" panose="020B0604020202020204" pitchFamily="34" charset="0"/>
              <a:cs typeface="Arial" panose="020B0604020202020204" pitchFamily="34" charset="0"/>
            </a:endParaRPr>
          </a:p>
          <a:p>
            <a:pPr marL="742950" marR="0" lvl="1" indent="-28575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en-GB" altLang="en-US" sz="2000" b="1" i="0" u="none" strike="noStrike" kern="0" cap="none" spc="0" normalizeH="0" baseline="0" noProof="0" dirty="0" smtClean="0">
              <a:ln>
                <a:noFill/>
              </a:ln>
              <a:solidFill>
                <a:srgbClr val="FF0000"/>
              </a:solidFill>
              <a:effectLst/>
              <a:uLnTx/>
              <a:uFillTx/>
              <a:latin typeface="Arial" panose="020B0604020202020204" pitchFamily="34" charset="0"/>
              <a:ea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Wingdings" pitchFamily="2" charset="2"/>
              <a:buChar char="§"/>
              <a:tabLst/>
              <a:defRPr/>
            </a:pPr>
            <a:endParaRPr kumimoji="0" lang="en-GB" altLang="en-US" sz="2400" b="0"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Wingdings" pitchFamily="2" charset="2"/>
              <a:buChar char="§"/>
              <a:tabLst/>
              <a:defRPr/>
            </a:pPr>
            <a:endParaRPr kumimoji="0" lang="en-GB" altLang="en-US" sz="2400" b="0"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Tree>
  </p:cSld>
  <p:clrMapOvr>
    <a:masterClrMapping/>
  </p:clrMapOvr>
  <p:transition spd="slow">
    <p:push dir="u"/>
    <p:sndAc>
      <p:stSnd>
        <p:snd r:embed="rId3" name="click.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5"/>
          <p:cNvSpPr>
            <a:spLocks noGrp="1"/>
          </p:cNvSpPr>
          <p:nvPr>
            <p:ph type="ctrTitle"/>
          </p:nvPr>
        </p:nvSpPr>
        <p:spPr/>
        <p:txBody>
          <a:bodyPr/>
          <a:lstStyle/>
          <a:p>
            <a:r>
              <a:rPr lang="en-GB" altLang="en-US" dirty="0" smtClean="0"/>
              <a:t>The </a:t>
            </a:r>
            <a:r>
              <a:rPr lang="en-GB" altLang="en-US" dirty="0"/>
              <a:t>role of marketing</a:t>
            </a:r>
          </a:p>
        </p:txBody>
      </p:sp>
      <p:sp>
        <p:nvSpPr>
          <p:cNvPr id="17410" name="Subtitle 6"/>
          <p:cNvSpPr>
            <a:spLocks noGrp="1"/>
          </p:cNvSpPr>
          <p:nvPr>
            <p:ph type="subTitle" idx="1"/>
          </p:nvPr>
        </p:nvSpPr>
        <p:spPr>
          <a:xfrm>
            <a:off x="1371600" y="3571876"/>
            <a:ext cx="6400800" cy="1752600"/>
          </a:xfrm>
        </p:spPr>
        <p:txBody>
          <a:bodyPr/>
          <a:lstStyle/>
          <a:p>
            <a:r>
              <a:rPr lang="en-GB" altLang="en-US" b="1" dirty="0">
                <a:solidFill>
                  <a:srgbClr val="00B050"/>
                </a:solidFill>
              </a:rPr>
              <a:t>The purpose of marketing is to make customers aware of the products or services a business provides</a:t>
            </a:r>
            <a:r>
              <a:rPr lang="en-GB" altLang="en-US" b="1" dirty="0" smtClean="0">
                <a:solidFill>
                  <a:srgbClr val="00B050"/>
                </a:solidFill>
              </a:rPr>
              <a:t>. </a:t>
            </a:r>
            <a:r>
              <a:rPr lang="en-GB" b="1" dirty="0" smtClean="0">
                <a:solidFill>
                  <a:srgbClr val="00B050"/>
                </a:solidFill>
              </a:rPr>
              <a:t>It is the management </a:t>
            </a:r>
            <a:r>
              <a:rPr lang="en-GB" b="1" dirty="0" smtClean="0">
                <a:solidFill>
                  <a:srgbClr val="00B050"/>
                </a:solidFill>
              </a:rPr>
              <a:t>process that is responsible for anticipating, identifying and satisfying customer needs profitably.</a:t>
            </a:r>
            <a:r>
              <a:rPr lang="en-GB" altLang="en-US" b="1" dirty="0" smtClean="0">
                <a:solidFill>
                  <a:srgbClr val="00B050"/>
                </a:solidFill>
              </a:rPr>
              <a:t> </a:t>
            </a:r>
            <a:endParaRPr lang="en-GB" altLang="en-US" b="1" dirty="0">
              <a:solidFill>
                <a:srgbClr val="00B050"/>
              </a:solidFill>
            </a:endParaRPr>
          </a:p>
        </p:txBody>
      </p:sp>
    </p:spTree>
  </p:cSld>
  <p:clrMapOvr>
    <a:masterClrMapping/>
  </p:clrMapOvr>
  <p:transition spd="slow">
    <p:push dir="u"/>
    <p:sndAc>
      <p:stSnd>
        <p:snd r:embed="rId3" name="click.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4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1195388"/>
            <a:ext cx="8229600" cy="863600"/>
          </a:xfrm>
        </p:spPr>
        <p:txBody>
          <a:bodyPr/>
          <a:lstStyle/>
          <a:p>
            <a:r>
              <a:rPr lang="en-GB" altLang="en-US" sz="3200" dirty="0"/>
              <a:t>Anticipating and recognising demand</a:t>
            </a:r>
          </a:p>
        </p:txBody>
      </p:sp>
      <p:sp>
        <p:nvSpPr>
          <p:cNvPr id="30723" name="Content Placeholder 5"/>
          <p:cNvSpPr>
            <a:spLocks noGrp="1"/>
          </p:cNvSpPr>
          <p:nvPr>
            <p:ph sz="half" idx="1"/>
          </p:nvPr>
        </p:nvSpPr>
        <p:spPr>
          <a:xfrm>
            <a:off x="468313" y="2195513"/>
            <a:ext cx="4027487" cy="4024312"/>
          </a:xfrm>
        </p:spPr>
        <p:txBody>
          <a:bodyPr/>
          <a:lstStyle/>
          <a:p>
            <a:pPr marL="0" indent="0">
              <a:buFont typeface="Wingdings" panose="05000000000000000000" pitchFamily="2" charset="2"/>
              <a:buNone/>
            </a:pPr>
            <a:r>
              <a:rPr lang="en-GB" altLang="en-US" sz="2000" b="1" dirty="0">
                <a:solidFill>
                  <a:srgbClr val="FF0000"/>
                </a:solidFill>
              </a:rPr>
              <a:t>How might a marketer anticipate the demand for the following products?</a:t>
            </a:r>
          </a:p>
          <a:p>
            <a:pPr>
              <a:buFont typeface="Wingdings" panose="05000000000000000000" pitchFamily="2" charset="2"/>
              <a:buNone/>
            </a:pPr>
            <a:endParaRPr lang="en-GB" altLang="en-US" sz="2000" dirty="0"/>
          </a:p>
          <a:p>
            <a:pPr>
              <a:buFont typeface="Arial" panose="020B0604020202020204" pitchFamily="34" charset="0"/>
              <a:buChar char="•"/>
            </a:pPr>
            <a:r>
              <a:rPr lang="en-GB" altLang="en-US" sz="2000" dirty="0"/>
              <a:t>Umbrellas</a:t>
            </a:r>
          </a:p>
          <a:p>
            <a:pPr>
              <a:buFont typeface="Arial" panose="020B0604020202020204" pitchFamily="34" charset="0"/>
              <a:buChar char="•"/>
            </a:pPr>
            <a:r>
              <a:rPr lang="en-GB" altLang="en-US" sz="2000" dirty="0"/>
              <a:t>Rowing lessons</a:t>
            </a:r>
          </a:p>
          <a:p>
            <a:pPr>
              <a:buFont typeface="Arial" panose="020B0604020202020204" pitchFamily="34" charset="0"/>
              <a:buChar char="•"/>
            </a:pPr>
            <a:r>
              <a:rPr lang="en-GB" altLang="en-US" sz="2000" dirty="0"/>
              <a:t>Sun tan lotion</a:t>
            </a:r>
          </a:p>
          <a:p>
            <a:pPr>
              <a:buFont typeface="Arial" panose="020B0604020202020204" pitchFamily="34" charset="0"/>
              <a:buChar char="•"/>
            </a:pPr>
            <a:r>
              <a:rPr lang="en-GB" altLang="en-US" sz="2000" dirty="0"/>
              <a:t>Tours to Egypt</a:t>
            </a:r>
          </a:p>
          <a:p>
            <a:endParaRPr lang="en-GB" altLang="en-US" dirty="0"/>
          </a:p>
          <a:p>
            <a:endParaRPr lang="en-GB" altLang="en-US" dirty="0"/>
          </a:p>
        </p:txBody>
      </p:sp>
      <p:sp>
        <p:nvSpPr>
          <p:cNvPr id="30724" name="Content Placeholder 6"/>
          <p:cNvSpPr>
            <a:spLocks noGrp="1"/>
          </p:cNvSpPr>
          <p:nvPr>
            <p:ph sz="half" idx="2"/>
          </p:nvPr>
        </p:nvSpPr>
        <p:spPr>
          <a:xfrm>
            <a:off x="4648200" y="2195513"/>
            <a:ext cx="4100264" cy="4024312"/>
          </a:xfrm>
        </p:spPr>
        <p:txBody>
          <a:bodyPr/>
          <a:lstStyle/>
          <a:p>
            <a:pPr marL="0" indent="0">
              <a:buFont typeface="Wingdings" panose="05000000000000000000" pitchFamily="2" charset="2"/>
              <a:buNone/>
            </a:pPr>
            <a:r>
              <a:rPr lang="en-GB" altLang="en-US" sz="2000" b="1" dirty="0">
                <a:solidFill>
                  <a:srgbClr val="FF0000"/>
                </a:solidFill>
              </a:rPr>
              <a:t>How would a marketer </a:t>
            </a:r>
            <a:r>
              <a:rPr lang="en-GB" altLang="en-US" sz="2000" b="1" dirty="0" smtClean="0">
                <a:solidFill>
                  <a:srgbClr val="FF0000"/>
                </a:solidFill>
              </a:rPr>
              <a:t>identify </a:t>
            </a:r>
            <a:r>
              <a:rPr lang="en-GB" altLang="en-US" sz="2000" b="1" dirty="0">
                <a:solidFill>
                  <a:srgbClr val="FF0000"/>
                </a:solidFill>
              </a:rPr>
              <a:t>the demand for the following products?</a:t>
            </a:r>
          </a:p>
          <a:p>
            <a:pPr>
              <a:buFont typeface="Wingdings" panose="05000000000000000000" pitchFamily="2" charset="2"/>
              <a:buNone/>
            </a:pPr>
            <a:endParaRPr lang="en-GB" altLang="en-US" sz="2000" dirty="0"/>
          </a:p>
          <a:p>
            <a:pPr>
              <a:buFont typeface="Arial" panose="020B0604020202020204" pitchFamily="34" charset="0"/>
              <a:buChar char="•"/>
            </a:pPr>
            <a:r>
              <a:rPr lang="en-GB" altLang="en-US" sz="2000" dirty="0"/>
              <a:t>An organic pesticide</a:t>
            </a:r>
          </a:p>
          <a:p>
            <a:pPr>
              <a:buFont typeface="Arial" panose="020B0604020202020204" pitchFamily="34" charset="0"/>
              <a:buChar char="•"/>
            </a:pPr>
            <a:r>
              <a:rPr lang="en-GB" altLang="en-US" sz="2000" dirty="0"/>
              <a:t>A toy related to a blockbuster film</a:t>
            </a:r>
          </a:p>
          <a:p>
            <a:pPr>
              <a:buFont typeface="Arial" panose="020B0604020202020204" pitchFamily="34" charset="0"/>
              <a:buChar char="•"/>
            </a:pPr>
            <a:r>
              <a:rPr lang="en-GB" altLang="en-US" sz="2000" dirty="0"/>
              <a:t>A virtual reality game</a:t>
            </a:r>
          </a:p>
          <a:p>
            <a:pPr>
              <a:buFont typeface="Arial" panose="020B0604020202020204" pitchFamily="34" charset="0"/>
              <a:buChar char="•"/>
            </a:pPr>
            <a:r>
              <a:rPr lang="en-GB" altLang="en-US" sz="2000" dirty="0"/>
              <a:t>A safety device that alerts divers when they need to resurface</a:t>
            </a:r>
          </a:p>
          <a:p>
            <a:endParaRPr lang="en-GB" altLang="en-US" dirty="0"/>
          </a:p>
          <a:p>
            <a:endParaRPr lang="en-GB" altLang="en-US" dirty="0"/>
          </a:p>
        </p:txBody>
      </p:sp>
    </p:spTree>
  </p:cSld>
  <p:clrMapOvr>
    <a:masterClrMapping/>
  </p:clrMapOvr>
  <p:transition spd="slow">
    <p:push dir="u"/>
    <p:sndAc>
      <p:stSnd>
        <p:snd r:embed="rId3" name="click.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sz="3200" dirty="0"/>
              <a:t>Marketing aims and objectives</a:t>
            </a:r>
          </a:p>
        </p:txBody>
      </p:sp>
      <p:sp>
        <p:nvSpPr>
          <p:cNvPr id="6" name="Content Placeholder 5"/>
          <p:cNvSpPr>
            <a:spLocks noGrp="1"/>
          </p:cNvSpPr>
          <p:nvPr>
            <p:ph idx="1"/>
          </p:nvPr>
        </p:nvSpPr>
        <p:spPr/>
        <p:txBody>
          <a:bodyPr/>
          <a:lstStyle/>
          <a:p>
            <a:pPr>
              <a:buFont typeface="Arial" panose="020B0604020202020204" pitchFamily="34" charset="0"/>
              <a:buChar char="•"/>
            </a:pPr>
            <a:r>
              <a:rPr lang="en-GB" sz="1800" dirty="0"/>
              <a:t>The marketing department sets objectives to match what the whole organisation wants to achieve over the year</a:t>
            </a:r>
            <a:r>
              <a:rPr lang="en-GB" sz="1800" dirty="0" smtClean="0"/>
              <a:t>.</a:t>
            </a:r>
          </a:p>
          <a:p>
            <a:pPr>
              <a:buFont typeface="Arial" panose="020B0604020202020204" pitchFamily="34" charset="0"/>
              <a:buChar char="•"/>
            </a:pPr>
            <a:r>
              <a:rPr lang="en-GB" sz="1800" b="1" dirty="0" smtClean="0">
                <a:solidFill>
                  <a:srgbClr val="FF0000"/>
                </a:solidFill>
              </a:rPr>
              <a:t>What aims might an organisation have?</a:t>
            </a:r>
          </a:p>
          <a:p>
            <a:pPr>
              <a:buFont typeface="Arial" panose="020B0604020202020204" pitchFamily="34" charset="0"/>
              <a:buChar char="•"/>
            </a:pPr>
            <a:r>
              <a:rPr lang="en-GB" sz="1800" dirty="0" smtClean="0"/>
              <a:t>Marketing objectives often relate to: </a:t>
            </a:r>
          </a:p>
          <a:p>
            <a:pPr lvl="1">
              <a:buFont typeface="Arial" panose="020B0604020202020204" pitchFamily="34" charset="0"/>
              <a:buChar char="•"/>
            </a:pPr>
            <a:r>
              <a:rPr lang="en-GB" sz="1800" dirty="0" smtClean="0"/>
              <a:t>understanding customer wants and needs</a:t>
            </a:r>
          </a:p>
          <a:p>
            <a:pPr lvl="1">
              <a:buFont typeface="Arial" panose="020B0604020202020204" pitchFamily="34" charset="0"/>
              <a:buChar char="•"/>
            </a:pPr>
            <a:r>
              <a:rPr lang="en-GB" sz="1800" dirty="0" smtClean="0"/>
              <a:t>developing new products</a:t>
            </a:r>
          </a:p>
          <a:p>
            <a:pPr lvl="1">
              <a:buFont typeface="Arial" panose="020B0604020202020204" pitchFamily="34" charset="0"/>
              <a:buChar char="•"/>
            </a:pPr>
            <a:r>
              <a:rPr lang="en-GB" sz="1800" dirty="0" smtClean="0"/>
              <a:t>improving profitability</a:t>
            </a:r>
          </a:p>
          <a:p>
            <a:pPr lvl="1">
              <a:buFont typeface="Arial" panose="020B0604020202020204" pitchFamily="34" charset="0"/>
              <a:buChar char="•"/>
            </a:pPr>
            <a:r>
              <a:rPr lang="en-GB" sz="1800" dirty="0" smtClean="0"/>
              <a:t>increasing market share</a:t>
            </a:r>
          </a:p>
          <a:p>
            <a:pPr lvl="1">
              <a:buFont typeface="Arial" panose="020B0604020202020204" pitchFamily="34" charset="0"/>
              <a:buChar char="•"/>
            </a:pPr>
            <a:r>
              <a:rPr lang="en-GB" sz="1800" dirty="0" smtClean="0"/>
              <a:t>diversification</a:t>
            </a:r>
          </a:p>
          <a:p>
            <a:pPr lvl="1">
              <a:buFont typeface="Arial" panose="020B0604020202020204" pitchFamily="34" charset="0"/>
              <a:buChar char="•"/>
            </a:pPr>
            <a:r>
              <a:rPr lang="en-GB" sz="1800" dirty="0" smtClean="0"/>
              <a:t>increased brand awareness and loyalty </a:t>
            </a:r>
            <a:endParaRPr lang="en-GB" sz="1800" b="1" dirty="0" smtClean="0">
              <a:solidFill>
                <a:srgbClr val="FF0000"/>
              </a:solidFill>
            </a:endParaRPr>
          </a:p>
          <a:p>
            <a:pPr marL="342900" lvl="1" indent="-342900">
              <a:buFont typeface="Arial" panose="020B0604020202020204" pitchFamily="34" charset="0"/>
              <a:buChar char="•"/>
            </a:pPr>
            <a:r>
              <a:rPr lang="en-GB" sz="1800" b="1" dirty="0" smtClean="0">
                <a:solidFill>
                  <a:srgbClr val="FF0000"/>
                </a:solidFill>
              </a:rPr>
              <a:t>How might these link to an organisation’s overall objectives?</a:t>
            </a:r>
          </a:p>
          <a:p>
            <a:pPr>
              <a:buFont typeface="Arial" panose="020B0604020202020204" pitchFamily="34" charset="0"/>
              <a:buChar char="•"/>
            </a:pPr>
            <a:endParaRPr lang="en-GB" sz="1800" b="1" dirty="0">
              <a:solidFill>
                <a:srgbClr val="FF0000"/>
              </a:solidFill>
            </a:endParaRPr>
          </a:p>
          <a:p>
            <a:pPr lvl="1">
              <a:buFont typeface="Arial" panose="020B0604020202020204" pitchFamily="34" charset="0"/>
              <a:buChar char="•"/>
            </a:pPr>
            <a:endParaRPr lang="en-GB" sz="1800" b="1" dirty="0" smtClean="0">
              <a:solidFill>
                <a:srgbClr val="FF0000"/>
              </a:solidFill>
            </a:endParaRPr>
          </a:p>
        </p:txBody>
      </p:sp>
    </p:spTree>
    <p:extLst>
      <p:ext uri="{BB962C8B-B14F-4D97-AF65-F5344CB8AC3E}">
        <p14:creationId xmlns="" xmlns:p14="http://schemas.microsoft.com/office/powerpoint/2010/main" val="968325315"/>
      </p:ext>
    </p:extLst>
  </p:cSld>
  <p:clrMapOvr>
    <a:masterClrMapping/>
  </p:clrMapOvr>
  <p:transition spd="slow">
    <p:push dir="u"/>
    <p:sndAc>
      <p:stSnd>
        <p:snd r:embed="rId3" name="click.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1195388"/>
            <a:ext cx="8229600" cy="863600"/>
          </a:xfrm>
        </p:spPr>
        <p:txBody>
          <a:bodyPr/>
          <a:lstStyle/>
          <a:p>
            <a:r>
              <a:rPr lang="en-GB" altLang="en-US" sz="3200" dirty="0"/>
              <a:t>Mass or niche markets?</a:t>
            </a:r>
          </a:p>
        </p:txBody>
      </p:sp>
      <p:sp>
        <p:nvSpPr>
          <p:cNvPr id="17411" name="Content Placeholder 5"/>
          <p:cNvSpPr>
            <a:spLocks noGrp="1"/>
          </p:cNvSpPr>
          <p:nvPr>
            <p:ph sz="half" idx="1"/>
          </p:nvPr>
        </p:nvSpPr>
        <p:spPr>
          <a:xfrm>
            <a:off x="395536" y="2204864"/>
            <a:ext cx="4320728" cy="2592387"/>
          </a:xfrm>
        </p:spPr>
        <p:txBody>
          <a:bodyPr/>
          <a:lstStyle/>
          <a:p>
            <a:pPr marL="0" indent="0">
              <a:buFont typeface="Wingdings" panose="05000000000000000000" pitchFamily="2" charset="2"/>
              <a:buNone/>
            </a:pPr>
            <a:r>
              <a:rPr lang="en-GB" altLang="en-US" sz="2000" b="1" dirty="0">
                <a:solidFill>
                  <a:srgbClr val="00B050"/>
                </a:solidFill>
              </a:rPr>
              <a:t>Mass market – products and services that will appeal to the </a:t>
            </a:r>
            <a:br>
              <a:rPr lang="en-GB" altLang="en-US" sz="2000" b="1" dirty="0">
                <a:solidFill>
                  <a:srgbClr val="00B050"/>
                </a:solidFill>
              </a:rPr>
            </a:br>
            <a:r>
              <a:rPr lang="en-GB" altLang="en-US" sz="2000" b="1" dirty="0">
                <a:solidFill>
                  <a:srgbClr val="00B050"/>
                </a:solidFill>
              </a:rPr>
              <a:t>whole market.</a:t>
            </a:r>
          </a:p>
          <a:p>
            <a:pPr>
              <a:buFont typeface="Wingdings" panose="05000000000000000000" pitchFamily="2" charset="2"/>
              <a:buNone/>
            </a:pPr>
            <a:endParaRPr lang="en-GB" altLang="en-US" sz="2000" dirty="0"/>
          </a:p>
          <a:p>
            <a:pPr>
              <a:buFont typeface="Wingdings" panose="05000000000000000000" pitchFamily="2" charset="2"/>
              <a:buNone/>
            </a:pPr>
            <a:r>
              <a:rPr lang="en-GB" altLang="en-US" sz="2000" dirty="0"/>
              <a:t>Examples include: </a:t>
            </a:r>
          </a:p>
          <a:p>
            <a:pPr>
              <a:buFont typeface="Arial" panose="020B0604020202020204" pitchFamily="34" charset="0"/>
              <a:buChar char="•"/>
            </a:pPr>
            <a:r>
              <a:rPr lang="en-GB" altLang="en-US" sz="2000" dirty="0"/>
              <a:t>drinks</a:t>
            </a:r>
          </a:p>
          <a:p>
            <a:pPr>
              <a:buFont typeface="Arial" panose="020B0604020202020204" pitchFamily="34" charset="0"/>
              <a:buChar char="•"/>
            </a:pPr>
            <a:r>
              <a:rPr lang="en-GB" altLang="en-US" sz="2000" dirty="0"/>
              <a:t>mobile devices</a:t>
            </a:r>
          </a:p>
          <a:p>
            <a:pPr>
              <a:buFont typeface="Arial" panose="020B0604020202020204" pitchFamily="34" charset="0"/>
              <a:buChar char="•"/>
            </a:pPr>
            <a:r>
              <a:rPr lang="en-GB" altLang="en-US" sz="2000" dirty="0"/>
              <a:t>toiletries.</a:t>
            </a:r>
          </a:p>
          <a:p>
            <a:pPr>
              <a:buFont typeface="Wingdings" panose="05000000000000000000" pitchFamily="2" charset="2"/>
              <a:buNone/>
            </a:pPr>
            <a:endParaRPr lang="en-GB" altLang="en-US" sz="2000" dirty="0"/>
          </a:p>
        </p:txBody>
      </p:sp>
      <p:sp>
        <p:nvSpPr>
          <p:cNvPr id="20483" name="Content Placeholder 6"/>
          <p:cNvSpPr>
            <a:spLocks noGrp="1"/>
          </p:cNvSpPr>
          <p:nvPr>
            <p:ph sz="half" idx="2"/>
          </p:nvPr>
        </p:nvSpPr>
        <p:spPr>
          <a:xfrm>
            <a:off x="5220072" y="2204864"/>
            <a:ext cx="3460750" cy="2962275"/>
          </a:xfrm>
        </p:spPr>
        <p:txBody>
          <a:bodyPr/>
          <a:lstStyle/>
          <a:p>
            <a:pPr marL="0" indent="0">
              <a:buFont typeface="Wingdings" panose="05000000000000000000" pitchFamily="2" charset="2"/>
              <a:buNone/>
            </a:pPr>
            <a:r>
              <a:rPr lang="en-GB" altLang="en-US" sz="2000" b="1" dirty="0">
                <a:solidFill>
                  <a:srgbClr val="00B050"/>
                </a:solidFill>
              </a:rPr>
              <a:t>Niche market – products and services that are intended for a specific group. </a:t>
            </a:r>
          </a:p>
          <a:p>
            <a:pPr marL="0" indent="0">
              <a:buFont typeface="Wingdings" panose="05000000000000000000" pitchFamily="2" charset="2"/>
              <a:buNone/>
            </a:pPr>
            <a:endParaRPr lang="en-GB" altLang="en-US" sz="2000" dirty="0"/>
          </a:p>
          <a:p>
            <a:pPr marL="0" indent="0">
              <a:buFont typeface="Wingdings" panose="05000000000000000000" pitchFamily="2" charset="2"/>
              <a:buNone/>
            </a:pPr>
            <a:r>
              <a:rPr lang="en-GB" altLang="en-US" sz="2000" dirty="0"/>
              <a:t>Examples include: </a:t>
            </a:r>
          </a:p>
          <a:p>
            <a:pPr>
              <a:buFont typeface="Arial" panose="020B0604020202020204" pitchFamily="34" charset="0"/>
              <a:buChar char="•"/>
            </a:pPr>
            <a:r>
              <a:rPr lang="en-GB" altLang="en-US" sz="2000" dirty="0"/>
              <a:t>medical equipment</a:t>
            </a:r>
          </a:p>
          <a:p>
            <a:pPr>
              <a:buFont typeface="Arial" panose="020B0604020202020204" pitchFamily="34" charset="0"/>
              <a:buChar char="•"/>
            </a:pPr>
            <a:r>
              <a:rPr lang="en-GB" altLang="en-US" sz="2000" dirty="0"/>
              <a:t>specialist food</a:t>
            </a:r>
          </a:p>
          <a:p>
            <a:pPr>
              <a:buFont typeface="Arial" panose="020B0604020202020204" pitchFamily="34" charset="0"/>
              <a:buChar char="•"/>
            </a:pPr>
            <a:r>
              <a:rPr lang="en-GB" altLang="en-US" sz="2000" dirty="0"/>
              <a:t>software for accountants.</a:t>
            </a:r>
          </a:p>
          <a:p>
            <a:pPr marL="0" indent="0"/>
            <a:endParaRPr lang="en-GB" altLang="en-US" sz="2000" dirty="0"/>
          </a:p>
          <a:p>
            <a:pPr marL="0" indent="0"/>
            <a:endParaRPr lang="en-GB" altLang="en-US" sz="2000" dirty="0"/>
          </a:p>
          <a:p>
            <a:pPr marL="0" indent="0"/>
            <a:endParaRPr lang="en-GB" altLang="en-US" dirty="0"/>
          </a:p>
        </p:txBody>
      </p:sp>
    </p:spTree>
  </p:cSld>
  <p:clrMapOvr>
    <a:masterClrMapping/>
  </p:clrMapOvr>
  <p:transition spd="slow">
    <p:push dir="u"/>
    <p:sndAc>
      <p:stSnd>
        <p:snd r:embed="rId3" name="click.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7411">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0483">
                                            <p:txEl>
                                              <p:pRg st="0" end="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20483">
                                            <p:txEl>
                                              <p:pRg st="0" end="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0483">
                                            <p:txEl>
                                              <p:pRg st="2" end="2"/>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0483">
                                            <p:txEl>
                                              <p:pRg st="3" end="3"/>
                                            </p:txEl>
                                          </p:spTgt>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0"/>
                                          </p:stCondLst>
                                        </p:cTn>
                                        <p:tgtEl>
                                          <p:spTgt spid="20483">
                                            <p:txEl>
                                              <p:pRg st="4" end="4"/>
                                            </p:txEl>
                                          </p:spTgt>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nodeType="clickEffect">
                                  <p:stCondLst>
                                    <p:cond delay="0"/>
                                  </p:stCondLst>
                                  <p:childTnLst>
                                    <p:set>
                                      <p:cBhvr>
                                        <p:cTn id="48" dur="1" fill="hold">
                                          <p:stCondLst>
                                            <p:cond delay="0"/>
                                          </p:stCondLst>
                                        </p:cTn>
                                        <p:tgtEl>
                                          <p:spTgt spid="2048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5"/>
          <p:cNvSpPr>
            <a:spLocks noGrp="1"/>
          </p:cNvSpPr>
          <p:nvPr>
            <p:ph type="ctrTitle"/>
          </p:nvPr>
        </p:nvSpPr>
        <p:spPr>
          <a:xfrm>
            <a:off x="611188" y="1196975"/>
            <a:ext cx="7772400" cy="1470025"/>
          </a:xfrm>
        </p:spPr>
        <p:txBody>
          <a:bodyPr/>
          <a:lstStyle/>
          <a:p>
            <a:r>
              <a:rPr lang="en-GB" altLang="en-US" sz="3200" dirty="0"/>
              <a:t>Mass or niche? </a:t>
            </a:r>
          </a:p>
        </p:txBody>
      </p:sp>
      <p:sp>
        <p:nvSpPr>
          <p:cNvPr id="7" name="Subtitle 6"/>
          <p:cNvSpPr>
            <a:spLocks noGrp="1"/>
          </p:cNvSpPr>
          <p:nvPr>
            <p:ph type="subTitle" idx="1"/>
          </p:nvPr>
        </p:nvSpPr>
        <p:spPr>
          <a:xfrm>
            <a:off x="971550" y="2276475"/>
            <a:ext cx="6616700" cy="3081351"/>
          </a:xfrm>
        </p:spPr>
        <p:txBody>
          <a:bodyPr/>
          <a:lstStyle/>
          <a:p>
            <a:pPr algn="l">
              <a:defRPr/>
            </a:pPr>
            <a:r>
              <a:rPr lang="en-GB" sz="2000" b="1" dirty="0" smtClean="0">
                <a:solidFill>
                  <a:srgbClr val="FF0000"/>
                </a:solidFill>
                <a:ea typeface="+mn-ea"/>
              </a:rPr>
              <a:t>Give examples of </a:t>
            </a:r>
            <a:r>
              <a:rPr lang="en-GB" sz="2000" b="1" dirty="0">
                <a:solidFill>
                  <a:srgbClr val="FF0000"/>
                </a:solidFill>
                <a:ea typeface="+mn-ea"/>
              </a:rPr>
              <a:t>businesses that provide niche and mass products or services relating to each of the examples below.</a:t>
            </a:r>
          </a:p>
          <a:p>
            <a:pPr algn="l">
              <a:defRPr/>
            </a:pPr>
            <a:endParaRPr lang="en-GB" sz="2000" dirty="0">
              <a:ea typeface="+mn-ea"/>
            </a:endParaRPr>
          </a:p>
          <a:p>
            <a:pPr marL="342900" indent="-342900" algn="l">
              <a:buFont typeface="Arial" panose="020B0604020202020204" pitchFamily="34" charset="0"/>
              <a:buChar char="•"/>
              <a:defRPr/>
            </a:pPr>
            <a:r>
              <a:rPr lang="en-GB" sz="2000" dirty="0">
                <a:ea typeface="+mn-ea"/>
              </a:rPr>
              <a:t>Item of clothing</a:t>
            </a:r>
          </a:p>
          <a:p>
            <a:pPr marL="342900" indent="-342900" algn="l">
              <a:buFont typeface="Arial" panose="020B0604020202020204" pitchFamily="34" charset="0"/>
              <a:buChar char="•"/>
              <a:defRPr/>
            </a:pPr>
            <a:r>
              <a:rPr lang="en-GB" sz="2000" dirty="0">
                <a:ea typeface="+mn-ea"/>
              </a:rPr>
              <a:t>Holiday</a:t>
            </a:r>
          </a:p>
          <a:p>
            <a:pPr marL="342900" indent="-342900" algn="l">
              <a:buFont typeface="Arial" panose="020B0604020202020204" pitchFamily="34" charset="0"/>
              <a:buChar char="•"/>
              <a:defRPr/>
            </a:pPr>
            <a:r>
              <a:rPr lang="en-GB" sz="2000" dirty="0">
                <a:ea typeface="+mn-ea"/>
              </a:rPr>
              <a:t>Method of transport</a:t>
            </a:r>
          </a:p>
          <a:p>
            <a:pPr marL="342900" indent="-342900" algn="l">
              <a:buFont typeface="Arial" panose="020B0604020202020204" pitchFamily="34" charset="0"/>
              <a:buChar char="•"/>
              <a:defRPr/>
            </a:pPr>
            <a:r>
              <a:rPr lang="en-GB" sz="2000" dirty="0">
                <a:ea typeface="+mn-ea"/>
              </a:rPr>
              <a:t>Technological </a:t>
            </a:r>
          </a:p>
          <a:p>
            <a:pPr>
              <a:defRPr/>
            </a:pPr>
            <a:endParaRPr lang="en-GB" dirty="0">
              <a:ea typeface="+mn-ea"/>
            </a:endParaRPr>
          </a:p>
        </p:txBody>
      </p:sp>
    </p:spTree>
  </p:cSld>
  <p:clrMapOvr>
    <a:masterClrMapping/>
  </p:clrMapOvr>
  <p:transition spd="slow">
    <p:push dir="u"/>
    <p:sndAc>
      <p:stSnd>
        <p:snd r:embed="rId3" name="click.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68313" y="1268413"/>
            <a:ext cx="8229600" cy="863600"/>
          </a:xfrm>
        </p:spPr>
        <p:txBody>
          <a:bodyPr/>
          <a:lstStyle/>
          <a:p>
            <a:r>
              <a:rPr lang="en-GB" altLang="en-US" sz="3200" dirty="0"/>
              <a:t>Brand personality and image</a:t>
            </a:r>
          </a:p>
        </p:txBody>
      </p:sp>
      <p:sp>
        <p:nvSpPr>
          <p:cNvPr id="36867" name="Content Placeholder 5"/>
          <p:cNvSpPr>
            <a:spLocks noGrp="1"/>
          </p:cNvSpPr>
          <p:nvPr>
            <p:ph idx="1"/>
          </p:nvPr>
        </p:nvSpPr>
        <p:spPr>
          <a:xfrm>
            <a:off x="468313" y="2195513"/>
            <a:ext cx="8207375" cy="3878262"/>
          </a:xfrm>
        </p:spPr>
        <p:txBody>
          <a:bodyPr/>
          <a:lstStyle/>
          <a:p>
            <a:pPr>
              <a:buFont typeface="Arial" panose="020B0604020202020204" pitchFamily="34" charset="0"/>
              <a:buChar char="•"/>
            </a:pPr>
            <a:r>
              <a:rPr lang="en-GB" altLang="en-US" sz="2000" b="1" dirty="0">
                <a:solidFill>
                  <a:srgbClr val="00B050"/>
                </a:solidFill>
              </a:rPr>
              <a:t>Brand personality is a set of characteristics that we associate with a product or service.</a:t>
            </a:r>
            <a:r>
              <a:rPr lang="en-GB" altLang="en-US" sz="2000" dirty="0"/>
              <a:t> For example, we might describe Burberry fashion as ‘luxury’. </a:t>
            </a:r>
          </a:p>
          <a:p>
            <a:pPr>
              <a:buFont typeface="Arial" panose="020B0604020202020204" pitchFamily="34" charset="0"/>
              <a:buChar char="•"/>
            </a:pPr>
            <a:endParaRPr lang="en-GB" altLang="en-US" sz="2000" dirty="0"/>
          </a:p>
          <a:p>
            <a:pPr>
              <a:buFont typeface="Arial" panose="020B0604020202020204" pitchFamily="34" charset="0"/>
              <a:buChar char="•"/>
            </a:pPr>
            <a:r>
              <a:rPr lang="en-GB" altLang="en-US" sz="2000" b="1" dirty="0">
                <a:solidFill>
                  <a:srgbClr val="FF0000"/>
                </a:solidFill>
              </a:rPr>
              <a:t>With this in mind, what characteristics could you use to describe </a:t>
            </a:r>
            <a:r>
              <a:rPr lang="en-GB" altLang="en-US" sz="2000" b="1" dirty="0" smtClean="0">
                <a:solidFill>
                  <a:srgbClr val="FF0000"/>
                </a:solidFill>
              </a:rPr>
              <a:t>Apple, Mercedes, </a:t>
            </a:r>
            <a:r>
              <a:rPr lang="en-GB" altLang="en-US" sz="2000" b="1" dirty="0" err="1" smtClean="0">
                <a:solidFill>
                  <a:srgbClr val="FF0000"/>
                </a:solidFill>
              </a:rPr>
              <a:t>Nandos</a:t>
            </a:r>
            <a:r>
              <a:rPr lang="en-GB" altLang="en-US" sz="2000" b="1" dirty="0" smtClean="0">
                <a:solidFill>
                  <a:srgbClr val="FF0000"/>
                </a:solidFill>
              </a:rPr>
              <a:t> </a:t>
            </a:r>
            <a:r>
              <a:rPr lang="en-GB" altLang="en-US" sz="2000" b="1" dirty="0" smtClean="0">
                <a:solidFill>
                  <a:srgbClr val="FF0000"/>
                </a:solidFill>
              </a:rPr>
              <a:t>and </a:t>
            </a:r>
            <a:r>
              <a:rPr lang="en-GB" altLang="en-US" sz="2000" b="1" dirty="0" err="1" smtClean="0">
                <a:solidFill>
                  <a:srgbClr val="FF0000"/>
                </a:solidFill>
              </a:rPr>
              <a:t>Lidl</a:t>
            </a:r>
            <a:r>
              <a:rPr lang="en-GB" altLang="en-US" sz="2000" b="1" dirty="0" smtClean="0">
                <a:solidFill>
                  <a:srgbClr val="FF0000"/>
                </a:solidFill>
              </a:rPr>
              <a:t>?</a:t>
            </a:r>
            <a:r>
              <a:rPr lang="en-GB" altLang="en-US" sz="2000" b="1" dirty="0" smtClean="0">
                <a:solidFill>
                  <a:srgbClr val="FF0000"/>
                </a:solidFill>
              </a:rPr>
              <a:t> </a:t>
            </a:r>
            <a:endParaRPr lang="en-GB" altLang="en-US" sz="2000" b="1" dirty="0">
              <a:solidFill>
                <a:srgbClr val="FF0000"/>
              </a:solidFill>
            </a:endParaRPr>
          </a:p>
          <a:p>
            <a:pPr>
              <a:buFont typeface="Arial" panose="020B0604020202020204" pitchFamily="34" charset="0"/>
              <a:buChar char="•"/>
            </a:pPr>
            <a:endParaRPr lang="en-GB" altLang="en-US" sz="2000" dirty="0"/>
          </a:p>
          <a:p>
            <a:pPr>
              <a:buFont typeface="Arial" panose="020B0604020202020204" pitchFamily="34" charset="0"/>
              <a:buChar char="•"/>
            </a:pPr>
            <a:r>
              <a:rPr lang="en-GB" altLang="en-US" sz="2000" b="1" dirty="0">
                <a:solidFill>
                  <a:srgbClr val="00B050"/>
                </a:solidFill>
              </a:rPr>
              <a:t>Brand image is the impression we have of a product or service. A strong brand image is one we instantly recognise. </a:t>
            </a:r>
            <a:r>
              <a:rPr lang="en-GB" altLang="en-US" sz="2000" b="1" dirty="0">
                <a:solidFill>
                  <a:srgbClr val="FF0000"/>
                </a:solidFill>
              </a:rPr>
              <a:t>How many brand images have you seen today? </a:t>
            </a:r>
          </a:p>
        </p:txBody>
      </p:sp>
    </p:spTree>
  </p:cSld>
  <p:clrMapOvr>
    <a:masterClrMapping/>
  </p:clrMapOvr>
  <p:transition spd="slow">
    <p:push dir="u"/>
    <p:sndAc>
      <p:stSnd>
        <p:snd r:embed="rId3" name="click.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457200" y="1195388"/>
            <a:ext cx="8229600" cy="863600"/>
          </a:xfrm>
        </p:spPr>
        <p:txBody>
          <a:bodyPr/>
          <a:lstStyle/>
          <a:p>
            <a:r>
              <a:rPr lang="en-GB" altLang="en-US" sz="3200" dirty="0"/>
              <a:t>Implications of business size</a:t>
            </a:r>
          </a:p>
        </p:txBody>
      </p:sp>
      <p:sp>
        <p:nvSpPr>
          <p:cNvPr id="19459" name="Content Placeholder 2"/>
          <p:cNvSpPr>
            <a:spLocks noGrp="1"/>
          </p:cNvSpPr>
          <p:nvPr>
            <p:ph idx="1"/>
          </p:nvPr>
        </p:nvSpPr>
        <p:spPr>
          <a:xfrm>
            <a:off x="457200" y="2058988"/>
            <a:ext cx="8207375" cy="3797300"/>
          </a:xfrm>
        </p:spPr>
        <p:txBody>
          <a:bodyPr/>
          <a:lstStyle/>
          <a:p>
            <a:pPr>
              <a:buFont typeface="Arial" panose="020B0604020202020204" pitchFamily="34" charset="0"/>
              <a:buChar char="•"/>
              <a:defRPr/>
            </a:pPr>
            <a:r>
              <a:rPr lang="en-GB" altLang="en-US" sz="2000" dirty="0">
                <a:latin typeface="Arial" charset="0"/>
                <a:ea typeface="+mn-ea"/>
                <a:cs typeface="Arial" charset="0"/>
              </a:rPr>
              <a:t>How a business markets itself will depend on its size. </a:t>
            </a:r>
          </a:p>
          <a:p>
            <a:pPr>
              <a:buFont typeface="Arial" panose="020B0604020202020204" pitchFamily="34" charset="0"/>
              <a:buChar char="•"/>
              <a:defRPr/>
            </a:pPr>
            <a:r>
              <a:rPr lang="en-GB" altLang="en-US" sz="2000" b="1" dirty="0">
                <a:solidFill>
                  <a:srgbClr val="FF0000"/>
                </a:solidFill>
                <a:latin typeface="Arial" charset="0"/>
                <a:ea typeface="+mn-ea"/>
                <a:cs typeface="Arial" charset="0"/>
              </a:rPr>
              <a:t>Think about </a:t>
            </a:r>
            <a:r>
              <a:rPr lang="en-GB" altLang="en-US" sz="2000" b="1" dirty="0" smtClean="0">
                <a:solidFill>
                  <a:srgbClr val="FF0000"/>
                </a:solidFill>
                <a:latin typeface="Arial" charset="0"/>
                <a:ea typeface="+mn-ea"/>
                <a:cs typeface="Arial" charset="0"/>
              </a:rPr>
              <a:t>how </a:t>
            </a:r>
            <a:r>
              <a:rPr lang="en-GB" altLang="en-US" sz="2000" b="1" dirty="0">
                <a:solidFill>
                  <a:srgbClr val="FF0000"/>
                </a:solidFill>
                <a:latin typeface="Arial" charset="0"/>
                <a:ea typeface="+mn-ea"/>
                <a:cs typeface="Arial" charset="0"/>
              </a:rPr>
              <a:t>the following companies might market themselves:</a:t>
            </a:r>
          </a:p>
          <a:p>
            <a:pPr lvl="1">
              <a:buFont typeface="Arial" panose="020B0604020202020204" pitchFamily="34" charset="0"/>
              <a:buChar char="•"/>
              <a:defRPr/>
            </a:pPr>
            <a:r>
              <a:rPr lang="en-GB" altLang="en-US" sz="2000" dirty="0">
                <a:latin typeface="Arial" charset="0"/>
                <a:ea typeface="+mn-ea"/>
                <a:cs typeface="Arial" charset="0"/>
              </a:rPr>
              <a:t>a family-owned grocery shop</a:t>
            </a:r>
          </a:p>
          <a:p>
            <a:pPr lvl="1">
              <a:buFont typeface="Arial" panose="020B0604020202020204" pitchFamily="34" charset="0"/>
              <a:buChar char="•"/>
              <a:defRPr/>
            </a:pPr>
            <a:r>
              <a:rPr lang="en-GB" altLang="en-US" sz="2000" dirty="0">
                <a:latin typeface="Arial" charset="0"/>
                <a:ea typeface="+mn-ea"/>
                <a:cs typeface="Arial" charset="0"/>
              </a:rPr>
              <a:t>a small, local travel agency.</a:t>
            </a:r>
          </a:p>
          <a:p>
            <a:pPr>
              <a:buFont typeface="Arial" panose="020B0604020202020204" pitchFamily="34" charset="0"/>
              <a:buChar char="•"/>
              <a:defRPr/>
            </a:pPr>
            <a:r>
              <a:rPr lang="en-GB" altLang="en-US" sz="2000" dirty="0">
                <a:latin typeface="Arial" charset="0"/>
                <a:ea typeface="+mn-ea"/>
                <a:cs typeface="Arial" charset="0"/>
              </a:rPr>
              <a:t>Now compare these with:</a:t>
            </a:r>
          </a:p>
          <a:p>
            <a:pPr lvl="1">
              <a:buFont typeface="Arial" panose="020B0604020202020204" pitchFamily="34" charset="0"/>
              <a:buChar char="•"/>
              <a:defRPr/>
            </a:pPr>
            <a:r>
              <a:rPr lang="en-GB" altLang="en-US" sz="2000" dirty="0">
                <a:latin typeface="Arial" charset="0"/>
                <a:ea typeface="+mn-ea"/>
                <a:cs typeface="Arial" charset="0"/>
              </a:rPr>
              <a:t>Aldi</a:t>
            </a:r>
          </a:p>
          <a:p>
            <a:pPr lvl="1">
              <a:buFont typeface="Arial" panose="020B0604020202020204" pitchFamily="34" charset="0"/>
              <a:buChar char="•"/>
              <a:defRPr/>
            </a:pPr>
            <a:r>
              <a:rPr lang="en-GB" altLang="en-US" sz="2000" dirty="0">
                <a:latin typeface="Arial" charset="0"/>
                <a:ea typeface="+mn-ea"/>
                <a:cs typeface="Arial" charset="0"/>
              </a:rPr>
              <a:t>Thomas Cook.</a:t>
            </a:r>
          </a:p>
          <a:p>
            <a:pPr>
              <a:buFont typeface="Arial" panose="020B0604020202020204" pitchFamily="34" charset="0"/>
              <a:buChar char="•"/>
              <a:defRPr/>
            </a:pPr>
            <a:r>
              <a:rPr lang="en-GB" altLang="en-US" sz="2000" dirty="0">
                <a:latin typeface="Arial" charset="0"/>
                <a:ea typeface="+mn-ea"/>
                <a:cs typeface="Arial" charset="0"/>
              </a:rPr>
              <a:t>Prepare </a:t>
            </a:r>
            <a:r>
              <a:rPr lang="en-GB" altLang="en-US" sz="2000" dirty="0" smtClean="0">
                <a:latin typeface="Arial" charset="0"/>
                <a:ea typeface="+mn-ea"/>
                <a:cs typeface="Arial" charset="0"/>
              </a:rPr>
              <a:t>to explain </a:t>
            </a:r>
            <a:r>
              <a:rPr lang="en-GB" altLang="en-US" sz="2000" dirty="0">
                <a:latin typeface="Arial" charset="0"/>
                <a:ea typeface="+mn-ea"/>
                <a:cs typeface="Arial" charset="0"/>
              </a:rPr>
              <a:t>these differences.</a:t>
            </a:r>
          </a:p>
        </p:txBody>
      </p:sp>
    </p:spTree>
  </p:cSld>
  <p:clrMapOvr>
    <a:masterClrMapping/>
  </p:clrMapOvr>
  <p:transition spd="slow">
    <p:push dir="u"/>
    <p:sndAc>
      <p:stSnd>
        <p:snd r:embed="rId3" name="click.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Internal influences on marketing activity</a:t>
            </a:r>
          </a:p>
        </p:txBody>
      </p:sp>
      <p:sp>
        <p:nvSpPr>
          <p:cNvPr id="3" name="Content Placeholder 2"/>
          <p:cNvSpPr>
            <a:spLocks noGrp="1"/>
          </p:cNvSpPr>
          <p:nvPr>
            <p:ph idx="1"/>
          </p:nvPr>
        </p:nvSpPr>
        <p:spPr>
          <a:xfrm>
            <a:off x="479425" y="2088131"/>
            <a:ext cx="8207375" cy="4113320"/>
          </a:xfrm>
        </p:spPr>
        <p:txBody>
          <a:bodyPr/>
          <a:lstStyle/>
          <a:p>
            <a:pPr>
              <a:buFont typeface="Arial" panose="020B0604020202020204" pitchFamily="34" charset="0"/>
              <a:buChar char="•"/>
            </a:pPr>
            <a:r>
              <a:rPr lang="en-GB" dirty="0"/>
              <a:t>Businesses have to make decisions on things like whether to bring out new products, lower the prices of their products, offer to sell online or promote more. </a:t>
            </a:r>
          </a:p>
          <a:p>
            <a:pPr>
              <a:buFont typeface="Arial" panose="020B0604020202020204" pitchFamily="34" charset="0"/>
              <a:buChar char="•"/>
            </a:pPr>
            <a:r>
              <a:rPr lang="en-GB" dirty="0"/>
              <a:t>Their ability to do these things depends on certain factors from within the business, such as:</a:t>
            </a:r>
          </a:p>
          <a:p>
            <a:pPr lvl="1">
              <a:buFont typeface="Arial" panose="020B0604020202020204" pitchFamily="34" charset="0"/>
              <a:buChar char="•"/>
            </a:pPr>
            <a:r>
              <a:rPr lang="en-GB" dirty="0"/>
              <a:t>How much is it going to cost?</a:t>
            </a:r>
          </a:p>
          <a:p>
            <a:pPr lvl="1">
              <a:buFont typeface="Arial" panose="020B0604020202020204" pitchFamily="34" charset="0"/>
              <a:buChar char="•"/>
            </a:pPr>
            <a:r>
              <a:rPr lang="en-GB" dirty="0"/>
              <a:t>Has the business got the money to do it?</a:t>
            </a:r>
          </a:p>
          <a:p>
            <a:pPr lvl="1">
              <a:buFont typeface="Arial" panose="020B0604020202020204" pitchFamily="34" charset="0"/>
              <a:buChar char="•"/>
            </a:pPr>
            <a:r>
              <a:rPr lang="en-GB" dirty="0"/>
              <a:t>Do the staff have the expertise to be able to do it?</a:t>
            </a:r>
          </a:p>
          <a:p>
            <a:pPr lvl="1">
              <a:buFont typeface="Arial" panose="020B0604020202020204" pitchFamily="34" charset="0"/>
              <a:buChar char="•"/>
            </a:pPr>
            <a:r>
              <a:rPr lang="en-GB" dirty="0"/>
              <a:t>Is the size and the culture of the business able to support it?</a:t>
            </a:r>
          </a:p>
        </p:txBody>
      </p:sp>
    </p:spTree>
    <p:extLst>
      <p:ext uri="{BB962C8B-B14F-4D97-AF65-F5344CB8AC3E}">
        <p14:creationId xmlns="" xmlns:p14="http://schemas.microsoft.com/office/powerpoint/2010/main" val="2751459045"/>
      </p:ext>
    </p:extLst>
  </p:cSld>
  <p:clrMapOvr>
    <a:masterClrMapping/>
  </p:clrMapOvr>
  <p:transition spd="slow">
    <p:push dir="u"/>
    <p:sndAc>
      <p:stSnd>
        <p:snd r:embed="rId3" name="click.wav"/>
      </p:stSnd>
    </p:sndAc>
  </p:transition>
</p:sld>
</file>

<file path=ppt/theme/theme1.xml><?xml version="1.0" encoding="utf-8"?>
<a:theme xmlns:a="http://schemas.openxmlformats.org/drawingml/2006/main" name="1_TitleSlide">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Default Design">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12443</TotalTime>
  <Words>3673</Words>
  <Application>Microsoft Office PowerPoint</Application>
  <PresentationFormat>On-screen Show (4:3)</PresentationFormat>
  <Paragraphs>224</Paragraphs>
  <Slides>16</Slides>
  <Notes>16</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1_TitleSlide</vt:lpstr>
      <vt:lpstr>2_Default Design</vt:lpstr>
      <vt:lpstr>Lesson 1: The role of marketing</vt:lpstr>
      <vt:lpstr>The role of marketing</vt:lpstr>
      <vt:lpstr>Anticipating and recognising demand</vt:lpstr>
      <vt:lpstr>Marketing aims and objectives</vt:lpstr>
      <vt:lpstr>Mass or niche markets?</vt:lpstr>
      <vt:lpstr>Mass or niche? </vt:lpstr>
      <vt:lpstr>Brand personality and image</vt:lpstr>
      <vt:lpstr>Implications of business size</vt:lpstr>
      <vt:lpstr>Internal influences on marketing activity</vt:lpstr>
      <vt:lpstr>Internal influences on marketing activity</vt:lpstr>
      <vt:lpstr>External influences on marketing activity</vt:lpstr>
      <vt:lpstr>Market Research</vt:lpstr>
      <vt:lpstr>Research tools</vt:lpstr>
      <vt:lpstr>Two types of data</vt:lpstr>
      <vt:lpstr>Implications of research tools</vt:lpstr>
      <vt:lpstr>Market research task</vt:lpstr>
    </vt:vector>
  </TitlesOfParts>
  <Company>Pearson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BTEC 2016</dc:title>
  <dc:creator>Pearson Education</dc:creator>
  <cp:lastModifiedBy>user</cp:lastModifiedBy>
  <cp:revision>594</cp:revision>
  <dcterms:created xsi:type="dcterms:W3CDTF">2010-12-13T13:21:58Z</dcterms:created>
  <dcterms:modified xsi:type="dcterms:W3CDTF">2017-09-12T21:10:36Z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