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5" r:id="rId1"/>
    <p:sldMasterId id="2147484148" r:id="rId2"/>
  </p:sldMasterIdLst>
  <p:notesMasterIdLst>
    <p:notesMasterId r:id="rId15"/>
  </p:notesMasterIdLst>
  <p:handoutMasterIdLst>
    <p:handoutMasterId r:id="rId16"/>
  </p:handoutMasterIdLst>
  <p:sldIdLst>
    <p:sldId id="287" r:id="rId3"/>
    <p:sldId id="298" r:id="rId4"/>
    <p:sldId id="291" r:id="rId5"/>
    <p:sldId id="292" r:id="rId6"/>
    <p:sldId id="294" r:id="rId7"/>
    <p:sldId id="295" r:id="rId8"/>
    <p:sldId id="293" r:id="rId9"/>
    <p:sldId id="299" r:id="rId10"/>
    <p:sldId id="296" r:id="rId11"/>
    <p:sldId id="297" r:id="rId12"/>
    <p:sldId id="300" r:id="rId13"/>
    <p:sldId id="301" r:id="rId14"/>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Peacock" initials="" lastIdx="10" clrIdx="0"/>
  <p:cmAuthor id="2" name="Rebecca Wallis" initials="RW" lastIdx="21" clrIdx="1">
    <p:extLst/>
  </p:cmAuthor>
  <p:cmAuthor id="3" name="Liz Nelson" initials="" lastIdx="0" clrIdx="2"/>
  <p:cmAuthor id="4" name="Deb" initials="D"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C60882"/>
    <a:srgbClr val="0072BB"/>
    <a:srgbClr val="5057A7"/>
    <a:srgbClr val="364395"/>
    <a:srgbClr val="FBF5EA"/>
    <a:srgbClr val="F8F8F8"/>
    <a:srgbClr val="EAEAEA"/>
    <a:srgbClr val="CC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6292" autoAdjust="0"/>
  </p:normalViewPr>
  <p:slideViewPr>
    <p:cSldViewPr>
      <p:cViewPr>
        <p:scale>
          <a:sx n="75" d="100"/>
          <a:sy n="75" d="100"/>
        </p:scale>
        <p:origin x="-2028" y="-5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25" d="100"/>
          <a:sy n="125" d="100"/>
        </p:scale>
        <p:origin x="3012" y="-207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E128457A-F6DC-496D-889A-A29C3B59CC15}" type="datetimeFigureOut">
              <a:rPr lang="en-US" altLang="en-US"/>
              <a:pPr>
                <a:defRPr/>
              </a:pPr>
              <a:t>9/16/2017</a:t>
            </a:fld>
            <a:endParaRPr lang="en-US" alt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AF12250-79A7-4403-9AAB-907A0AE71F3D}" type="slidenum">
              <a:rPr lang="en-US" altLang="en-US"/>
              <a:pPr>
                <a:defRPr/>
              </a:pPr>
              <a:t>‹#›</a:t>
            </a:fld>
            <a:endParaRPr lang="en-US" altLang="en-US" dirty="0"/>
          </a:p>
        </p:txBody>
      </p:sp>
    </p:spTree>
    <p:extLst>
      <p:ext uri="{BB962C8B-B14F-4D97-AF65-F5344CB8AC3E}">
        <p14:creationId xmlns:p14="http://schemas.microsoft.com/office/powerpoint/2010/main" xmlns="" val="3536427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GB"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GB" dirty="0"/>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GB"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B0DE8255-F6E6-4C6F-A67E-0A7679F58765}" type="slidenum">
              <a:rPr lang="en-GB" altLang="en-US"/>
              <a:pPr>
                <a:defRPr/>
              </a:pPr>
              <a:t>‹#›</a:t>
            </a:fld>
            <a:endParaRPr lang="en-GB" altLang="en-US" dirty="0"/>
          </a:p>
        </p:txBody>
      </p:sp>
    </p:spTree>
    <p:extLst>
      <p:ext uri="{BB962C8B-B14F-4D97-AF65-F5344CB8AC3E}">
        <p14:creationId xmlns:p14="http://schemas.microsoft.com/office/powerpoint/2010/main" xmlns="" val="4139848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1</a:t>
            </a:fld>
            <a:endParaRPr lang="en-GB" altLang="en-US" dirty="0"/>
          </a:p>
        </p:txBody>
      </p:sp>
    </p:spTree>
    <p:extLst>
      <p:ext uri="{BB962C8B-B14F-4D97-AF65-F5344CB8AC3E}">
        <p14:creationId xmlns:p14="http://schemas.microsoft.com/office/powerpoint/2010/main" xmlns="" val="1280582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Understanding customer wants and needs:</a:t>
            </a:r>
            <a:r>
              <a:rPr lang="en-GB" b="0" dirty="0"/>
              <a:t> for products and services to be marketed effectively, businesses need to know what their customers want and need to fill any gaps in the market, or develop products further. This is done through market research. </a:t>
            </a:r>
          </a:p>
          <a:p>
            <a:r>
              <a:rPr lang="en-GB" b="1" dirty="0"/>
              <a:t>Developing new products</a:t>
            </a:r>
            <a:r>
              <a:rPr lang="en-GB" b="0" dirty="0"/>
              <a:t>: as a result of research, products are often developed to meet gaps that have been identified in the market. A marketing objective of an ice-cream business may be to develop a new flavour over the next year. This is risky as the business may only have limited knowledge of the market but may need to do this to build brand awareness in the market. Businesses with big brands find it far easier to bring out new products under the same brand so that the market already has an association with them.</a:t>
            </a:r>
          </a:p>
          <a:p>
            <a:r>
              <a:rPr lang="en-GB" b="1" dirty="0"/>
              <a:t>Improving profitability:</a:t>
            </a:r>
            <a:r>
              <a:rPr lang="en-GB" b="0" dirty="0"/>
              <a:t> the marketing department is crucial to increasing awareness of its products to its customers. If done successfully, this makes customers make purchases with the business. This will in turn increase sales, which should increase profits. In addition, the marketing department may be conducting research into how products can be made cheaper and therefore increase the profitability of each unit.</a:t>
            </a:r>
          </a:p>
          <a:p>
            <a:r>
              <a:rPr lang="en-GB" b="1" dirty="0"/>
              <a:t>Increasing market share: </a:t>
            </a:r>
            <a:r>
              <a:rPr lang="en-GB" b="0" dirty="0"/>
              <a:t>from the point of view of the marketing department, the market is full of potential customers for their products. However, it is also full of competitors. The more customers a business has, the larger its share of the market. Businesses with dominant market shares are often called market leaders. Market leaders tend to have more power over their competitors and can often set a benchmark for pricing that competitors follow.</a:t>
            </a:r>
          </a:p>
          <a:p>
            <a:r>
              <a:rPr lang="en-GB" b="1" dirty="0"/>
              <a:t>Diversification</a:t>
            </a:r>
            <a:r>
              <a:rPr lang="en-GB" b="0" dirty="0"/>
              <a:t>: taking a new product into a new market. This is risky and businesses have to conduct lots of careful research into the market and plan the launch. Due to the risks involved, it is normally bigger businesses that opt to diversify, as they can afford to take the associated risks.</a:t>
            </a:r>
          </a:p>
          <a:p>
            <a:r>
              <a:rPr lang="en-GB" b="1" dirty="0"/>
              <a:t>Increased brand awareness and loyalty: </a:t>
            </a:r>
            <a:r>
              <a:rPr lang="en-GB" b="0" dirty="0"/>
              <a:t>branding can be a symbol, logo, design or name. Over time, customers build up an understanding of what they think of a brand. The more good experiences they associate with the brand, the better their opinion of the brand will be. Once customers associate quality with a particular brand it makes it easier to charge higher prices for those products. By increasing brand awareness, a business makes that particular brand better known to the public. </a:t>
            </a:r>
          </a:p>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11</a:t>
            </a:fld>
            <a:endParaRPr lang="en-GB" altLang="en-US" dirty="0"/>
          </a:p>
        </p:txBody>
      </p:sp>
    </p:spTree>
    <p:extLst>
      <p:ext uri="{BB962C8B-B14F-4D97-AF65-F5344CB8AC3E}">
        <p14:creationId xmlns:p14="http://schemas.microsoft.com/office/powerpoint/2010/main" xmlns="" val="1989276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Understanding customer wants and needs:</a:t>
            </a:r>
            <a:r>
              <a:rPr lang="en-GB" b="0" dirty="0"/>
              <a:t> for products and services to be marketed effectively, businesses need to know what their customers want and need to fill any gaps in the market, or develop products further. This is done through market research. </a:t>
            </a:r>
          </a:p>
          <a:p>
            <a:r>
              <a:rPr lang="en-GB" b="1" dirty="0"/>
              <a:t>Developing new products</a:t>
            </a:r>
            <a:r>
              <a:rPr lang="en-GB" b="0" dirty="0"/>
              <a:t>: as a result of research, products are often developed to meet gaps that have been identified in the market. A marketing objective of an ice-cream business may be to develop a new flavour over the next year. This is risky as the business may only have limited knowledge of the market but may need to do this to build brand awareness in the market. Businesses with big brands find it far easier to bring out new products under the same brand so that the market already has an association with them.</a:t>
            </a:r>
          </a:p>
          <a:p>
            <a:r>
              <a:rPr lang="en-GB" b="1" dirty="0"/>
              <a:t>Improving profitability:</a:t>
            </a:r>
            <a:r>
              <a:rPr lang="en-GB" b="0" dirty="0"/>
              <a:t> the marketing department is crucial to increasing awareness of its products to its customers. If done successfully, this makes customers make purchases with the business. This will in turn increase sales, which should increase profits. In addition, the marketing department may be conducting research into how products can be made cheaper and therefore increase the profitability of each unit.</a:t>
            </a:r>
          </a:p>
          <a:p>
            <a:r>
              <a:rPr lang="en-GB" b="1" dirty="0"/>
              <a:t>Increasing market share: </a:t>
            </a:r>
            <a:r>
              <a:rPr lang="en-GB" b="0" dirty="0"/>
              <a:t>from the point of view of the marketing department, the market is full of potential customers for their products. However, it is also full of competitors. The more customers a business has, the larger its share of the market. Businesses with dominant market shares are often called market leaders. Market leaders tend to have more power over their competitors and can often set a benchmark for pricing that competitors follow.</a:t>
            </a:r>
          </a:p>
          <a:p>
            <a:r>
              <a:rPr lang="en-GB" b="1" dirty="0"/>
              <a:t>Diversification</a:t>
            </a:r>
            <a:r>
              <a:rPr lang="en-GB" b="0" dirty="0"/>
              <a:t>: taking a new product into a new market. This is risky and businesses have to conduct lots of careful research into the market and plan the launch. Due to the risks involved, it is normally bigger businesses that opt to diversify, as they can afford to take the associated risks.</a:t>
            </a:r>
          </a:p>
          <a:p>
            <a:r>
              <a:rPr lang="en-GB" b="1" dirty="0"/>
              <a:t>Increased brand awareness and loyalty: </a:t>
            </a:r>
            <a:r>
              <a:rPr lang="en-GB" b="0" dirty="0"/>
              <a:t>branding can be a symbol, logo, design or name. Over time, customers build up an understanding of what they think of a brand. The more good experiences they associate with the brand, the better their opinion of the brand will be. Once customers associate quality with a particular brand it makes it easier to charge higher prices for those products. By increasing brand awareness, a business makes that particular brand better known to the public. </a:t>
            </a:r>
          </a:p>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3</a:t>
            </a:fld>
            <a:endParaRPr lang="en-GB" altLang="en-US" dirty="0"/>
          </a:p>
        </p:txBody>
      </p:sp>
    </p:spTree>
    <p:extLst>
      <p:ext uri="{BB962C8B-B14F-4D97-AF65-F5344CB8AC3E}">
        <p14:creationId xmlns:p14="http://schemas.microsoft.com/office/powerpoint/2010/main" xmlns="" val="1989276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Understanding customer wants and needs:</a:t>
            </a:r>
            <a:r>
              <a:rPr lang="en-GB" b="0" dirty="0"/>
              <a:t> for products and services to be marketed effectively, businesses need to know what their customers want and need to fill any gaps in the market, or develop products further. This is done through market research. </a:t>
            </a:r>
          </a:p>
          <a:p>
            <a:r>
              <a:rPr lang="en-GB" b="1" dirty="0"/>
              <a:t>Developing new products</a:t>
            </a:r>
            <a:r>
              <a:rPr lang="en-GB" b="0" dirty="0"/>
              <a:t>: as a result of research, products are often developed to meet gaps that have been identified in the market. A marketing objective of an ice-cream business may be to develop a new flavour over the next year. This is risky as the business may only have limited knowledge of the market but may need to do this to build brand awareness in the market. Businesses with big brands find it far easier to bring out new products under the same brand so that the market already has an association with them.</a:t>
            </a:r>
          </a:p>
          <a:p>
            <a:r>
              <a:rPr lang="en-GB" b="1" dirty="0"/>
              <a:t>Improving profitability:</a:t>
            </a:r>
            <a:r>
              <a:rPr lang="en-GB" b="0" dirty="0"/>
              <a:t> the marketing department is crucial to increasing awareness of its products to its customers. If done successfully, this makes customers make purchases with the business. This will in turn increase sales, which should increase profits. In addition, the marketing department may be conducting research into how products can be made cheaper and therefore increase the profitability of each unit.</a:t>
            </a:r>
          </a:p>
          <a:p>
            <a:r>
              <a:rPr lang="en-GB" b="1" dirty="0"/>
              <a:t>Increasing market share: </a:t>
            </a:r>
            <a:r>
              <a:rPr lang="en-GB" b="0" dirty="0"/>
              <a:t>from the point of view of the marketing department, the market is full of potential customers for their products. However, it is also full of competitors. The more customers a business has, the larger its share of the market. Businesses with dominant market shares are often called market leaders. Market leaders tend to have more power over their competitors and can often set a benchmark for pricing that competitors follow.</a:t>
            </a:r>
          </a:p>
          <a:p>
            <a:r>
              <a:rPr lang="en-GB" b="1" dirty="0"/>
              <a:t>Diversification</a:t>
            </a:r>
            <a:r>
              <a:rPr lang="en-GB" b="0" dirty="0"/>
              <a:t>: taking a new product into a new market. This is risky and businesses have to conduct lots of careful research into the market and plan the launch. Due to the risks involved, it is normally bigger businesses that opt to diversify, as they can afford to take the associated risks.</a:t>
            </a:r>
          </a:p>
          <a:p>
            <a:r>
              <a:rPr lang="en-GB" b="1" dirty="0"/>
              <a:t>Increased brand awareness and loyalty: </a:t>
            </a:r>
            <a:r>
              <a:rPr lang="en-GB" b="0" dirty="0"/>
              <a:t>branding can be a symbol, logo, design or name. Over time, customers build up an understanding of what they think of a brand. The more good experiences they associate with the brand, the better their opinion of the brand will be. Once customers associate quality with a particular brand it makes it easier to charge higher prices for those products. By increasing brand awareness, a business makes that particular brand better known to the public. </a:t>
            </a:r>
          </a:p>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4</a:t>
            </a:fld>
            <a:endParaRPr lang="en-GB" altLang="en-US" dirty="0"/>
          </a:p>
        </p:txBody>
      </p:sp>
    </p:spTree>
    <p:extLst>
      <p:ext uri="{BB962C8B-B14F-4D97-AF65-F5344CB8AC3E}">
        <p14:creationId xmlns:p14="http://schemas.microsoft.com/office/powerpoint/2010/main" xmlns="" val="1989276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Understanding customer wants and needs:</a:t>
            </a:r>
            <a:r>
              <a:rPr lang="en-GB" b="0" dirty="0"/>
              <a:t> for products and services to be marketed effectively, businesses need to know what their customers want and need to fill any gaps in the market, or develop products further. This is done through market research. </a:t>
            </a:r>
          </a:p>
          <a:p>
            <a:r>
              <a:rPr lang="en-GB" b="1" dirty="0"/>
              <a:t>Developing new products</a:t>
            </a:r>
            <a:r>
              <a:rPr lang="en-GB" b="0" dirty="0"/>
              <a:t>: as a result of research, products are often developed to meet gaps that have been identified in the market. A marketing objective of an ice-cream business may be to develop a new flavour over the next year. This is risky as the business may only have limited knowledge of the market but may need to do this to build brand awareness in the market. Businesses with big brands find it far easier to bring out new products under the same brand so that the market already has an association with them.</a:t>
            </a:r>
          </a:p>
          <a:p>
            <a:r>
              <a:rPr lang="en-GB" b="1" dirty="0"/>
              <a:t>Improving profitability:</a:t>
            </a:r>
            <a:r>
              <a:rPr lang="en-GB" b="0" dirty="0"/>
              <a:t> the marketing department is crucial to increasing awareness of its products to its customers. If done successfully, this makes customers make purchases with the business. This will in turn increase sales, which should increase profits. In addition, the marketing department may be conducting research into how products can be made cheaper and therefore increase the profitability of each unit.</a:t>
            </a:r>
          </a:p>
          <a:p>
            <a:r>
              <a:rPr lang="en-GB" b="1" dirty="0"/>
              <a:t>Increasing market share: </a:t>
            </a:r>
            <a:r>
              <a:rPr lang="en-GB" b="0" dirty="0"/>
              <a:t>from the point of view of the marketing department, the market is full of potential customers for their products. However, it is also full of competitors. The more customers a business has, the larger its share of the market. Businesses with dominant market shares are often called market leaders. Market leaders tend to have more power over their competitors and can often set a benchmark for pricing that competitors follow.</a:t>
            </a:r>
          </a:p>
          <a:p>
            <a:r>
              <a:rPr lang="en-GB" b="1" dirty="0"/>
              <a:t>Diversification</a:t>
            </a:r>
            <a:r>
              <a:rPr lang="en-GB" b="0" dirty="0"/>
              <a:t>: taking a new product into a new market. This is risky and businesses have to conduct lots of careful research into the market and plan the launch. Due to the risks involved, it is normally bigger businesses that opt to diversify, as they can afford to take the associated risks.</a:t>
            </a:r>
          </a:p>
          <a:p>
            <a:r>
              <a:rPr lang="en-GB" b="1" dirty="0"/>
              <a:t>Increased brand awareness and loyalty: </a:t>
            </a:r>
            <a:r>
              <a:rPr lang="en-GB" b="0" dirty="0"/>
              <a:t>branding can be a symbol, logo, design or name. Over time, customers build up an understanding of what they think of a brand. The more good experiences they associate with the brand, the better their opinion of the brand will be. Once customers associate quality with a particular brand it makes it easier to charge higher prices for those products. By increasing brand awareness, a business makes that particular brand better known to the public. </a:t>
            </a:r>
          </a:p>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5</a:t>
            </a:fld>
            <a:endParaRPr lang="en-GB" altLang="en-US" dirty="0"/>
          </a:p>
        </p:txBody>
      </p:sp>
    </p:spTree>
    <p:extLst>
      <p:ext uri="{BB962C8B-B14F-4D97-AF65-F5344CB8AC3E}">
        <p14:creationId xmlns:p14="http://schemas.microsoft.com/office/powerpoint/2010/main" xmlns="" val="1989276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Understanding customer wants and needs:</a:t>
            </a:r>
            <a:r>
              <a:rPr lang="en-GB" b="0" dirty="0"/>
              <a:t> for products and services to be marketed effectively, businesses need to know what their customers want and need to fill any gaps in the market, or develop products further. This is done through market research. </a:t>
            </a:r>
          </a:p>
          <a:p>
            <a:r>
              <a:rPr lang="en-GB" b="1" dirty="0"/>
              <a:t>Developing new products</a:t>
            </a:r>
            <a:r>
              <a:rPr lang="en-GB" b="0" dirty="0"/>
              <a:t>: as a result of research, products are often developed to meet gaps that have been identified in the market. A marketing objective of an ice-cream business may be to develop a new flavour over the next year. This is risky as the business may only have limited knowledge of the market but may need to do this to build brand awareness in the market. Businesses with big brands find it far easier to bring out new products under the same brand so that the market already has an association with them.</a:t>
            </a:r>
          </a:p>
          <a:p>
            <a:r>
              <a:rPr lang="en-GB" b="1" dirty="0"/>
              <a:t>Improving profitability:</a:t>
            </a:r>
            <a:r>
              <a:rPr lang="en-GB" b="0" dirty="0"/>
              <a:t> the marketing department is crucial to increasing awareness of its products to its customers. If done successfully, this makes customers make purchases with the business. This will in turn increase sales, which should increase profits. In addition, the marketing department may be conducting research into how products can be made cheaper and therefore increase the profitability of each unit.</a:t>
            </a:r>
          </a:p>
          <a:p>
            <a:r>
              <a:rPr lang="en-GB" b="1" dirty="0"/>
              <a:t>Increasing market share: </a:t>
            </a:r>
            <a:r>
              <a:rPr lang="en-GB" b="0" dirty="0"/>
              <a:t>from the point of view of the marketing department, the market is full of potential customers for their products. However, it is also full of competitors. The more customers a business has, the larger its share of the market. Businesses with dominant market shares are often called market leaders. Market leaders tend to have more power over their competitors and can often set a benchmark for pricing that competitors follow.</a:t>
            </a:r>
          </a:p>
          <a:p>
            <a:r>
              <a:rPr lang="en-GB" b="1" dirty="0"/>
              <a:t>Diversification</a:t>
            </a:r>
            <a:r>
              <a:rPr lang="en-GB" b="0" dirty="0"/>
              <a:t>: taking a new product into a new market. This is risky and businesses have to conduct lots of careful research into the market and plan the launch. Due to the risks involved, it is normally bigger businesses that opt to diversify, as they can afford to take the associated risks.</a:t>
            </a:r>
          </a:p>
          <a:p>
            <a:r>
              <a:rPr lang="en-GB" b="1" dirty="0"/>
              <a:t>Increased brand awareness and loyalty: </a:t>
            </a:r>
            <a:r>
              <a:rPr lang="en-GB" b="0" dirty="0"/>
              <a:t>branding can be a symbol, logo, design or name. Over time, customers build up an understanding of what they think of a brand. The more good experiences they associate with the brand, the better their opinion of the brand will be. Once customers associate quality with a particular brand it makes it easier to charge higher prices for those products. By increasing brand awareness, a business makes that particular brand better known to the public. </a:t>
            </a:r>
          </a:p>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6</a:t>
            </a:fld>
            <a:endParaRPr lang="en-GB" altLang="en-US" dirty="0"/>
          </a:p>
        </p:txBody>
      </p:sp>
    </p:spTree>
    <p:extLst>
      <p:ext uri="{BB962C8B-B14F-4D97-AF65-F5344CB8AC3E}">
        <p14:creationId xmlns:p14="http://schemas.microsoft.com/office/powerpoint/2010/main" xmlns="" val="1989276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Understanding customer wants and needs:</a:t>
            </a:r>
            <a:r>
              <a:rPr lang="en-GB" b="0" dirty="0"/>
              <a:t> for products and services to be marketed effectively, businesses need to know what their customers want and need to fill any gaps in the market, or develop products further. This is done through market research. </a:t>
            </a:r>
          </a:p>
          <a:p>
            <a:r>
              <a:rPr lang="en-GB" b="1" dirty="0"/>
              <a:t>Developing new products</a:t>
            </a:r>
            <a:r>
              <a:rPr lang="en-GB" b="0" dirty="0"/>
              <a:t>: as a result of research, products are often developed to meet gaps that have been identified in the market. A marketing objective of an ice-cream business may be to develop a new flavour over the next year. This is risky as the business may only have limited knowledge of the market but may need to do this to build brand awareness in the market. Businesses with big brands find it far easier to bring out new products under the same brand so that the market already has an association with them.</a:t>
            </a:r>
          </a:p>
          <a:p>
            <a:r>
              <a:rPr lang="en-GB" b="1" dirty="0"/>
              <a:t>Improving profitability:</a:t>
            </a:r>
            <a:r>
              <a:rPr lang="en-GB" b="0" dirty="0"/>
              <a:t> the marketing department is crucial to increasing awareness of its products to its customers. If done successfully, this makes customers make purchases with the business. This will in turn increase sales, which should increase profits. In addition, the marketing department may be conducting research into how products can be made cheaper and therefore increase the profitability of each unit.</a:t>
            </a:r>
          </a:p>
          <a:p>
            <a:r>
              <a:rPr lang="en-GB" b="1" dirty="0"/>
              <a:t>Increasing market share: </a:t>
            </a:r>
            <a:r>
              <a:rPr lang="en-GB" b="0" dirty="0"/>
              <a:t>from the point of view of the marketing department, the market is full of potential customers for their products. However, it is also full of competitors. The more customers a business has, the larger its share of the market. Businesses with dominant market shares are often called market leaders. Market leaders tend to have more power over their competitors and can often set a benchmark for pricing that competitors follow.</a:t>
            </a:r>
          </a:p>
          <a:p>
            <a:r>
              <a:rPr lang="en-GB" b="1" dirty="0"/>
              <a:t>Diversification</a:t>
            </a:r>
            <a:r>
              <a:rPr lang="en-GB" b="0" dirty="0"/>
              <a:t>: taking a new product into a new market. This is risky and businesses have to conduct lots of careful research into the market and plan the launch. Due to the risks involved, it is normally bigger businesses that opt to diversify, as they can afford to take the associated risks.</a:t>
            </a:r>
          </a:p>
          <a:p>
            <a:r>
              <a:rPr lang="en-GB" b="1" dirty="0"/>
              <a:t>Increased brand awareness and loyalty: </a:t>
            </a:r>
            <a:r>
              <a:rPr lang="en-GB" b="0" dirty="0"/>
              <a:t>branding can be a symbol, logo, design or name. Over time, customers build up an understanding of what they think of a brand. The more good experiences they associate with the brand, the better their opinion of the brand will be. Once customers associate quality with a particular brand it makes it easier to charge higher prices for those products. By increasing brand awareness, a business makes that particular brand better known to the public. </a:t>
            </a:r>
          </a:p>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7</a:t>
            </a:fld>
            <a:endParaRPr lang="en-GB" altLang="en-US" dirty="0"/>
          </a:p>
        </p:txBody>
      </p:sp>
    </p:spTree>
    <p:extLst>
      <p:ext uri="{BB962C8B-B14F-4D97-AF65-F5344CB8AC3E}">
        <p14:creationId xmlns:p14="http://schemas.microsoft.com/office/powerpoint/2010/main" xmlns="" val="1989276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Understanding customer wants and needs:</a:t>
            </a:r>
            <a:r>
              <a:rPr lang="en-GB" b="0" dirty="0"/>
              <a:t> for products and services to be marketed effectively, businesses need to know what their customers want and need to fill any gaps in the market, or develop products further. This is done through market research. </a:t>
            </a:r>
          </a:p>
          <a:p>
            <a:r>
              <a:rPr lang="en-GB" b="1" dirty="0"/>
              <a:t>Developing new products</a:t>
            </a:r>
            <a:r>
              <a:rPr lang="en-GB" b="0" dirty="0"/>
              <a:t>: as a result of research, products are often developed to meet gaps that have been identified in the market. A marketing objective of an ice-cream business may be to develop a new flavour over the next year. This is risky as the business may only have limited knowledge of the market but may need to do this to build brand awareness in the market. Businesses with big brands find it far easier to bring out new products under the same brand so that the market already has an association with them.</a:t>
            </a:r>
          </a:p>
          <a:p>
            <a:r>
              <a:rPr lang="en-GB" b="1" dirty="0"/>
              <a:t>Improving profitability:</a:t>
            </a:r>
            <a:r>
              <a:rPr lang="en-GB" b="0" dirty="0"/>
              <a:t> the marketing department is crucial to increasing awareness of its products to its customers. If done successfully, this makes customers make purchases with the business. This will in turn increase sales, which should increase profits. In addition, the marketing department may be conducting research into how products can be made cheaper and therefore increase the profitability of each unit.</a:t>
            </a:r>
          </a:p>
          <a:p>
            <a:r>
              <a:rPr lang="en-GB" b="1" dirty="0"/>
              <a:t>Increasing market share: </a:t>
            </a:r>
            <a:r>
              <a:rPr lang="en-GB" b="0" dirty="0"/>
              <a:t>from the point of view of the marketing department, the market is full of potential customers for their products. However, it is also full of competitors. The more customers a business has, the larger its share of the market. Businesses with dominant market shares are often called market leaders. Market leaders tend to have more power over their competitors and can often set a benchmark for pricing that competitors follow.</a:t>
            </a:r>
          </a:p>
          <a:p>
            <a:r>
              <a:rPr lang="en-GB" b="1" dirty="0"/>
              <a:t>Diversification</a:t>
            </a:r>
            <a:r>
              <a:rPr lang="en-GB" b="0" dirty="0"/>
              <a:t>: taking a new product into a new market. This is risky and businesses have to conduct lots of careful research into the market and plan the launch. Due to the risks involved, it is normally bigger businesses that opt to diversify, as they can afford to take the associated risks.</a:t>
            </a:r>
          </a:p>
          <a:p>
            <a:r>
              <a:rPr lang="en-GB" b="1" dirty="0"/>
              <a:t>Increased brand awareness and loyalty: </a:t>
            </a:r>
            <a:r>
              <a:rPr lang="en-GB" b="0" dirty="0"/>
              <a:t>branding can be a symbol, logo, design or name. Over time, customers build up an understanding of what they think of a brand. The more good experiences they associate with the brand, the better their opinion of the brand will be. Once customers associate quality with a particular brand it makes it easier to charge higher prices for those products. By increasing brand awareness, a business makes that particular brand better known to the public. </a:t>
            </a:r>
          </a:p>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8</a:t>
            </a:fld>
            <a:endParaRPr lang="en-GB" altLang="en-US" dirty="0"/>
          </a:p>
        </p:txBody>
      </p:sp>
    </p:spTree>
    <p:extLst>
      <p:ext uri="{BB962C8B-B14F-4D97-AF65-F5344CB8AC3E}">
        <p14:creationId xmlns:p14="http://schemas.microsoft.com/office/powerpoint/2010/main" xmlns="" val="1989276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Understanding customer wants and needs:</a:t>
            </a:r>
            <a:r>
              <a:rPr lang="en-GB" b="0" dirty="0"/>
              <a:t> for products and services to be marketed effectively, businesses need to know what their customers want and need to fill any gaps in the market, or develop products further. This is done through market research. </a:t>
            </a:r>
          </a:p>
          <a:p>
            <a:r>
              <a:rPr lang="en-GB" b="1" dirty="0"/>
              <a:t>Developing new products</a:t>
            </a:r>
            <a:r>
              <a:rPr lang="en-GB" b="0" dirty="0"/>
              <a:t>: as a result of research, products are often developed to meet gaps that have been identified in the market. A marketing objective of an ice-cream business may be to develop a new flavour over the next year. This is risky as the business may only have limited knowledge of the market but may need to do this to build brand awareness in the market. Businesses with big brands find it far easier to bring out new products under the same brand so that the market already has an association with them.</a:t>
            </a:r>
          </a:p>
          <a:p>
            <a:r>
              <a:rPr lang="en-GB" b="1" dirty="0"/>
              <a:t>Improving profitability:</a:t>
            </a:r>
            <a:r>
              <a:rPr lang="en-GB" b="0" dirty="0"/>
              <a:t> the marketing department is crucial to increasing awareness of its products to its customers. If done successfully, this makes customers make purchases with the business. This will in turn increase sales, which should increase profits. In addition, the marketing department may be conducting research into how products can be made cheaper and therefore increase the profitability of each unit.</a:t>
            </a:r>
          </a:p>
          <a:p>
            <a:r>
              <a:rPr lang="en-GB" b="1" dirty="0"/>
              <a:t>Increasing market share: </a:t>
            </a:r>
            <a:r>
              <a:rPr lang="en-GB" b="0" dirty="0"/>
              <a:t>from the point of view of the marketing department, the market is full of potential customers for their products. However, it is also full of competitors. The more customers a business has, the larger its share of the market. Businesses with dominant market shares are often called market leaders. Market leaders tend to have more power over their competitors and can often set a benchmark for pricing that competitors follow.</a:t>
            </a:r>
          </a:p>
          <a:p>
            <a:r>
              <a:rPr lang="en-GB" b="1" dirty="0"/>
              <a:t>Diversification</a:t>
            </a:r>
            <a:r>
              <a:rPr lang="en-GB" b="0" dirty="0"/>
              <a:t>: taking a new product into a new market. This is risky and businesses have to conduct lots of careful research into the market and plan the launch. Due to the risks involved, it is normally bigger businesses that opt to diversify, as they can afford to take the associated risks.</a:t>
            </a:r>
          </a:p>
          <a:p>
            <a:r>
              <a:rPr lang="en-GB" b="1" dirty="0"/>
              <a:t>Increased brand awareness and loyalty: </a:t>
            </a:r>
            <a:r>
              <a:rPr lang="en-GB" b="0" dirty="0"/>
              <a:t>branding can be a symbol, logo, design or name. Over time, customers build up an understanding of what they think of a brand. The more good experiences they associate with the brand, the better their opinion of the brand will be. Once customers associate quality with a particular brand it makes it easier to charge higher prices for those products. By increasing brand awareness, a business makes that particular brand better known to the public. </a:t>
            </a:r>
          </a:p>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9</a:t>
            </a:fld>
            <a:endParaRPr lang="en-GB" altLang="en-US" dirty="0"/>
          </a:p>
        </p:txBody>
      </p:sp>
    </p:spTree>
    <p:extLst>
      <p:ext uri="{BB962C8B-B14F-4D97-AF65-F5344CB8AC3E}">
        <p14:creationId xmlns:p14="http://schemas.microsoft.com/office/powerpoint/2010/main" xmlns="" val="1989276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Understanding customer wants and needs:</a:t>
            </a:r>
            <a:r>
              <a:rPr lang="en-GB" b="0" dirty="0"/>
              <a:t> for products and services to be marketed effectively, businesses need to know what their customers want and need to fill any gaps in the market, or develop products further. This is done through market research. </a:t>
            </a:r>
          </a:p>
          <a:p>
            <a:r>
              <a:rPr lang="en-GB" b="1" dirty="0"/>
              <a:t>Developing new products</a:t>
            </a:r>
            <a:r>
              <a:rPr lang="en-GB" b="0" dirty="0"/>
              <a:t>: as a result of research, products are often developed to meet gaps that have been identified in the market. A marketing objective of an ice-cream business may be to develop a new flavour over the next year. This is risky as the business may only have limited knowledge of the market but may need to do this to build brand awareness in the market. Businesses with big brands find it far easier to bring out new products under the same brand so that the market already has an association with them.</a:t>
            </a:r>
          </a:p>
          <a:p>
            <a:r>
              <a:rPr lang="en-GB" b="1" dirty="0"/>
              <a:t>Improving profitability:</a:t>
            </a:r>
            <a:r>
              <a:rPr lang="en-GB" b="0" dirty="0"/>
              <a:t> the marketing department is crucial to increasing awareness of its products to its customers. If done successfully, this makes customers make purchases with the business. This will in turn increase sales, which should increase profits. In addition, the marketing department may be conducting research into how products can be made cheaper and therefore increase the profitability of each unit.</a:t>
            </a:r>
          </a:p>
          <a:p>
            <a:r>
              <a:rPr lang="en-GB" b="1" dirty="0"/>
              <a:t>Increasing market share: </a:t>
            </a:r>
            <a:r>
              <a:rPr lang="en-GB" b="0" dirty="0"/>
              <a:t>from the point of view of the marketing department, the market is full of potential customers for their products. However, it is also full of competitors. The more customers a business has, the larger its share of the market. Businesses with dominant market shares are often called market leaders. Market leaders tend to have more power over their competitors and can often set a benchmark for pricing that competitors follow.</a:t>
            </a:r>
          </a:p>
          <a:p>
            <a:r>
              <a:rPr lang="en-GB" b="1" dirty="0"/>
              <a:t>Diversification</a:t>
            </a:r>
            <a:r>
              <a:rPr lang="en-GB" b="0" dirty="0"/>
              <a:t>: taking a new product into a new market. This is risky and businesses have to conduct lots of careful research into the market and plan the launch. Due to the risks involved, it is normally bigger businesses that opt to diversify, as they can afford to take the associated risks.</a:t>
            </a:r>
          </a:p>
          <a:p>
            <a:r>
              <a:rPr lang="en-GB" b="1" dirty="0"/>
              <a:t>Increased brand awareness and loyalty: </a:t>
            </a:r>
            <a:r>
              <a:rPr lang="en-GB" b="0" dirty="0"/>
              <a:t>branding can be a symbol, logo, design or name. Over time, customers build up an understanding of what they think of a brand. The more good experiences they associate with the brand, the better their opinion of the brand will be. Once customers associate quality with a particular brand it makes it easier to charge higher prices for those products. By increasing brand awareness, a business makes that particular brand better known to the public. </a:t>
            </a:r>
          </a:p>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10</a:t>
            </a:fld>
            <a:endParaRPr lang="en-GB" altLang="en-US" dirty="0"/>
          </a:p>
        </p:txBody>
      </p:sp>
    </p:spTree>
    <p:extLst>
      <p:ext uri="{BB962C8B-B14F-4D97-AF65-F5344CB8AC3E}">
        <p14:creationId xmlns:p14="http://schemas.microsoft.com/office/powerpoint/2010/main" xmlns="" val="1989276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xmlns="" val="1450178544"/>
      </p:ext>
    </p:extLst>
  </p:cSld>
  <p:clrMapOvr>
    <a:masterClrMapping/>
  </p:clrMapOvr>
  <p:transition spd="slow">
    <p:push dir="u"/>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593491187"/>
      </p:ext>
    </p:extLst>
  </p:cSld>
  <p:clrMapOvr>
    <a:masterClrMapping/>
  </p:clrMapOvr>
  <p:transition spd="slow">
    <p:push dir="u"/>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1905932763"/>
      </p:ext>
    </p:extLst>
  </p:cSld>
  <p:clrMapOvr>
    <a:masterClrMapping/>
  </p:clrMapOvr>
  <p:transition spd="slow">
    <p:push dir="u"/>
    <p:sndAc>
      <p:stSnd>
        <p:snd r:embed="rId1" name="click.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dirty="0"/>
          </a:p>
        </p:txBody>
      </p:sp>
    </p:spTree>
    <p:extLst>
      <p:ext uri="{BB962C8B-B14F-4D97-AF65-F5344CB8AC3E}">
        <p14:creationId xmlns:p14="http://schemas.microsoft.com/office/powerpoint/2010/main" xmlns="" val="265326450"/>
      </p:ext>
    </p:extLst>
  </p:cSld>
  <p:clrMapOvr>
    <a:masterClrMapping/>
  </p:clrMapOvr>
  <p:transition spd="slow">
    <p:push dir="u"/>
    <p:sndAc>
      <p:stSnd>
        <p:snd r:embed="rId1" name="click.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979745751"/>
      </p:ext>
    </p:extLst>
  </p:cSld>
  <p:clrMapOvr>
    <a:masterClrMapping/>
  </p:clrMapOvr>
  <p:transition spd="slow">
    <p:push dir="u"/>
    <p:sndAc>
      <p:stSnd>
        <p:snd r:embed="rId1" name="click.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704149936"/>
      </p:ext>
    </p:extLst>
  </p:cSld>
  <p:clrMapOvr>
    <a:masterClrMapping/>
  </p:clrMapOvr>
  <p:transition spd="slow">
    <p:push dir="u"/>
    <p:sndAc>
      <p:stSnd>
        <p:snd r:embed="rId1" name="click.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1384088600"/>
      </p:ext>
    </p:extLst>
  </p:cSld>
  <p:clrMapOvr>
    <a:masterClrMapping/>
  </p:clrMapOvr>
  <p:transition spd="slow">
    <p:push dir="u"/>
    <p:sndAc>
      <p:stSnd>
        <p:snd r:embed="rId1" name="click.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4179764094"/>
      </p:ext>
    </p:extLst>
  </p:cSld>
  <p:clrMapOvr>
    <a:masterClrMapping/>
  </p:clrMapOvr>
  <p:transition spd="slow">
    <p:push dir="u"/>
    <p:sndAc>
      <p:stSnd>
        <p:snd r:embed="rId1" name="click.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6356350"/>
            <a:ext cx="176212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Footer Placeholder 6"/>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1042270169"/>
      </p:ext>
    </p:extLst>
  </p:cSld>
  <p:clrMapOvr>
    <a:masterClrMapping/>
  </p:clrMapOvr>
  <p:transition spd="slow">
    <p:push dir="u"/>
    <p:sndAc>
      <p:stSnd>
        <p:snd r:embed="rId1" name="click.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Footer Placeholder 2"/>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3311027039"/>
      </p:ext>
    </p:extLst>
  </p:cSld>
  <p:clrMapOvr>
    <a:masterClrMapping/>
  </p:clrMapOvr>
  <p:transition spd="slow">
    <p:push dir="u"/>
    <p:sndAc>
      <p:stSnd>
        <p:snd r:embed="rId1" name="click.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3203646798"/>
      </p:ext>
    </p:extLst>
  </p:cSld>
  <p:clrMapOvr>
    <a:masterClrMapping/>
  </p:clrMapOvr>
  <p:transition spd="slow">
    <p:push dir="u"/>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920806189"/>
      </p:ext>
    </p:extLst>
  </p:cSld>
  <p:clrMapOvr>
    <a:masterClrMapping/>
  </p:clrMapOvr>
  <p:transition spd="slow">
    <p:push dir="u"/>
    <p:sndAc>
      <p:stSnd>
        <p:snd r:embed="rId1" name="click.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1547076556"/>
      </p:ext>
    </p:extLst>
  </p:cSld>
  <p:clrMapOvr>
    <a:masterClrMapping/>
  </p:clrMapOvr>
  <p:transition spd="slow">
    <p:push dir="u"/>
    <p:sndAc>
      <p:stSnd>
        <p:snd r:embed="rId1" name="click.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1153466656"/>
      </p:ext>
    </p:extLst>
  </p:cSld>
  <p:clrMapOvr>
    <a:masterClrMapping/>
  </p:clrMapOvr>
  <p:transition spd="slow">
    <p:push dir="u"/>
    <p:sndAc>
      <p:stSnd>
        <p:snd r:embed="rId1" name="click.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1501528339"/>
      </p:ext>
    </p:extLst>
  </p:cSld>
  <p:clrMapOvr>
    <a:masterClrMapping/>
  </p:clrMapOvr>
  <p:transition spd="slow">
    <p:push dir="u"/>
    <p:sndAc>
      <p:stSnd>
        <p:snd r:embed="rId1" name="click.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41181750"/>
      </p:ext>
    </p:extLst>
  </p:cSld>
  <p:clrMapOvr>
    <a:masterClrMapping/>
  </p:clrMapOvr>
  <p:transition spd="slow">
    <p:push dir="u"/>
    <p:sndAc>
      <p:stSnd>
        <p:snd r:embed="rId1" name="click.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dirty="0"/>
              <a:t>© Pearson Education Ltd 2015. Copying permitted for purchasing institution only.</a:t>
            </a:r>
            <a:r>
              <a:rPr lang="en-GB" altLang="en-US" dirty="0">
                <a:solidFill>
                  <a:schemeClr val="tx1"/>
                </a:solidFill>
                <a:latin typeface="Arial" panose="020B0604020202020204" pitchFamily="34" charset="0"/>
              </a:rPr>
              <a:t> </a:t>
            </a:r>
          </a:p>
        </p:txBody>
      </p:sp>
    </p:spTree>
    <p:extLst>
      <p:ext uri="{BB962C8B-B14F-4D97-AF65-F5344CB8AC3E}">
        <p14:creationId xmlns:p14="http://schemas.microsoft.com/office/powerpoint/2010/main" xmlns="" val="3734819317"/>
      </p:ext>
    </p:extLst>
  </p:cSld>
  <p:clrMapOvr>
    <a:masterClrMapping/>
  </p:clrMapOvr>
  <p:transition spd="slow">
    <p:push dir="u"/>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xmlns="" val="834849983"/>
      </p:ext>
    </p:extLst>
  </p:cSld>
  <p:clrMapOvr>
    <a:masterClrMapping/>
  </p:clrMapOvr>
  <p:transition spd="slow">
    <p:push dir="u"/>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751639978"/>
      </p:ext>
    </p:extLst>
  </p:cSld>
  <p:clrMapOvr>
    <a:masterClrMapping/>
  </p:clrMapOvr>
  <p:transition spd="slow">
    <p:push dir="u"/>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0" y="6356350"/>
            <a:ext cx="176212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1897767769"/>
      </p:ext>
    </p:extLst>
  </p:cSld>
  <p:clrMapOvr>
    <a:masterClrMapping/>
  </p:clrMapOvr>
  <p:transition spd="slow">
    <p:push dir="u"/>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Tree>
    <p:extLst>
      <p:ext uri="{BB962C8B-B14F-4D97-AF65-F5344CB8AC3E}">
        <p14:creationId xmlns:p14="http://schemas.microsoft.com/office/powerpoint/2010/main" xmlns="" val="4250040781"/>
      </p:ext>
    </p:extLst>
  </p:cSld>
  <p:clrMapOvr>
    <a:masterClrMapping/>
  </p:clrMapOvr>
  <p:transition spd="slow">
    <p:push dir="u"/>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43285673"/>
      </p:ext>
    </p:extLst>
  </p:cSld>
  <p:clrMapOvr>
    <a:masterClrMapping/>
  </p:clrMapOvr>
  <p:transition spd="slow">
    <p:push dir="u"/>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xmlns="" val="3874994903"/>
      </p:ext>
    </p:extLst>
  </p:cSld>
  <p:clrMapOvr>
    <a:masterClrMapping/>
  </p:clrMapOvr>
  <p:transition spd="slow">
    <p:push dir="u"/>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xmlns="" val="2997030376"/>
      </p:ext>
    </p:extLst>
  </p:cSld>
  <p:clrMapOvr>
    <a:masterClrMapping/>
  </p:clrMapOvr>
  <p:transition spd="slow">
    <p:push dir="u"/>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em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BTEC Nationals &#10;Business"/>
          <p:cNvPicPr>
            <a:picLocks noChangeAspect="1"/>
          </p:cNvPicPr>
          <p:nvPr/>
        </p:nvPicPr>
        <p:blipFill>
          <a:blip r:embed="rId15">
            <a:extLst>
              <a:ext uri="{28A0092B-C50C-407E-A947-70E740481C1C}">
                <a14:useLocalDpi xmlns:a14="http://schemas.microsoft.com/office/drawing/2010/main" xmlns="" val="0"/>
              </a:ext>
            </a:extLst>
          </a:blip>
          <a:srcRect/>
          <a:stretch>
            <a:fillRect/>
          </a:stretch>
        </p:blipFill>
        <p:spPr bwMode="auto">
          <a:xfrm>
            <a:off x="0" y="0"/>
            <a:ext cx="9144000" cy="144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1" name="TextBox 4"/>
          <p:cNvSpPr txBox="1">
            <a:spLocks noChangeArrowheads="1"/>
          </p:cNvSpPr>
          <p:nvPr/>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2: Developing a Marketing Campaign </a:t>
            </a:r>
          </a:p>
        </p:txBody>
      </p:sp>
      <p:sp>
        <p:nvSpPr>
          <p:cNvPr id="1028"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p:txBody>
      </p:sp>
      <p:sp>
        <p:nvSpPr>
          <p:cNvPr id="2" name="Rectangle 2"/>
          <p:cNvSpPr>
            <a:spLocks noChangeArrowheads="1"/>
          </p:cNvSpPr>
          <p:nvPr/>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ea typeface="+mn-ea"/>
            </a:endParaRPr>
          </a:p>
        </p:txBody>
      </p:sp>
      <p:pic>
        <p:nvPicPr>
          <p:cNvPr id="3" name="Picture 10" descr="Pearson"/>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7615238" y="6364288"/>
            <a:ext cx="1528762" cy="493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2" name="Picture 5" descr="Always Learning"/>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0" y="6356350"/>
            <a:ext cx="1762125" cy="493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45" r:id="rId1"/>
    <p:sldLayoutId id="2147485346" r:id="rId2"/>
    <p:sldLayoutId id="2147485347" r:id="rId3"/>
    <p:sldLayoutId id="2147485348" r:id="rId4"/>
    <p:sldLayoutId id="2147485349" r:id="rId5"/>
    <p:sldLayoutId id="2147485350" r:id="rId6"/>
    <p:sldLayoutId id="2147485351" r:id="rId7"/>
    <p:sldLayoutId id="2147485352" r:id="rId8"/>
    <p:sldLayoutId id="2147485353" r:id="rId9"/>
    <p:sldLayoutId id="2147485354" r:id="rId10"/>
    <p:sldLayoutId id="2147485355" r:id="rId11"/>
    <p:sldLayoutId id="2147485356" r:id="rId12"/>
  </p:sldLayoutIdLst>
  <p:transition spd="slow">
    <p:push dir="u"/>
    <p:sndAc>
      <p:stSnd>
        <p:snd r:embed="rId14" name="click.wav"/>
      </p:stSnd>
    </p:sndAc>
  </p:transition>
  <p:hf sldNum="0" hdr="0"/>
  <p:txStyles>
    <p:titleStyle>
      <a:lvl1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0" descr="BTEC Nationals &#10;Business"/>
          <p:cNvPicPr>
            <a:picLocks noChangeAspect="1"/>
          </p:cNvPicPr>
          <p:nvPr/>
        </p:nvPicPr>
        <p:blipFill>
          <a:blip r:embed="rId15">
            <a:extLst>
              <a:ext uri="{28A0092B-C50C-407E-A947-70E740481C1C}">
                <a14:useLocalDpi xmlns:a14="http://schemas.microsoft.com/office/drawing/2010/main" xmlns="" val="0"/>
              </a:ext>
            </a:extLst>
          </a:blip>
          <a:srcRect/>
          <a:stretch>
            <a:fillRect/>
          </a:stretch>
        </p:blipFill>
        <p:spPr bwMode="auto">
          <a:xfrm>
            <a:off x="0" y="0"/>
            <a:ext cx="9144000" cy="1449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6" name="TextBox 4"/>
          <p:cNvSpPr txBox="1">
            <a:spLocks noChangeArrowheads="1"/>
          </p:cNvSpPr>
          <p:nvPr/>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xx: </a:t>
            </a:r>
          </a:p>
        </p:txBody>
      </p:sp>
      <p:sp>
        <p:nvSpPr>
          <p:cNvPr id="2052"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p:txBody>
      </p:sp>
      <p:sp>
        <p:nvSpPr>
          <p:cNvPr id="2" name="Rectangle 2"/>
          <p:cNvSpPr>
            <a:spLocks noChangeArrowheads="1"/>
          </p:cNvSpPr>
          <p:nvPr/>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ea typeface="+mn-ea"/>
            </a:endParaRPr>
          </a:p>
        </p:txBody>
      </p:sp>
      <p:sp>
        <p:nvSpPr>
          <p:cNvPr id="10" name="Footer Placeholder 3"/>
          <p:cNvSpPr>
            <a:spLocks noGrp="1"/>
          </p:cNvSpPr>
          <p:nvPr>
            <p:ph type="ftr" sz="quarter" idx="3"/>
          </p:nvPr>
        </p:nvSpPr>
        <p:spPr>
          <a:xfrm>
            <a:off x="468313" y="6453188"/>
            <a:ext cx="6911975" cy="287337"/>
          </a:xfrm>
          <a:prstGeom prst="rect">
            <a:avLst/>
          </a:prstGeom>
        </p:spPr>
        <p:txBody>
          <a:bodyPr vert="horz" wrap="square" lIns="91440" tIns="45720" rIns="91440" bIns="45720" numCol="1" anchor="t" anchorCtr="0" compatLnSpc="1">
            <a:prstTxWarp prst="textNoShape">
              <a:avLst/>
            </a:prstTxWarp>
          </a:bodyPr>
          <a:lstStyle>
            <a:lvl1pPr eaLnBrk="1" hangingPunct="1">
              <a:defRPr sz="1100" smtClean="0">
                <a:solidFill>
                  <a:schemeClr val="bg1"/>
                </a:solidFill>
                <a:latin typeface="Verdana" panose="020B0604030504040204" pitchFamily="34" charset="0"/>
                <a:cs typeface="Arial" panose="020B0604020202020204" pitchFamily="34" charset="0"/>
              </a:defRPr>
            </a:lvl1pPr>
          </a:lstStyle>
          <a:p>
            <a:pPr>
              <a:defRPr/>
            </a:pPr>
            <a:r>
              <a:rPr lang="en-GB" altLang="en-US" dirty="0"/>
              <a:t>© Pearson Education Ltd 2015. Copying permitted for purchasing institution only. </a:t>
            </a:r>
          </a:p>
        </p:txBody>
      </p:sp>
      <p:pic>
        <p:nvPicPr>
          <p:cNvPr id="3" name="Picture 10" descr="Pearson"/>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7615238" y="6364288"/>
            <a:ext cx="1528762" cy="493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57" r:id="rId1"/>
    <p:sldLayoutId id="2147485358" r:id="rId2"/>
    <p:sldLayoutId id="2147485359" r:id="rId3"/>
    <p:sldLayoutId id="2147485360" r:id="rId4"/>
    <p:sldLayoutId id="2147485361" r:id="rId5"/>
    <p:sldLayoutId id="2147485362" r:id="rId6"/>
    <p:sldLayoutId id="2147485363" r:id="rId7"/>
    <p:sldLayoutId id="2147485364" r:id="rId8"/>
    <p:sldLayoutId id="2147485365" r:id="rId9"/>
    <p:sldLayoutId id="2147485366" r:id="rId10"/>
    <p:sldLayoutId id="2147485367" r:id="rId11"/>
    <p:sldLayoutId id="2147485368" r:id="rId12"/>
  </p:sldLayoutIdLst>
  <p:transition spd="slow">
    <p:push dir="u"/>
    <p:sndAc>
      <p:stSnd>
        <p:snd r:embed="rId14" name="click.wav"/>
      </p:stSnd>
    </p:sndAc>
  </p:transition>
  <p:hf sldNum="0" hdr="0"/>
  <p:txStyles>
    <p:titleStyle>
      <a:lvl1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ctrTitle"/>
          </p:nvPr>
        </p:nvSpPr>
        <p:spPr/>
        <p:txBody>
          <a:bodyPr/>
          <a:lstStyle/>
          <a:p>
            <a:r>
              <a:rPr lang="en-GB" altLang="en-US" dirty="0" smtClean="0"/>
              <a:t>Lesson 2: The </a:t>
            </a:r>
            <a:r>
              <a:rPr lang="en-GB" altLang="en-US" dirty="0"/>
              <a:t>role of </a:t>
            </a:r>
            <a:r>
              <a:rPr lang="en-GB" altLang="en-US" dirty="0" smtClean="0"/>
              <a:t>marketing</a:t>
            </a:r>
            <a:br>
              <a:rPr lang="en-GB" altLang="en-US" dirty="0" smtClean="0"/>
            </a:br>
            <a:r>
              <a:rPr lang="en-GB" altLang="en-US" dirty="0" smtClean="0"/>
              <a:t/>
            </a:r>
            <a:br>
              <a:rPr lang="en-GB" altLang="en-US" dirty="0" smtClean="0"/>
            </a:br>
            <a:r>
              <a:rPr lang="en-GB" altLang="en-US" dirty="0" smtClean="0"/>
              <a:t>Marketing Objectives</a:t>
            </a:r>
            <a:endParaRPr lang="en-GB" altLang="en-US" dirty="0"/>
          </a:p>
        </p:txBody>
      </p:sp>
      <p:sp>
        <p:nvSpPr>
          <p:cNvPr id="29700" name="Footer Placeholder 4"/>
          <p:cNvSpPr>
            <a:spLocks noGrp="1"/>
          </p:cNvSpPr>
          <p:nvPr>
            <p:ph type="ftr" sz="quarter" idx="4294967295"/>
          </p:nvPr>
        </p:nvSpPr>
        <p:spPr bwMode="auto">
          <a:xfrm>
            <a:off x="1619250" y="6453188"/>
            <a:ext cx="6121400"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dirty="0">
                <a:solidFill>
                  <a:schemeClr val="bg1"/>
                </a:solidFill>
                <a:latin typeface="Verdana" panose="020B0604030504040204" pitchFamily="34" charset="0"/>
              </a:rPr>
              <a:t>© Pearson Education Ltd 2017. Copying permitted for purchasing institution only.</a:t>
            </a:r>
            <a:r>
              <a:rPr lang="en-GB" altLang="en-US" sz="1100" dirty="0"/>
              <a:t> </a:t>
            </a:r>
          </a:p>
        </p:txBody>
      </p:sp>
    </p:spTree>
  </p:cSld>
  <p:clrMapOvr>
    <a:masterClrMapping/>
  </p:clrMapOvr>
  <p:transition spd="slow">
    <p:push dir="u"/>
    <p:sndAc>
      <p:stSnd>
        <p:snd r:embed="rId3" name="click.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txBox="1">
            <a:spLocks/>
          </p:cNvSpPr>
          <p:nvPr/>
        </p:nvSpPr>
        <p:spPr bwMode="auto">
          <a:xfrm>
            <a:off x="1619250" y="6453188"/>
            <a:ext cx="6121400"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GB"/>
            </a:defPPr>
            <a:lvl1pPr algn="l" rtl="0" eaLnBrk="0" fontAlgn="base" hangingPunct="0">
              <a:spcBef>
                <a:spcPct val="20000"/>
              </a:spcBef>
              <a:spcAft>
                <a:spcPct val="0"/>
              </a:spcAft>
              <a:buFont typeface="Wingdings" panose="05000000000000000000" pitchFamily="2" charset="2"/>
              <a:buChar char="§"/>
              <a:defRPr sz="24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a:solidFill>
                  <a:schemeClr val="bg1"/>
                </a:solidFill>
                <a:latin typeface="Verdana" panose="020B0604030504040204" pitchFamily="34" charset="0"/>
              </a:rPr>
              <a:t>© Pearson Education Ltd 2017. Copying permitted for purchasing institution only.</a:t>
            </a:r>
            <a:r>
              <a:rPr lang="en-GB" altLang="en-US" sz="1100">
                <a:solidFill>
                  <a:schemeClr val="bg1"/>
                </a:solidFill>
              </a:rPr>
              <a:t> </a:t>
            </a:r>
            <a:endParaRPr lang="en-GB" altLang="en-US" sz="1100" dirty="0">
              <a:solidFill>
                <a:schemeClr val="bg1"/>
              </a:solidFill>
            </a:endParaRPr>
          </a:p>
        </p:txBody>
      </p:sp>
      <p:sp>
        <p:nvSpPr>
          <p:cNvPr id="7" name="Content Placeholder 6"/>
          <p:cNvSpPr>
            <a:spLocks noGrp="1"/>
          </p:cNvSpPr>
          <p:nvPr>
            <p:ph idx="1"/>
          </p:nvPr>
        </p:nvSpPr>
        <p:spPr>
          <a:xfrm>
            <a:off x="214282" y="1285860"/>
            <a:ext cx="8715435" cy="4788576"/>
          </a:xfrm>
        </p:spPr>
        <p:txBody>
          <a:bodyPr/>
          <a:lstStyle/>
          <a:p>
            <a:r>
              <a:rPr lang="en-GB" sz="2800" b="1" dirty="0" smtClean="0"/>
              <a:t>Increased </a:t>
            </a:r>
            <a:r>
              <a:rPr lang="en-GB" sz="2800" b="1" dirty="0" smtClean="0"/>
              <a:t>brand awareness and loyalty: </a:t>
            </a:r>
            <a:r>
              <a:rPr lang="en-GB" sz="2800" dirty="0" smtClean="0"/>
              <a:t>branding can be a symbol, logo, design or name. Over time, customers build up an understanding of what they think of a brand. The more good experiences they associate with the brand, the better their opinion of the brand will be. Once customers associate quality with a particular brand it makes it easier to charge higher prices for those products. By increasing brand awareness, a business makes that particular brand better known to the public. </a:t>
            </a:r>
          </a:p>
          <a:p>
            <a:endParaRPr lang="en-GB" b="1" dirty="0" smtClean="0"/>
          </a:p>
          <a:p>
            <a:endParaRPr lang="en-GB" dirty="0"/>
          </a:p>
        </p:txBody>
      </p:sp>
    </p:spTree>
    <p:extLst>
      <p:ext uri="{BB962C8B-B14F-4D97-AF65-F5344CB8AC3E}">
        <p14:creationId xmlns:p14="http://schemas.microsoft.com/office/powerpoint/2010/main" xmlns="" val="968325315"/>
      </p:ext>
    </p:extLst>
  </p:cSld>
  <p:clrMapOvr>
    <a:masterClrMapping/>
  </p:clrMapOvr>
  <p:transition spd="slow">
    <p:push dir="u"/>
    <p:sndAc>
      <p:stSnd>
        <p:snd r:embed="rId3" name="click.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txBox="1">
            <a:spLocks/>
          </p:cNvSpPr>
          <p:nvPr/>
        </p:nvSpPr>
        <p:spPr bwMode="auto">
          <a:xfrm>
            <a:off x="1619250" y="6453188"/>
            <a:ext cx="6121400"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GB"/>
            </a:defPPr>
            <a:lvl1pPr algn="l" rtl="0" eaLnBrk="0" fontAlgn="base" hangingPunct="0">
              <a:spcBef>
                <a:spcPct val="20000"/>
              </a:spcBef>
              <a:spcAft>
                <a:spcPct val="0"/>
              </a:spcAft>
              <a:buFont typeface="Wingdings" panose="05000000000000000000" pitchFamily="2" charset="2"/>
              <a:buChar char="§"/>
              <a:defRPr sz="24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a:solidFill>
                  <a:schemeClr val="bg1"/>
                </a:solidFill>
                <a:latin typeface="Verdana" panose="020B0604030504040204" pitchFamily="34" charset="0"/>
              </a:rPr>
              <a:t>© Pearson Education Ltd 2017. Copying permitted for purchasing institution only.</a:t>
            </a:r>
            <a:r>
              <a:rPr lang="en-GB" altLang="en-US" sz="1100">
                <a:solidFill>
                  <a:schemeClr val="bg1"/>
                </a:solidFill>
              </a:rPr>
              <a:t> </a:t>
            </a:r>
            <a:endParaRPr lang="en-GB" altLang="en-US" sz="1100" dirty="0">
              <a:solidFill>
                <a:schemeClr val="bg1"/>
              </a:solidFill>
            </a:endParaRPr>
          </a:p>
        </p:txBody>
      </p:sp>
      <p:sp>
        <p:nvSpPr>
          <p:cNvPr id="7" name="Content Placeholder 6"/>
          <p:cNvSpPr>
            <a:spLocks noGrp="1"/>
          </p:cNvSpPr>
          <p:nvPr>
            <p:ph idx="1"/>
          </p:nvPr>
        </p:nvSpPr>
        <p:spPr>
          <a:xfrm>
            <a:off x="214282" y="1285860"/>
            <a:ext cx="8715435" cy="4788576"/>
          </a:xfrm>
        </p:spPr>
        <p:txBody>
          <a:bodyPr/>
          <a:lstStyle/>
          <a:p>
            <a:endParaRPr lang="en-GB" b="1" dirty="0" smtClean="0"/>
          </a:p>
          <a:p>
            <a:endParaRPr lang="en-GB" dirty="0"/>
          </a:p>
        </p:txBody>
      </p:sp>
      <p:sp>
        <p:nvSpPr>
          <p:cNvPr id="5" name="Rectangle 4"/>
          <p:cNvSpPr/>
          <p:nvPr/>
        </p:nvSpPr>
        <p:spPr>
          <a:xfrm>
            <a:off x="142844" y="1214422"/>
            <a:ext cx="8858312" cy="4912114"/>
          </a:xfrm>
          <a:prstGeom prst="rect">
            <a:avLst/>
          </a:prstGeom>
        </p:spPr>
        <p:txBody>
          <a:bodyPr wrap="square">
            <a:spAutoFit/>
          </a:bodyPr>
          <a:lstStyle/>
          <a:p>
            <a:pPr marL="0" indent="0" algn="just">
              <a:lnSpc>
                <a:spcPct val="120000"/>
              </a:lnSpc>
              <a:spcBef>
                <a:spcPts val="0"/>
              </a:spcBef>
              <a:spcAft>
                <a:spcPts val="1200"/>
              </a:spcAft>
              <a:buNone/>
            </a:pPr>
            <a:r>
              <a:rPr lang="en-GB" sz="1600" b="1" dirty="0" smtClean="0">
                <a:solidFill>
                  <a:srgbClr val="00B050"/>
                </a:solidFill>
              </a:rPr>
              <a:t>Brand: The set of physical attributes of a product or service, together with the beliefs and expectations surrounding it - a unique combination which the name or logo of the product or service should evoke in the mind of the audience. (CIM definition)</a:t>
            </a:r>
          </a:p>
          <a:p>
            <a:pPr algn="just">
              <a:lnSpc>
                <a:spcPct val="120000"/>
              </a:lnSpc>
              <a:spcBef>
                <a:spcPts val="0"/>
              </a:spcBef>
              <a:spcAft>
                <a:spcPts val="1200"/>
              </a:spcAft>
            </a:pPr>
            <a:r>
              <a:rPr lang="en-GB" sz="1600" dirty="0" smtClean="0"/>
              <a:t>A brand is designed to differentiate a company from its rivals and it can be represented by names, logos, slogans, etc.</a:t>
            </a:r>
          </a:p>
          <a:p>
            <a:pPr marL="0" indent="0" algn="just">
              <a:lnSpc>
                <a:spcPct val="120000"/>
              </a:lnSpc>
              <a:spcBef>
                <a:spcPts val="0"/>
              </a:spcBef>
              <a:spcAft>
                <a:spcPts val="1200"/>
              </a:spcAft>
              <a:buNone/>
            </a:pPr>
            <a:r>
              <a:rPr lang="en-GB" sz="1600" b="1" dirty="0" smtClean="0">
                <a:solidFill>
                  <a:srgbClr val="00B050"/>
                </a:solidFill>
              </a:rPr>
              <a:t>Brand loyalty: A measure of the degree of attachment that a consumer has for a particular brand. Loyal customers are more likely to make repeat purchases  and less  likely to switch to rival brands. </a:t>
            </a:r>
          </a:p>
          <a:p>
            <a:pPr algn="just">
              <a:lnSpc>
                <a:spcPct val="120000"/>
              </a:lnSpc>
              <a:spcBef>
                <a:spcPts val="0"/>
              </a:spcBef>
            </a:pPr>
            <a:r>
              <a:rPr lang="en-GB" sz="1600" dirty="0" smtClean="0"/>
              <a:t>There is much debate and research in this area but generally it is considered much cheaper to retain existing customers than attract new ones, so brand loyalty is essential.</a:t>
            </a:r>
          </a:p>
          <a:p>
            <a:pPr algn="just">
              <a:lnSpc>
                <a:spcPct val="120000"/>
              </a:lnSpc>
              <a:spcBef>
                <a:spcPts val="0"/>
              </a:spcBef>
            </a:pPr>
            <a:r>
              <a:rPr lang="en-GB" sz="1600" dirty="0" smtClean="0"/>
              <a:t>Brand loyalty is important for firms because:</a:t>
            </a:r>
          </a:p>
          <a:p>
            <a:pPr lvl="1" algn="just">
              <a:lnSpc>
                <a:spcPct val="120000"/>
              </a:lnSpc>
              <a:spcBef>
                <a:spcPts val="0"/>
              </a:spcBef>
            </a:pPr>
            <a:r>
              <a:rPr lang="en-GB" sz="1200" dirty="0" smtClean="0"/>
              <a:t>It will ensure customers return for repeat purchases </a:t>
            </a:r>
          </a:p>
          <a:p>
            <a:pPr lvl="1" algn="just">
              <a:lnSpc>
                <a:spcPct val="120000"/>
              </a:lnSpc>
              <a:spcBef>
                <a:spcPts val="0"/>
              </a:spcBef>
            </a:pPr>
            <a:r>
              <a:rPr lang="en-GB" sz="1200" dirty="0" smtClean="0"/>
              <a:t>Firms will need to spend less on promotions as consumers are already convinced about the brand</a:t>
            </a:r>
          </a:p>
          <a:p>
            <a:pPr lvl="1" algn="just">
              <a:lnSpc>
                <a:spcPct val="120000"/>
              </a:lnSpc>
              <a:spcBef>
                <a:spcPts val="0"/>
              </a:spcBef>
            </a:pPr>
            <a:r>
              <a:rPr lang="en-GB" sz="1200" dirty="0" smtClean="0"/>
              <a:t>Companies may be able to charge higher prices as it reduces a brand’s price elasticity (The amount demand changes as price changes). As consumers are more committed to the brand they may be willing to pay higher prices even if they change. This means they become less price sensitive</a:t>
            </a:r>
            <a:r>
              <a:rPr lang="en-GB" sz="1200" b="1" dirty="0" smtClean="0"/>
              <a:t>.</a:t>
            </a:r>
            <a:endParaRPr lang="en-GB" sz="1200" dirty="0" smtClean="0"/>
          </a:p>
        </p:txBody>
      </p:sp>
    </p:spTree>
    <p:extLst>
      <p:ext uri="{BB962C8B-B14F-4D97-AF65-F5344CB8AC3E}">
        <p14:creationId xmlns:p14="http://schemas.microsoft.com/office/powerpoint/2010/main" xmlns="" val="968325315"/>
      </p:ext>
    </p:extLst>
  </p:cSld>
  <p:clrMapOvr>
    <a:masterClrMapping/>
  </p:clrMapOvr>
  <p:transition spd="slow">
    <p:push dir="u"/>
    <p:sndAc>
      <p:stSnd>
        <p:snd r:embed="rId3" name="click.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08"/>
            <a:ext cx="8229600" cy="864000"/>
          </a:xfrm>
        </p:spPr>
        <p:txBody>
          <a:bodyPr/>
          <a:lstStyle/>
          <a:p>
            <a:r>
              <a:rPr lang="en-GB" dirty="0" smtClean="0"/>
              <a:t>Your task</a:t>
            </a:r>
            <a:endParaRPr lang="en-GB" dirty="0"/>
          </a:p>
        </p:txBody>
      </p:sp>
      <p:sp>
        <p:nvSpPr>
          <p:cNvPr id="3" name="Content Placeholder 2"/>
          <p:cNvSpPr>
            <a:spLocks noGrp="1"/>
          </p:cNvSpPr>
          <p:nvPr>
            <p:ph idx="1"/>
          </p:nvPr>
        </p:nvSpPr>
        <p:spPr>
          <a:xfrm>
            <a:off x="468313" y="1928802"/>
            <a:ext cx="8207375" cy="3878436"/>
          </a:xfrm>
        </p:spPr>
        <p:txBody>
          <a:bodyPr/>
          <a:lstStyle/>
          <a:p>
            <a:r>
              <a:rPr lang="en-GB" sz="2000" dirty="0" smtClean="0"/>
              <a:t>You will be split into groups</a:t>
            </a:r>
          </a:p>
          <a:p>
            <a:r>
              <a:rPr lang="en-GB" sz="2000" dirty="0" smtClean="0"/>
              <a:t>Each group will be given one of the marketing objectives discussed today</a:t>
            </a:r>
          </a:p>
          <a:p>
            <a:r>
              <a:rPr lang="en-GB" sz="2000" dirty="0" smtClean="0"/>
              <a:t>You must design and deliver a 5 minute presentation on your objective, explaining why it is so important</a:t>
            </a:r>
          </a:p>
          <a:p>
            <a:r>
              <a:rPr lang="en-GB" sz="2000" dirty="0" smtClean="0"/>
              <a:t>There must be a handout that can be given to other students detailing your findings</a:t>
            </a:r>
          </a:p>
          <a:p>
            <a:r>
              <a:rPr lang="en-GB" sz="2000" dirty="0" smtClean="0"/>
              <a:t>You must explain:</a:t>
            </a:r>
          </a:p>
          <a:p>
            <a:pPr lvl="1"/>
            <a:r>
              <a:rPr lang="en-GB" sz="2000" dirty="0" smtClean="0"/>
              <a:t>Why it is crucial for a business to achieve this objective</a:t>
            </a:r>
          </a:p>
          <a:p>
            <a:pPr lvl="1"/>
            <a:r>
              <a:rPr lang="en-GB" sz="2000" dirty="0" smtClean="0"/>
              <a:t>How this objective can be achieved</a:t>
            </a:r>
          </a:p>
          <a:p>
            <a:pPr lvl="1"/>
            <a:r>
              <a:rPr lang="en-GB" sz="2000" dirty="0" smtClean="0"/>
              <a:t>Any problems that might occur in trying to achieve this objective</a:t>
            </a:r>
          </a:p>
          <a:p>
            <a:pPr lvl="1"/>
            <a:r>
              <a:rPr lang="en-GB" sz="2000" dirty="0" smtClean="0"/>
              <a:t>Examples of businesses that have achieved this objective</a:t>
            </a:r>
          </a:p>
          <a:p>
            <a:pPr lvl="1"/>
            <a:endParaRPr lang="en-GB" dirty="0" smtClean="0"/>
          </a:p>
          <a:p>
            <a:endParaRPr lang="en-GB" dirty="0"/>
          </a:p>
        </p:txBody>
      </p:sp>
    </p:spTree>
  </p:cSld>
  <p:clrMapOvr>
    <a:masterClrMapping/>
  </p:clrMapOvr>
  <p:transition spd="slow">
    <p:push dir="u"/>
    <p:sndAc>
      <p:stSnd>
        <p:snd r:embed="rId2" name="click.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1142984"/>
            <a:ext cx="8858312" cy="5286412"/>
          </a:xfrm>
          <a:prstGeom prst="rect">
            <a:avLst/>
          </a:prstGeom>
        </p:spPr>
        <p:txBody>
          <a:bodyPr wrap="square">
            <a:spAutoFit/>
          </a:bodyPr>
          <a:lstStyle/>
          <a:p>
            <a:pPr marL="0" lvl="0" indent="0" algn="just">
              <a:lnSpc>
                <a:spcPct val="120000"/>
              </a:lnSpc>
              <a:spcBef>
                <a:spcPts val="0"/>
              </a:spcBef>
              <a:spcAft>
                <a:spcPts val="1200"/>
              </a:spcAft>
              <a:buNone/>
            </a:pPr>
            <a:r>
              <a:rPr lang="en-GB" dirty="0" smtClean="0"/>
              <a:t>As looked at last lesson, the purpose of marketing is to:</a:t>
            </a:r>
            <a:endParaRPr lang="en-GB" dirty="0" smtClean="0"/>
          </a:p>
          <a:p>
            <a:pPr marL="514350" lvl="0" indent="-514350" algn="just">
              <a:lnSpc>
                <a:spcPct val="120000"/>
              </a:lnSpc>
              <a:spcBef>
                <a:spcPts val="0"/>
              </a:spcBef>
              <a:spcAft>
                <a:spcPts val="1200"/>
              </a:spcAft>
              <a:buFont typeface="+mj-lt"/>
              <a:buAutoNum type="arabicPeriod"/>
            </a:pPr>
            <a:r>
              <a:rPr lang="en-GB" b="1" dirty="0" smtClean="0"/>
              <a:t>Anticipating consumers’ wants </a:t>
            </a:r>
            <a:r>
              <a:rPr lang="en-GB" dirty="0" smtClean="0"/>
              <a:t>– This can be done through carrying out market research to discover what the customer wants and what might make them purchase the good/service. It can also be used to analyse the market the firm intends to enter, including market size, number of rivals, current trends, average prices charged, etc. to know how best to deal with them when designing their strategy.</a:t>
            </a:r>
          </a:p>
          <a:p>
            <a:pPr marL="514350" indent="-514350" algn="just">
              <a:lnSpc>
                <a:spcPct val="120000"/>
              </a:lnSpc>
              <a:spcBef>
                <a:spcPts val="0"/>
              </a:spcBef>
              <a:spcAft>
                <a:spcPts val="1200"/>
              </a:spcAft>
              <a:buFont typeface="+mj-lt"/>
              <a:buAutoNum type="arabicPeriod"/>
            </a:pPr>
            <a:r>
              <a:rPr lang="en-GB" b="1" dirty="0" smtClean="0"/>
              <a:t>Satisfying customers’ wants </a:t>
            </a:r>
            <a:r>
              <a:rPr lang="en-GB" dirty="0" smtClean="0"/>
              <a:t>– Once firms understand the market they can design a marketing strategy to attract customers and build a company brand and reputation. The business will use a range of variables known as the marketing mix (the ‘Seven Ps’) to do this.</a:t>
            </a:r>
          </a:p>
          <a:p>
            <a:pPr marL="514350" indent="-514350" algn="just">
              <a:lnSpc>
                <a:spcPct val="120000"/>
              </a:lnSpc>
              <a:spcBef>
                <a:spcPts val="0"/>
              </a:spcBef>
              <a:spcAft>
                <a:spcPts val="1200"/>
              </a:spcAft>
              <a:buFont typeface="+mj-lt"/>
              <a:buAutoNum type="arabicPeriod"/>
            </a:pPr>
            <a:r>
              <a:rPr lang="en-GB" altLang="en-US" b="1" dirty="0" smtClean="0"/>
              <a:t>Meeting the needs of the business </a:t>
            </a:r>
            <a:r>
              <a:rPr lang="en-GB" altLang="en-US" dirty="0" smtClean="0"/>
              <a:t>– Marketing should help ensure a firm achieves its aims and objectives, such as survival, sales growth, market share gains, profit maximisation, social responsibility and ethics, etc.</a:t>
            </a:r>
            <a:endParaRPr lang="en-GB" altLang="en-US" dirty="0"/>
          </a:p>
        </p:txBody>
      </p:sp>
    </p:spTree>
  </p:cSld>
  <p:clrMapOvr>
    <a:masterClrMapping/>
  </p:clrMapOvr>
  <p:transition spd="slow">
    <p:push dir="u"/>
    <p:sndAc>
      <p:stSnd>
        <p:snd r:embed="rId2" name="click.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3200" dirty="0"/>
              <a:t>Marketing aims and objectives</a:t>
            </a:r>
          </a:p>
        </p:txBody>
      </p:sp>
      <p:sp>
        <p:nvSpPr>
          <p:cNvPr id="6" name="Content Placeholder 5"/>
          <p:cNvSpPr>
            <a:spLocks noGrp="1"/>
          </p:cNvSpPr>
          <p:nvPr>
            <p:ph idx="1"/>
          </p:nvPr>
        </p:nvSpPr>
        <p:spPr/>
        <p:txBody>
          <a:bodyPr/>
          <a:lstStyle/>
          <a:p>
            <a:pPr>
              <a:buFont typeface="Arial" panose="020B0604020202020204" pitchFamily="34" charset="0"/>
              <a:buChar char="•"/>
            </a:pPr>
            <a:r>
              <a:rPr lang="en-GB" dirty="0"/>
              <a:t>The marketing department sets objectives to match what the whole organisation wants to achieve over the year.</a:t>
            </a:r>
          </a:p>
          <a:p>
            <a:pPr>
              <a:buFont typeface="Arial" panose="020B0604020202020204" pitchFamily="34" charset="0"/>
              <a:buChar char="•"/>
            </a:pPr>
            <a:r>
              <a:rPr lang="en-GB" dirty="0"/>
              <a:t>Marketing objectives often relate to: </a:t>
            </a:r>
          </a:p>
          <a:p>
            <a:pPr lvl="1">
              <a:buFont typeface="Arial" panose="020B0604020202020204" pitchFamily="34" charset="0"/>
              <a:buChar char="•"/>
            </a:pPr>
            <a:r>
              <a:rPr lang="en-GB" dirty="0"/>
              <a:t>understanding customer wants and needs</a:t>
            </a:r>
          </a:p>
          <a:p>
            <a:pPr lvl="1">
              <a:buFont typeface="Arial" panose="020B0604020202020204" pitchFamily="34" charset="0"/>
              <a:buChar char="•"/>
            </a:pPr>
            <a:r>
              <a:rPr lang="en-GB" dirty="0"/>
              <a:t>developing new products</a:t>
            </a:r>
          </a:p>
          <a:p>
            <a:pPr lvl="1">
              <a:buFont typeface="Arial" panose="020B0604020202020204" pitchFamily="34" charset="0"/>
              <a:buChar char="•"/>
            </a:pPr>
            <a:r>
              <a:rPr lang="en-GB" dirty="0"/>
              <a:t>improving profitability</a:t>
            </a:r>
          </a:p>
          <a:p>
            <a:pPr lvl="1">
              <a:buFont typeface="Arial" panose="020B0604020202020204" pitchFamily="34" charset="0"/>
              <a:buChar char="•"/>
            </a:pPr>
            <a:r>
              <a:rPr lang="en-GB" dirty="0"/>
              <a:t>increasing market share</a:t>
            </a:r>
          </a:p>
          <a:p>
            <a:pPr lvl="1">
              <a:buFont typeface="Arial" panose="020B0604020202020204" pitchFamily="34" charset="0"/>
              <a:buChar char="•"/>
            </a:pPr>
            <a:r>
              <a:rPr lang="en-GB" dirty="0"/>
              <a:t>diversification</a:t>
            </a:r>
          </a:p>
          <a:p>
            <a:pPr lvl="1">
              <a:buFont typeface="Arial" panose="020B0604020202020204" pitchFamily="34" charset="0"/>
              <a:buChar char="•"/>
            </a:pPr>
            <a:r>
              <a:rPr lang="en-GB" dirty="0"/>
              <a:t>increased brand awareness and loyalty </a:t>
            </a:r>
          </a:p>
        </p:txBody>
      </p:sp>
      <p:sp>
        <p:nvSpPr>
          <p:cNvPr id="4" name="Footer Placeholder 3"/>
          <p:cNvSpPr txBox="1">
            <a:spLocks/>
          </p:cNvSpPr>
          <p:nvPr/>
        </p:nvSpPr>
        <p:spPr bwMode="auto">
          <a:xfrm>
            <a:off x="1619250" y="6453188"/>
            <a:ext cx="6121400"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GB"/>
            </a:defPPr>
            <a:lvl1pPr algn="l" rtl="0" eaLnBrk="0" fontAlgn="base" hangingPunct="0">
              <a:spcBef>
                <a:spcPct val="20000"/>
              </a:spcBef>
              <a:spcAft>
                <a:spcPct val="0"/>
              </a:spcAft>
              <a:buFont typeface="Wingdings" panose="05000000000000000000" pitchFamily="2" charset="2"/>
              <a:buChar char="§"/>
              <a:defRPr sz="24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a:solidFill>
                  <a:schemeClr val="bg1"/>
                </a:solidFill>
                <a:latin typeface="Verdana" panose="020B0604030504040204" pitchFamily="34" charset="0"/>
              </a:rPr>
              <a:t>© Pearson Education Ltd 2017. Copying permitted for purchasing institution only.</a:t>
            </a:r>
            <a:r>
              <a:rPr lang="en-GB" altLang="en-US" sz="1100">
                <a:solidFill>
                  <a:schemeClr val="bg1"/>
                </a:solidFill>
              </a:rPr>
              <a:t> </a:t>
            </a:r>
            <a:endParaRPr lang="en-GB" altLang="en-US" sz="1100" dirty="0">
              <a:solidFill>
                <a:schemeClr val="bg1"/>
              </a:solidFill>
            </a:endParaRPr>
          </a:p>
        </p:txBody>
      </p:sp>
    </p:spTree>
    <p:extLst>
      <p:ext uri="{BB962C8B-B14F-4D97-AF65-F5344CB8AC3E}">
        <p14:creationId xmlns:p14="http://schemas.microsoft.com/office/powerpoint/2010/main" xmlns="" val="968325315"/>
      </p:ext>
    </p:extLst>
  </p:cSld>
  <p:clrMapOvr>
    <a:masterClrMapping/>
  </p:clrMapOvr>
  <p:transition spd="slow">
    <p:push dir="u"/>
    <p:sndAc>
      <p:stSnd>
        <p:snd r:embed="rId3"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txBox="1">
            <a:spLocks/>
          </p:cNvSpPr>
          <p:nvPr/>
        </p:nvSpPr>
        <p:spPr bwMode="auto">
          <a:xfrm>
            <a:off x="1619250" y="6453188"/>
            <a:ext cx="6121400"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GB"/>
            </a:defPPr>
            <a:lvl1pPr algn="l" rtl="0" eaLnBrk="0" fontAlgn="base" hangingPunct="0">
              <a:spcBef>
                <a:spcPct val="20000"/>
              </a:spcBef>
              <a:spcAft>
                <a:spcPct val="0"/>
              </a:spcAft>
              <a:buFont typeface="Wingdings" panose="05000000000000000000" pitchFamily="2" charset="2"/>
              <a:buChar char="§"/>
              <a:defRPr sz="24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a:solidFill>
                  <a:schemeClr val="bg1"/>
                </a:solidFill>
                <a:latin typeface="Verdana" panose="020B0604030504040204" pitchFamily="34" charset="0"/>
              </a:rPr>
              <a:t>© Pearson Education Ltd 2017. Copying permitted for purchasing institution only.</a:t>
            </a:r>
            <a:r>
              <a:rPr lang="en-GB" altLang="en-US" sz="1100">
                <a:solidFill>
                  <a:schemeClr val="bg1"/>
                </a:solidFill>
              </a:rPr>
              <a:t> </a:t>
            </a:r>
            <a:endParaRPr lang="en-GB" altLang="en-US" sz="1100" dirty="0">
              <a:solidFill>
                <a:schemeClr val="bg1"/>
              </a:solidFill>
            </a:endParaRPr>
          </a:p>
        </p:txBody>
      </p:sp>
      <p:sp>
        <p:nvSpPr>
          <p:cNvPr id="7" name="Content Placeholder 6"/>
          <p:cNvSpPr>
            <a:spLocks noGrp="1"/>
          </p:cNvSpPr>
          <p:nvPr>
            <p:ph idx="1"/>
          </p:nvPr>
        </p:nvSpPr>
        <p:spPr>
          <a:xfrm>
            <a:off x="214283" y="1285860"/>
            <a:ext cx="8715436" cy="4788576"/>
          </a:xfrm>
        </p:spPr>
        <p:txBody>
          <a:bodyPr/>
          <a:lstStyle/>
          <a:p>
            <a:r>
              <a:rPr lang="en-GB" sz="2800" b="1" dirty="0" smtClean="0"/>
              <a:t>Understanding customer wants and needs:</a:t>
            </a:r>
            <a:r>
              <a:rPr lang="en-GB" sz="2800" dirty="0" smtClean="0"/>
              <a:t> for products and services to be marketed effectively, businesses need to know what their customers want and need to fill any gaps in the market, or develop products further. This is done through market research</a:t>
            </a:r>
            <a:r>
              <a:rPr lang="en-GB" sz="2800" dirty="0" smtClean="0"/>
              <a:t>.</a:t>
            </a:r>
          </a:p>
          <a:p>
            <a:endParaRPr lang="en-GB" sz="2800" dirty="0" smtClean="0"/>
          </a:p>
          <a:p>
            <a:r>
              <a:rPr lang="en-GB" sz="2800" b="1" dirty="0" smtClean="0">
                <a:solidFill>
                  <a:srgbClr val="FF0000"/>
                </a:solidFill>
              </a:rPr>
              <a:t>What types of market research are there?</a:t>
            </a:r>
          </a:p>
          <a:p>
            <a:r>
              <a:rPr lang="en-GB" sz="2800" b="1" dirty="0" smtClean="0">
                <a:solidFill>
                  <a:srgbClr val="FF0000"/>
                </a:solidFill>
              </a:rPr>
              <a:t>What types of data can be collected?</a:t>
            </a:r>
            <a:r>
              <a:rPr lang="en-GB" sz="2800" dirty="0" smtClean="0"/>
              <a:t> </a:t>
            </a:r>
            <a:endParaRPr lang="en-GB" sz="3600" b="1" dirty="0" smtClean="0"/>
          </a:p>
          <a:p>
            <a:endParaRPr lang="en-GB" dirty="0"/>
          </a:p>
        </p:txBody>
      </p:sp>
    </p:spTree>
    <p:extLst>
      <p:ext uri="{BB962C8B-B14F-4D97-AF65-F5344CB8AC3E}">
        <p14:creationId xmlns:p14="http://schemas.microsoft.com/office/powerpoint/2010/main" xmlns="" val="968325315"/>
      </p:ext>
    </p:extLst>
  </p:cSld>
  <p:clrMapOvr>
    <a:masterClrMapping/>
  </p:clrMapOvr>
  <p:transition spd="slow">
    <p:push dir="u"/>
    <p:sndAc>
      <p:stSnd>
        <p:snd r:embed="rId3" name="click.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txBox="1">
            <a:spLocks/>
          </p:cNvSpPr>
          <p:nvPr/>
        </p:nvSpPr>
        <p:spPr bwMode="auto">
          <a:xfrm>
            <a:off x="1619250" y="6453188"/>
            <a:ext cx="6121400"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GB"/>
            </a:defPPr>
            <a:lvl1pPr algn="l" rtl="0" eaLnBrk="0" fontAlgn="base" hangingPunct="0">
              <a:spcBef>
                <a:spcPct val="20000"/>
              </a:spcBef>
              <a:spcAft>
                <a:spcPct val="0"/>
              </a:spcAft>
              <a:buFont typeface="Wingdings" panose="05000000000000000000" pitchFamily="2" charset="2"/>
              <a:buChar char="§"/>
              <a:defRPr sz="24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a:solidFill>
                  <a:schemeClr val="bg1"/>
                </a:solidFill>
                <a:latin typeface="Verdana" panose="020B0604030504040204" pitchFamily="34" charset="0"/>
              </a:rPr>
              <a:t>© Pearson Education Ltd 2017. Copying permitted for purchasing institution only.</a:t>
            </a:r>
            <a:r>
              <a:rPr lang="en-GB" altLang="en-US" sz="1100">
                <a:solidFill>
                  <a:schemeClr val="bg1"/>
                </a:solidFill>
              </a:rPr>
              <a:t> </a:t>
            </a:r>
            <a:endParaRPr lang="en-GB" altLang="en-US" sz="1100" dirty="0">
              <a:solidFill>
                <a:schemeClr val="bg1"/>
              </a:solidFill>
            </a:endParaRPr>
          </a:p>
        </p:txBody>
      </p:sp>
      <p:sp>
        <p:nvSpPr>
          <p:cNvPr id="7" name="Content Placeholder 6"/>
          <p:cNvSpPr>
            <a:spLocks noGrp="1"/>
          </p:cNvSpPr>
          <p:nvPr>
            <p:ph idx="1"/>
          </p:nvPr>
        </p:nvSpPr>
        <p:spPr>
          <a:xfrm>
            <a:off x="214283" y="1285860"/>
            <a:ext cx="8715436" cy="4788576"/>
          </a:xfrm>
        </p:spPr>
        <p:txBody>
          <a:bodyPr/>
          <a:lstStyle/>
          <a:p>
            <a:r>
              <a:rPr lang="en-GB" b="1" dirty="0" smtClean="0"/>
              <a:t>Developing </a:t>
            </a:r>
            <a:r>
              <a:rPr lang="en-GB" b="1" dirty="0" smtClean="0"/>
              <a:t>new products</a:t>
            </a:r>
            <a:r>
              <a:rPr lang="en-GB" dirty="0" smtClean="0"/>
              <a:t>: as a result of research, products are often developed to meet gaps that have been identified in the market. A marketing objective of an ice-cream business may be to develop a new flavour over the next year. This is risky as the business may only have limited knowledge of the market but may need to do this to build brand awareness in the market. Businesses with big brands find it far easier to bring out new products under the same brand so that the market already has an association with them</a:t>
            </a:r>
            <a:r>
              <a:rPr lang="en-GB" dirty="0" smtClean="0"/>
              <a:t>.</a:t>
            </a:r>
          </a:p>
          <a:p>
            <a:endParaRPr lang="en-GB" dirty="0" smtClean="0"/>
          </a:p>
          <a:p>
            <a:r>
              <a:rPr lang="en-GB" b="1" dirty="0" smtClean="0">
                <a:solidFill>
                  <a:srgbClr val="FF0000"/>
                </a:solidFill>
              </a:rPr>
              <a:t>Why does branding make it easier for larger businesses to bring out new products?</a:t>
            </a:r>
            <a:endParaRPr lang="en-GB" b="1" dirty="0" smtClean="0">
              <a:solidFill>
                <a:srgbClr val="FF0000"/>
              </a:solidFill>
            </a:endParaRPr>
          </a:p>
          <a:p>
            <a:endParaRPr lang="en-GB" dirty="0"/>
          </a:p>
        </p:txBody>
      </p:sp>
    </p:spTree>
    <p:extLst>
      <p:ext uri="{BB962C8B-B14F-4D97-AF65-F5344CB8AC3E}">
        <p14:creationId xmlns:p14="http://schemas.microsoft.com/office/powerpoint/2010/main" xmlns="" val="968325315"/>
      </p:ext>
    </p:extLst>
  </p:cSld>
  <p:clrMapOvr>
    <a:masterClrMapping/>
  </p:clrMapOvr>
  <p:transition spd="slow">
    <p:push dir="u"/>
    <p:sndAc>
      <p:stSnd>
        <p:snd r:embed="rId3" name="click.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txBox="1">
            <a:spLocks/>
          </p:cNvSpPr>
          <p:nvPr/>
        </p:nvSpPr>
        <p:spPr bwMode="auto">
          <a:xfrm>
            <a:off x="1619250" y="6453188"/>
            <a:ext cx="6121400"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GB"/>
            </a:defPPr>
            <a:lvl1pPr algn="l" rtl="0" eaLnBrk="0" fontAlgn="base" hangingPunct="0">
              <a:spcBef>
                <a:spcPct val="20000"/>
              </a:spcBef>
              <a:spcAft>
                <a:spcPct val="0"/>
              </a:spcAft>
              <a:buFont typeface="Wingdings" panose="05000000000000000000" pitchFamily="2" charset="2"/>
              <a:buChar char="§"/>
              <a:defRPr sz="24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a:solidFill>
                  <a:schemeClr val="bg1"/>
                </a:solidFill>
                <a:latin typeface="Verdana" panose="020B0604030504040204" pitchFamily="34" charset="0"/>
              </a:rPr>
              <a:t>© Pearson Education Ltd 2017. Copying permitted for purchasing institution only.</a:t>
            </a:r>
            <a:r>
              <a:rPr lang="en-GB" altLang="en-US" sz="1100">
                <a:solidFill>
                  <a:schemeClr val="bg1"/>
                </a:solidFill>
              </a:rPr>
              <a:t> </a:t>
            </a:r>
            <a:endParaRPr lang="en-GB" altLang="en-US" sz="1100" dirty="0">
              <a:solidFill>
                <a:schemeClr val="bg1"/>
              </a:solidFill>
            </a:endParaRPr>
          </a:p>
        </p:txBody>
      </p:sp>
      <p:sp>
        <p:nvSpPr>
          <p:cNvPr id="7" name="Content Placeholder 6"/>
          <p:cNvSpPr>
            <a:spLocks noGrp="1"/>
          </p:cNvSpPr>
          <p:nvPr>
            <p:ph idx="1"/>
          </p:nvPr>
        </p:nvSpPr>
        <p:spPr>
          <a:xfrm>
            <a:off x="214283" y="1285860"/>
            <a:ext cx="8715436" cy="4788576"/>
          </a:xfrm>
        </p:spPr>
        <p:txBody>
          <a:bodyPr/>
          <a:lstStyle/>
          <a:p>
            <a:r>
              <a:rPr lang="en-GB" sz="2800" b="1" dirty="0" smtClean="0"/>
              <a:t>Improving </a:t>
            </a:r>
            <a:r>
              <a:rPr lang="en-GB" sz="2800" b="1" dirty="0" smtClean="0"/>
              <a:t>profitability:</a:t>
            </a:r>
            <a:r>
              <a:rPr lang="en-GB" sz="2800" dirty="0" smtClean="0"/>
              <a:t> the marketing department is crucial to increasing awareness of its products to its customers. If done successfully, this makes customers make purchases with the business. This will in turn increase sales, which should increase profits. In addition, the marketing department may be conducting research into how products can be made cheaper and therefore increase the profitability of each unit</a:t>
            </a:r>
            <a:r>
              <a:rPr lang="en-GB" sz="2800" dirty="0" smtClean="0"/>
              <a:t>.</a:t>
            </a:r>
          </a:p>
          <a:p>
            <a:endParaRPr lang="en-GB" sz="2800" dirty="0" smtClean="0"/>
          </a:p>
          <a:p>
            <a:r>
              <a:rPr lang="en-GB" sz="2800" b="1" dirty="0" smtClean="0">
                <a:solidFill>
                  <a:srgbClr val="FF0000"/>
                </a:solidFill>
              </a:rPr>
              <a:t>How else can a business improve profitability?</a:t>
            </a:r>
          </a:p>
          <a:p>
            <a:endParaRPr lang="en-GB" sz="1800" b="1" dirty="0" smtClean="0">
              <a:solidFill>
                <a:srgbClr val="FF0000"/>
              </a:solidFill>
            </a:endParaRPr>
          </a:p>
          <a:p>
            <a:pPr>
              <a:buNone/>
            </a:pPr>
            <a:endParaRPr lang="en-GB" b="1" dirty="0" smtClean="0"/>
          </a:p>
          <a:p>
            <a:endParaRPr lang="en-GB" dirty="0"/>
          </a:p>
        </p:txBody>
      </p:sp>
    </p:spTree>
    <p:extLst>
      <p:ext uri="{BB962C8B-B14F-4D97-AF65-F5344CB8AC3E}">
        <p14:creationId xmlns:p14="http://schemas.microsoft.com/office/powerpoint/2010/main" xmlns="" val="968325315"/>
      </p:ext>
    </p:extLst>
  </p:cSld>
  <p:clrMapOvr>
    <a:masterClrMapping/>
  </p:clrMapOvr>
  <p:transition spd="slow">
    <p:push dir="u"/>
    <p:sndAc>
      <p:stSnd>
        <p:snd r:embed="rId3"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txBox="1">
            <a:spLocks/>
          </p:cNvSpPr>
          <p:nvPr/>
        </p:nvSpPr>
        <p:spPr bwMode="auto">
          <a:xfrm>
            <a:off x="1619250" y="6453188"/>
            <a:ext cx="6121400"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GB"/>
            </a:defPPr>
            <a:lvl1pPr algn="l" rtl="0" eaLnBrk="0" fontAlgn="base" hangingPunct="0">
              <a:spcBef>
                <a:spcPct val="20000"/>
              </a:spcBef>
              <a:spcAft>
                <a:spcPct val="0"/>
              </a:spcAft>
              <a:buFont typeface="Wingdings" panose="05000000000000000000" pitchFamily="2" charset="2"/>
              <a:buChar char="§"/>
              <a:defRPr sz="24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a:solidFill>
                  <a:schemeClr val="bg1"/>
                </a:solidFill>
                <a:latin typeface="Verdana" panose="020B0604030504040204" pitchFamily="34" charset="0"/>
              </a:rPr>
              <a:t>© Pearson Education Ltd 2017. Copying permitted for purchasing institution only.</a:t>
            </a:r>
            <a:r>
              <a:rPr lang="en-GB" altLang="en-US" sz="1100">
                <a:solidFill>
                  <a:schemeClr val="bg1"/>
                </a:solidFill>
              </a:rPr>
              <a:t> </a:t>
            </a:r>
            <a:endParaRPr lang="en-GB" altLang="en-US" sz="1100" dirty="0">
              <a:solidFill>
                <a:schemeClr val="bg1"/>
              </a:solidFill>
            </a:endParaRPr>
          </a:p>
        </p:txBody>
      </p:sp>
      <p:sp>
        <p:nvSpPr>
          <p:cNvPr id="7" name="Content Placeholder 6"/>
          <p:cNvSpPr>
            <a:spLocks noGrp="1"/>
          </p:cNvSpPr>
          <p:nvPr>
            <p:ph idx="1"/>
          </p:nvPr>
        </p:nvSpPr>
        <p:spPr>
          <a:xfrm>
            <a:off x="214282" y="1285860"/>
            <a:ext cx="8715435" cy="4788576"/>
          </a:xfrm>
        </p:spPr>
        <p:txBody>
          <a:bodyPr/>
          <a:lstStyle/>
          <a:p>
            <a:r>
              <a:rPr lang="en-GB" sz="2800" b="1" dirty="0" smtClean="0"/>
              <a:t>Increasing </a:t>
            </a:r>
            <a:r>
              <a:rPr lang="en-GB" sz="2800" b="1" dirty="0" smtClean="0"/>
              <a:t>market share: </a:t>
            </a:r>
            <a:r>
              <a:rPr lang="en-GB" sz="2800" dirty="0" smtClean="0"/>
              <a:t>from the point of view of the marketing department, the market is full of potential customers for their products. However, it is also full of competitors. The more customers a business has, the larger its share of the market. Businesses with dominant market shares are often called market leaders. Market leaders tend to have more power over their competitors and can often set a benchmark for pricing that competitors follow</a:t>
            </a:r>
            <a:r>
              <a:rPr lang="en-GB" sz="2800" dirty="0" smtClean="0"/>
              <a:t>.</a:t>
            </a:r>
          </a:p>
          <a:p>
            <a:endParaRPr lang="en-GB" sz="1800" dirty="0" smtClean="0"/>
          </a:p>
          <a:p>
            <a:endParaRPr lang="en-GB" sz="1800" dirty="0" smtClean="0"/>
          </a:p>
          <a:p>
            <a:endParaRPr lang="en-GB" b="1" dirty="0" smtClean="0"/>
          </a:p>
          <a:p>
            <a:endParaRPr lang="en-GB" dirty="0"/>
          </a:p>
        </p:txBody>
      </p:sp>
    </p:spTree>
    <p:extLst>
      <p:ext uri="{BB962C8B-B14F-4D97-AF65-F5344CB8AC3E}">
        <p14:creationId xmlns:p14="http://schemas.microsoft.com/office/powerpoint/2010/main" xmlns="" val="968325315"/>
      </p:ext>
    </p:extLst>
  </p:cSld>
  <p:clrMapOvr>
    <a:masterClrMapping/>
  </p:clrMapOvr>
  <p:transition spd="slow">
    <p:push dir="u"/>
    <p:sndAc>
      <p:stSnd>
        <p:snd r:embed="rId3"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txBox="1">
            <a:spLocks/>
          </p:cNvSpPr>
          <p:nvPr/>
        </p:nvSpPr>
        <p:spPr bwMode="auto">
          <a:xfrm>
            <a:off x="1619250" y="6453188"/>
            <a:ext cx="6121400"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GB"/>
            </a:defPPr>
            <a:lvl1pPr algn="l" rtl="0" eaLnBrk="0" fontAlgn="base" hangingPunct="0">
              <a:spcBef>
                <a:spcPct val="20000"/>
              </a:spcBef>
              <a:spcAft>
                <a:spcPct val="0"/>
              </a:spcAft>
              <a:buFont typeface="Wingdings" panose="05000000000000000000" pitchFamily="2" charset="2"/>
              <a:buChar char="§"/>
              <a:defRPr sz="24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a:solidFill>
                  <a:schemeClr val="bg1"/>
                </a:solidFill>
                <a:latin typeface="Verdana" panose="020B0604030504040204" pitchFamily="34" charset="0"/>
              </a:rPr>
              <a:t>© Pearson Education Ltd 2017. Copying permitted for purchasing institution only.</a:t>
            </a:r>
            <a:r>
              <a:rPr lang="en-GB" altLang="en-US" sz="1100">
                <a:solidFill>
                  <a:schemeClr val="bg1"/>
                </a:solidFill>
              </a:rPr>
              <a:t> </a:t>
            </a:r>
            <a:endParaRPr lang="en-GB" altLang="en-US" sz="1100" dirty="0">
              <a:solidFill>
                <a:schemeClr val="bg1"/>
              </a:solidFill>
            </a:endParaRPr>
          </a:p>
        </p:txBody>
      </p:sp>
      <p:sp>
        <p:nvSpPr>
          <p:cNvPr id="7" name="Content Placeholder 6"/>
          <p:cNvSpPr>
            <a:spLocks noGrp="1"/>
          </p:cNvSpPr>
          <p:nvPr>
            <p:ph idx="1"/>
          </p:nvPr>
        </p:nvSpPr>
        <p:spPr>
          <a:xfrm>
            <a:off x="214282" y="1285860"/>
            <a:ext cx="8715435" cy="4788576"/>
          </a:xfrm>
        </p:spPr>
        <p:txBody>
          <a:bodyPr/>
          <a:lstStyle/>
          <a:p>
            <a:pPr marL="0" indent="0" algn="just">
              <a:lnSpc>
                <a:spcPct val="120000"/>
              </a:lnSpc>
              <a:spcBef>
                <a:spcPts val="0"/>
              </a:spcBef>
              <a:buNone/>
            </a:pPr>
            <a:r>
              <a:rPr lang="en-GB" altLang="en-US" sz="1600" b="1" dirty="0" smtClean="0"/>
              <a:t>Market share: </a:t>
            </a:r>
            <a:r>
              <a:rPr lang="en-GB" altLang="en-US" sz="1600" dirty="0" smtClean="0"/>
              <a:t>The percentage of the total sales of a product or service achieved by one business compared with the total sales in the market.</a:t>
            </a:r>
          </a:p>
          <a:p>
            <a:pPr marL="400050" lvl="1" indent="0">
              <a:lnSpc>
                <a:spcPct val="120000"/>
              </a:lnSpc>
              <a:spcBef>
                <a:spcPts val="0"/>
              </a:spcBef>
              <a:buNone/>
            </a:pPr>
            <a:r>
              <a:rPr lang="en-GB" altLang="en-US" sz="2000" b="1" dirty="0" smtClean="0"/>
              <a:t>Market share (%)</a:t>
            </a:r>
            <a:r>
              <a:rPr lang="en-GB" altLang="en-US" sz="2000" dirty="0" smtClean="0"/>
              <a:t> =  </a:t>
            </a:r>
            <a:r>
              <a:rPr lang="en-GB" altLang="en-US" sz="2000" u="sng" dirty="0" smtClean="0"/>
              <a:t>      sales of one brand     </a:t>
            </a:r>
            <a:r>
              <a:rPr lang="en-GB" altLang="en-US" sz="2000" dirty="0" smtClean="0"/>
              <a:t>        x 100</a:t>
            </a:r>
          </a:p>
          <a:p>
            <a:pPr>
              <a:lnSpc>
                <a:spcPct val="120000"/>
              </a:lnSpc>
              <a:spcBef>
                <a:spcPts val="0"/>
              </a:spcBef>
              <a:buNone/>
            </a:pPr>
            <a:r>
              <a:rPr lang="en-GB" altLang="en-US" sz="1600" dirty="0" smtClean="0"/>
              <a:t>		                           total sales in the </a:t>
            </a:r>
            <a:r>
              <a:rPr lang="en-GB" altLang="en-US" sz="1600" dirty="0" smtClean="0"/>
              <a:t>market</a:t>
            </a:r>
          </a:p>
          <a:p>
            <a:pPr>
              <a:lnSpc>
                <a:spcPct val="120000"/>
              </a:lnSpc>
              <a:spcBef>
                <a:spcPts val="0"/>
              </a:spcBef>
              <a:buNone/>
            </a:pPr>
            <a:endParaRPr lang="en-GB" altLang="en-US" sz="1600" dirty="0" smtClean="0"/>
          </a:p>
          <a:p>
            <a:pPr algn="just">
              <a:lnSpc>
                <a:spcPct val="120000"/>
              </a:lnSpc>
              <a:spcBef>
                <a:spcPts val="0"/>
              </a:spcBef>
            </a:pPr>
            <a:r>
              <a:rPr lang="en-GB" altLang="en-US" sz="1600" dirty="0" smtClean="0"/>
              <a:t>It is a key measure of a company’s success as it compares its sales with those of its rivals</a:t>
            </a:r>
          </a:p>
          <a:p>
            <a:pPr algn="just">
              <a:lnSpc>
                <a:spcPct val="120000"/>
              </a:lnSpc>
              <a:spcBef>
                <a:spcPts val="0"/>
              </a:spcBef>
            </a:pPr>
            <a:r>
              <a:rPr lang="en-GB" altLang="en-US" sz="1600" dirty="0" smtClean="0"/>
              <a:t>To increase market share a firm must perform better than its rivals to take some of their customers</a:t>
            </a:r>
          </a:p>
          <a:p>
            <a:pPr algn="just">
              <a:lnSpc>
                <a:spcPct val="120000"/>
              </a:lnSpc>
              <a:spcBef>
                <a:spcPts val="0"/>
              </a:spcBef>
            </a:pPr>
            <a:r>
              <a:rPr lang="en-GB" altLang="en-US" sz="1600" dirty="0" smtClean="0"/>
              <a:t>Firms often may set objectives to become the market leader by having the highest market share, or to maintain their existing market share or even to increase market share in a particular section of the market</a:t>
            </a:r>
            <a:r>
              <a:rPr lang="en-GB" altLang="en-US" sz="1600" dirty="0" smtClean="0"/>
              <a:t>.</a:t>
            </a:r>
          </a:p>
          <a:p>
            <a:pPr algn="just">
              <a:lnSpc>
                <a:spcPct val="120000"/>
              </a:lnSpc>
              <a:spcBef>
                <a:spcPts val="0"/>
              </a:spcBef>
            </a:pPr>
            <a:endParaRPr lang="en-GB" altLang="en-US" sz="1600" dirty="0" smtClean="0"/>
          </a:p>
          <a:p>
            <a:pPr marL="400050" lvl="1" indent="0" algn="just">
              <a:lnSpc>
                <a:spcPct val="120000"/>
              </a:lnSpc>
              <a:spcBef>
                <a:spcPts val="0"/>
              </a:spcBef>
              <a:buNone/>
            </a:pPr>
            <a:r>
              <a:rPr lang="en-GB" altLang="en-US" sz="2000" dirty="0" smtClean="0"/>
              <a:t>For example, Tesco is currently market leader in the supermarket industry but has seen their market share fall from </a:t>
            </a:r>
            <a:r>
              <a:rPr lang="en-GB" sz="2000" dirty="0" smtClean="0"/>
              <a:t>30.3 per cent in 2013 to 28.9 per cent with intense competition.</a:t>
            </a:r>
            <a:endParaRPr lang="en-GB" altLang="en-US" sz="2000" dirty="0" smtClean="0"/>
          </a:p>
          <a:p>
            <a:endParaRPr lang="en-GB" sz="1800" dirty="0" smtClean="0"/>
          </a:p>
          <a:p>
            <a:endParaRPr lang="en-GB" sz="1800" dirty="0" smtClean="0"/>
          </a:p>
          <a:p>
            <a:endParaRPr lang="en-GB" b="1" dirty="0" smtClean="0"/>
          </a:p>
          <a:p>
            <a:endParaRPr lang="en-GB" dirty="0"/>
          </a:p>
        </p:txBody>
      </p:sp>
    </p:spTree>
    <p:extLst>
      <p:ext uri="{BB962C8B-B14F-4D97-AF65-F5344CB8AC3E}">
        <p14:creationId xmlns:p14="http://schemas.microsoft.com/office/powerpoint/2010/main" xmlns="" val="968325315"/>
      </p:ext>
    </p:extLst>
  </p:cSld>
  <p:clrMapOvr>
    <a:masterClrMapping/>
  </p:clrMapOvr>
  <p:transition spd="slow">
    <p:push dir="u"/>
    <p:sndAc>
      <p:stSnd>
        <p:snd r:embed="rId3" name="click.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txBox="1">
            <a:spLocks/>
          </p:cNvSpPr>
          <p:nvPr/>
        </p:nvSpPr>
        <p:spPr bwMode="auto">
          <a:xfrm>
            <a:off x="1619250" y="6453188"/>
            <a:ext cx="6121400" cy="287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GB"/>
            </a:defPPr>
            <a:lvl1pPr algn="l" rtl="0" eaLnBrk="0" fontAlgn="base" hangingPunct="0">
              <a:spcBef>
                <a:spcPct val="20000"/>
              </a:spcBef>
              <a:spcAft>
                <a:spcPct val="0"/>
              </a:spcAft>
              <a:buFont typeface="Wingdings" panose="05000000000000000000" pitchFamily="2" charset="2"/>
              <a:buChar char="§"/>
              <a:defRPr sz="2400" kern="12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algn="l" defTabSz="914400" rtl="0" eaLnBrk="0" fontAlgn="base" latinLnBrk="0" hangingPunct="0">
              <a:spcBef>
                <a:spcPct val="20000"/>
              </a:spcBef>
              <a:spcAft>
                <a:spcPct val="0"/>
              </a:spcAft>
              <a:buFont typeface="Wingdings" panose="05000000000000000000" pitchFamily="2" charset="2"/>
              <a:buChar char="»"/>
              <a:defRPr sz="2400" kern="12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GB" altLang="en-US" sz="1100">
                <a:solidFill>
                  <a:schemeClr val="bg1"/>
                </a:solidFill>
                <a:latin typeface="Verdana" panose="020B0604030504040204" pitchFamily="34" charset="0"/>
              </a:rPr>
              <a:t>© Pearson Education Ltd 2017. Copying permitted for purchasing institution only.</a:t>
            </a:r>
            <a:r>
              <a:rPr lang="en-GB" altLang="en-US" sz="1100">
                <a:solidFill>
                  <a:schemeClr val="bg1"/>
                </a:solidFill>
              </a:rPr>
              <a:t> </a:t>
            </a:r>
            <a:endParaRPr lang="en-GB" altLang="en-US" sz="1100" dirty="0">
              <a:solidFill>
                <a:schemeClr val="bg1"/>
              </a:solidFill>
            </a:endParaRPr>
          </a:p>
        </p:txBody>
      </p:sp>
      <p:sp>
        <p:nvSpPr>
          <p:cNvPr id="7" name="Content Placeholder 6"/>
          <p:cNvSpPr>
            <a:spLocks noGrp="1"/>
          </p:cNvSpPr>
          <p:nvPr>
            <p:ph idx="1"/>
          </p:nvPr>
        </p:nvSpPr>
        <p:spPr>
          <a:xfrm>
            <a:off x="214282" y="1285860"/>
            <a:ext cx="8715435" cy="4788576"/>
          </a:xfrm>
        </p:spPr>
        <p:txBody>
          <a:bodyPr/>
          <a:lstStyle/>
          <a:p>
            <a:r>
              <a:rPr lang="en-GB" sz="3200" b="1" dirty="0" smtClean="0"/>
              <a:t>Diversification</a:t>
            </a:r>
            <a:r>
              <a:rPr lang="en-GB" sz="3200" dirty="0" smtClean="0"/>
              <a:t>: taking a new product into a new market. This is risky and businesses have to conduct lots of careful research into the market and plan the launch. Due to the risks involved, it is normally bigger businesses that opt to diversify, as they can afford to take the associated risks.</a:t>
            </a:r>
          </a:p>
          <a:p>
            <a:endParaRPr lang="en-GB" b="1" dirty="0" smtClean="0"/>
          </a:p>
          <a:p>
            <a:endParaRPr lang="en-GB" dirty="0"/>
          </a:p>
        </p:txBody>
      </p:sp>
    </p:spTree>
    <p:extLst>
      <p:ext uri="{BB962C8B-B14F-4D97-AF65-F5344CB8AC3E}">
        <p14:creationId xmlns:p14="http://schemas.microsoft.com/office/powerpoint/2010/main" xmlns="" val="968325315"/>
      </p:ext>
    </p:extLst>
  </p:cSld>
  <p:clrMapOvr>
    <a:masterClrMapping/>
  </p:clrMapOvr>
  <p:transition spd="slow">
    <p:push dir="u"/>
    <p:sndAc>
      <p:stSnd>
        <p:snd r:embed="rId3" name="click.wav"/>
      </p:stSnd>
    </p:sndAc>
  </p:transition>
</p:sld>
</file>

<file path=ppt/theme/theme1.xml><?xml version="1.0" encoding="utf-8"?>
<a:theme xmlns:a="http://schemas.openxmlformats.org/drawingml/2006/main" name="1_TitleSlide">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12393</TotalTime>
  <Words>5207</Words>
  <Application>Microsoft Office PowerPoint</Application>
  <PresentationFormat>On-screen Show (4:3)</PresentationFormat>
  <Paragraphs>133</Paragraphs>
  <Slides>12</Slides>
  <Notes>10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1_TitleSlide</vt:lpstr>
      <vt:lpstr>2_Default Design</vt:lpstr>
      <vt:lpstr>Lesson 2: The role of marketing  Marketing Objectives</vt:lpstr>
      <vt:lpstr>Slide 2</vt:lpstr>
      <vt:lpstr>Marketing aims and objectives</vt:lpstr>
      <vt:lpstr>Slide 4</vt:lpstr>
      <vt:lpstr>Slide 5</vt:lpstr>
      <vt:lpstr>Slide 6</vt:lpstr>
      <vt:lpstr>Slide 7</vt:lpstr>
      <vt:lpstr>Slide 8</vt:lpstr>
      <vt:lpstr>Slide 9</vt:lpstr>
      <vt:lpstr>Slide 10</vt:lpstr>
      <vt:lpstr>Slide 11</vt:lpstr>
      <vt:lpstr>Your task</vt:lpstr>
    </vt:vector>
  </TitlesOfParts>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BTEC 2016</dc:title>
  <dc:creator>Pearson Education</dc:creator>
  <cp:lastModifiedBy>user</cp:lastModifiedBy>
  <cp:revision>584</cp:revision>
  <dcterms:created xsi:type="dcterms:W3CDTF">2010-12-13T13:21:58Z</dcterms:created>
  <dcterms:modified xsi:type="dcterms:W3CDTF">2017-09-16T15:56:15Z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