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0" r:id="rId2"/>
    <p:sldId id="260" r:id="rId3"/>
    <p:sldId id="258" r:id="rId4"/>
    <p:sldId id="271" r:id="rId5"/>
    <p:sldId id="263" r:id="rId6"/>
    <p:sldId id="272" r:id="rId7"/>
    <p:sldId id="264" r:id="rId8"/>
    <p:sldId id="265" r:id="rId9"/>
    <p:sldId id="266"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1786" autoAdjust="0"/>
  </p:normalViewPr>
  <p:slideViewPr>
    <p:cSldViewPr>
      <p:cViewPr varScale="1">
        <p:scale>
          <a:sx n="91" d="100"/>
          <a:sy n="91" d="100"/>
        </p:scale>
        <p:origin x="-157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00E22F-4E12-4593-BA32-320716FDE83A}" type="datetimeFigureOut">
              <a:rPr lang="en-US" smtClean="0"/>
              <a:pPr/>
              <a:t>9/16/2017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7A90C6-9706-42FD-A453-39633FDD4C27}"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1</a:t>
            </a:fld>
            <a:endParaRPr lang="en-GB" altLang="en-US" dirty="0"/>
          </a:p>
        </p:txBody>
      </p:sp>
    </p:spTree>
    <p:extLst>
      <p:ext uri="{BB962C8B-B14F-4D97-AF65-F5344CB8AC3E}">
        <p14:creationId xmlns="" xmlns:p14="http://schemas.microsoft.com/office/powerpoint/2010/main" val="1280582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a:p>
            <a:endParaRPr lang="en-GB" b="1"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10</a:t>
            </a:fld>
            <a:endParaRPr lang="en-GB" altLang="en-US" dirty="0"/>
          </a:p>
        </p:txBody>
      </p:sp>
    </p:spTree>
    <p:extLst>
      <p:ext uri="{BB962C8B-B14F-4D97-AF65-F5344CB8AC3E}">
        <p14:creationId xmlns="" xmlns:p14="http://schemas.microsoft.com/office/powerpoint/2010/main" val="206140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11</a:t>
            </a:fld>
            <a:endParaRPr lang="en-GB" altLang="en-US" dirty="0"/>
          </a:p>
        </p:txBody>
      </p:sp>
    </p:spTree>
    <p:extLst>
      <p:ext uri="{BB962C8B-B14F-4D97-AF65-F5344CB8AC3E}">
        <p14:creationId xmlns="" xmlns:p14="http://schemas.microsoft.com/office/powerpoint/2010/main" val="2217376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ln/>
          <a:extLst/>
        </p:spPr>
        <p:txBody>
          <a:bodyPr/>
          <a:lstStyle/>
          <a:p>
            <a:pPr>
              <a:defRPr/>
            </a:pPr>
            <a:r>
              <a:rPr lang="en-GB" sz="1050" dirty="0">
                <a:ea typeface="MS PGothic" charset="0"/>
              </a:rPr>
              <a:t>Reveal the heading first and instruct learners not to shout out as there will be a reward for the team that has the most accurate answers.</a:t>
            </a:r>
          </a:p>
          <a:p>
            <a:pPr>
              <a:defRPr/>
            </a:pPr>
            <a:r>
              <a:rPr lang="en-GB" sz="1050" dirty="0">
                <a:ea typeface="MS PGothic" charset="0"/>
              </a:rPr>
              <a:t>Stipulate that no electronic devices can be used on this occasion.</a:t>
            </a:r>
          </a:p>
        </p:txBody>
      </p:sp>
      <p:sp>
        <p:nvSpPr>
          <p:cNvPr id="6349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C35B455-8440-4BE7-95EF-F0BBDE0FCC41}" type="slidenum">
              <a:rPr lang="en-GB" altLang="en-US"/>
              <a:pPr/>
              <a:t>2</a:t>
            </a:fld>
            <a:endParaRPr lang="en-GB" altLang="en-US" dirty="0"/>
          </a:p>
        </p:txBody>
      </p:sp>
    </p:spTree>
    <p:extLst>
      <p:ext uri="{BB962C8B-B14F-4D97-AF65-F5344CB8AC3E}">
        <p14:creationId xmlns="" xmlns:p14="http://schemas.microsoft.com/office/powerpoint/2010/main" val="4250082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order to answer these questions, the marketing department need to use the data from the market research they have undertaken. This will need to be interpreted and analysed and there should be an explanation of how this has been used to make the marketing decisions in the campaign.</a:t>
            </a:r>
          </a:p>
          <a:p>
            <a:r>
              <a:rPr lang="en-GB" dirty="0"/>
              <a:t>Are there any other types of research that need to be undertaken?</a:t>
            </a:r>
          </a:p>
          <a:p>
            <a:r>
              <a:rPr lang="en-GB" dirty="0"/>
              <a:t>Marketing will also need to assess the reliability and validity of the data that has been used to develop the rationale and where the product is in its life cycle.</a:t>
            </a:r>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3</a:t>
            </a:fld>
            <a:endParaRPr lang="en-GB" altLang="en-US" dirty="0"/>
          </a:p>
        </p:txBody>
      </p:sp>
    </p:spTree>
    <p:extLst>
      <p:ext uri="{BB962C8B-B14F-4D97-AF65-F5344CB8AC3E}">
        <p14:creationId xmlns="" xmlns:p14="http://schemas.microsoft.com/office/powerpoint/2010/main" val="4146754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order to answer these questions, the marketing department need to use the data from the market research they have undertaken. This will need to be interpreted and analysed and there should be an explanation of how this has been used to make the marketing decisions in the campaign.</a:t>
            </a:r>
          </a:p>
          <a:p>
            <a:r>
              <a:rPr lang="en-GB" dirty="0"/>
              <a:t>Are there any other types of research that need to be undertaken?</a:t>
            </a:r>
          </a:p>
          <a:p>
            <a:r>
              <a:rPr lang="en-GB" dirty="0"/>
              <a:t>Marketing will also need to assess the reliability and validity of the data that has been used to develop the rationale and where the product is in its life cycle.</a:t>
            </a:r>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4</a:t>
            </a:fld>
            <a:endParaRPr lang="en-GB" altLang="en-US" dirty="0"/>
          </a:p>
        </p:txBody>
      </p:sp>
    </p:spTree>
    <p:extLst>
      <p:ext uri="{BB962C8B-B14F-4D97-AF65-F5344CB8AC3E}">
        <p14:creationId xmlns="" xmlns:p14="http://schemas.microsoft.com/office/powerpoint/2010/main" val="4146754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5</a:t>
            </a:fld>
            <a:endParaRPr lang="en-GB" altLang="en-US" dirty="0"/>
          </a:p>
        </p:txBody>
      </p:sp>
    </p:spTree>
    <p:extLst>
      <p:ext uri="{BB962C8B-B14F-4D97-AF65-F5344CB8AC3E}">
        <p14:creationId xmlns="" xmlns:p14="http://schemas.microsoft.com/office/powerpoint/2010/main" val="1486017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6</a:t>
            </a:fld>
            <a:endParaRPr lang="en-GB" altLang="en-US" dirty="0"/>
          </a:p>
        </p:txBody>
      </p:sp>
    </p:spTree>
    <p:extLst>
      <p:ext uri="{BB962C8B-B14F-4D97-AF65-F5344CB8AC3E}">
        <p14:creationId xmlns="" xmlns:p14="http://schemas.microsoft.com/office/powerpoint/2010/main" val="1486017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ln/>
          <a:extLst/>
        </p:spPr>
        <p:txBody>
          <a:bodyPr/>
          <a:lstStyle/>
          <a:p>
            <a:pPr>
              <a:defRPr/>
            </a:pPr>
            <a:r>
              <a:rPr lang="en-GB" sz="1050" dirty="0">
                <a:ea typeface="MS PGothic" charset="0"/>
              </a:rPr>
              <a:t>Warn learners that they need to be prepared to justify their evaluations and proposals when </a:t>
            </a:r>
            <a:r>
              <a:rPr lang="en-GB" sz="1050" dirty="0">
                <a:solidFill>
                  <a:srgbClr val="FF0000"/>
                </a:solidFill>
                <a:ea typeface="MS PGothic" charset="0"/>
              </a:rPr>
              <a:t>they</a:t>
            </a:r>
            <a:r>
              <a:rPr lang="en-GB" sz="1050" dirty="0">
                <a:ea typeface="MS PGothic" charset="0"/>
              </a:rPr>
              <a:t> present their findings to the rest of the group.</a:t>
            </a:r>
          </a:p>
          <a:p>
            <a:pPr>
              <a:defRPr/>
            </a:pPr>
            <a:r>
              <a:rPr lang="en-GB" sz="1050" dirty="0">
                <a:ea typeface="MS PGothic" charset="0"/>
              </a:rPr>
              <a:t>Make learners aware they can use any of the resources available to enhance their presentations: paper for origami packaging, for example.</a:t>
            </a:r>
          </a:p>
        </p:txBody>
      </p:sp>
      <p:sp>
        <p:nvSpPr>
          <p:cNvPr id="6758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45E1E1D-5B24-41E3-ABFC-118F0B7B67FC}" type="slidenum">
              <a:rPr lang="en-GB" altLang="en-US"/>
              <a:pPr/>
              <a:t>7</a:t>
            </a:fld>
            <a:endParaRPr lang="en-GB" altLang="en-US" dirty="0"/>
          </a:p>
        </p:txBody>
      </p:sp>
    </p:spTree>
    <p:extLst>
      <p:ext uri="{BB962C8B-B14F-4D97-AF65-F5344CB8AC3E}">
        <p14:creationId xmlns="" xmlns:p14="http://schemas.microsoft.com/office/powerpoint/2010/main" val="1681754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Pricing strategies include the following.</a:t>
            </a:r>
          </a:p>
          <a:p>
            <a:r>
              <a:rPr lang="en-GB" b="1" dirty="0"/>
              <a:t>Penetration pricing: </a:t>
            </a:r>
            <a:r>
              <a:rPr lang="en-GB" b="0" dirty="0"/>
              <a:t>Opposite to price skimming. Used for the launch of a new product. Aim is not to sell to an exclusive segment of the market, but to capture a large share of the market as quickly as possible. Usually used in very competitive markets where there is little product differentiation. Usually supported by other elements of the marketing mix such as promotion to try and establish brand loyalty. If this can be achieved then the price is gradually increased.</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b="1" dirty="0"/>
              <a:t>Price skimming: </a:t>
            </a:r>
            <a:r>
              <a:rPr lang="en-US" sz="1200" b="0" u="none" kern="1200" dirty="0">
                <a:solidFill>
                  <a:schemeClr val="tx1"/>
                </a:solidFill>
                <a:effectLst/>
                <a:latin typeface="Arial" charset="0"/>
                <a:ea typeface="MS PGothic" panose="020B0600070205080204" pitchFamily="34" charset="-128"/>
              </a:rPr>
              <a:t>Used for the launch of a new product which faces little initial direct competition, e.g. the product has a USP. Launch price is high so the product is bought by a small number of consumers, i.e. early adopters who are not concerned about price. Profit margins are high but usually these are needed to cover the high research costs. The price is then usually lowered as competitors launch competing products or because the business objective is to increase the number of sales.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u="none" kern="1200" dirty="0">
                <a:solidFill>
                  <a:schemeClr val="tx1"/>
                </a:solidFill>
                <a:effectLst/>
                <a:latin typeface="Arial" charset="0"/>
                <a:ea typeface="MS PGothic" panose="020B0600070205080204" pitchFamily="34" charset="-128"/>
              </a:rPr>
              <a:t>Competitor pricing</a:t>
            </a:r>
            <a:r>
              <a:rPr lang="en-US" sz="1200" b="0" u="none" kern="1200" dirty="0">
                <a:solidFill>
                  <a:schemeClr val="tx1"/>
                </a:solidFill>
                <a:effectLst/>
                <a:latin typeface="Arial" charset="0"/>
                <a:ea typeface="MS PGothic" panose="020B0600070205080204" pitchFamily="34" charset="-128"/>
              </a:rPr>
              <a:t>: Basing prices on what competitors are charging. Usually used where products are very similar in a market.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u="none" kern="1200" dirty="0">
                <a:solidFill>
                  <a:schemeClr val="tx1"/>
                </a:solidFill>
                <a:effectLst/>
                <a:latin typeface="Arial" charset="0"/>
                <a:ea typeface="MS PGothic" panose="020B0600070205080204" pitchFamily="34" charset="-128"/>
                <a:cs typeface="MS PGothic" charset="0"/>
              </a:rPr>
              <a:t>Cost plus pricing:</a:t>
            </a:r>
            <a:r>
              <a:rPr lang="en-US" sz="1200" b="0" u="none" kern="1200" dirty="0">
                <a:solidFill>
                  <a:schemeClr val="tx1"/>
                </a:solidFill>
                <a:effectLst/>
                <a:latin typeface="Arial" charset="0"/>
                <a:ea typeface="MS PGothic" panose="020B0600070205080204" pitchFamily="34" charset="-128"/>
                <a:cs typeface="MS PGothic" charset="0"/>
              </a:rPr>
              <a:t> Adding the cost of making the product and a percentage mark-up.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1200" dirty="0">
              <a:solidFill>
                <a:schemeClr val="tx1"/>
              </a:solidFill>
              <a:effectLst/>
              <a:latin typeface="Arial" charset="0"/>
              <a:ea typeface="MS PGothic" panose="020B0600070205080204" pitchFamily="34" charset="-128"/>
              <a:cs typeface="MS PGothic" charset="0"/>
            </a:endParaRPr>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8</a:t>
            </a:fld>
            <a:endParaRPr lang="en-GB" altLang="en-US" dirty="0"/>
          </a:p>
        </p:txBody>
      </p:sp>
    </p:spTree>
    <p:extLst>
      <p:ext uri="{BB962C8B-B14F-4D97-AF65-F5344CB8AC3E}">
        <p14:creationId xmlns="" xmlns:p14="http://schemas.microsoft.com/office/powerpoint/2010/main" val="2308292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Advertising: </a:t>
            </a:r>
            <a:r>
              <a:rPr lang="en-GB" b="0" dirty="0"/>
              <a:t>communicating with customers using TV, newspapers, magazines, billboards, posters, radio and cinema. Used to inform and persuade people to buy. For each advertising campaign, the business needs to decide the message it wants to communicate to customers and the medium it will use. Usually try to promote the uniqueness of the product compared to competitors. Communicates to a large number of customers and not personalised to individuals.</a:t>
            </a:r>
          </a:p>
          <a:p>
            <a:r>
              <a:rPr lang="en-GB" b="1" dirty="0"/>
              <a:t>PR: </a:t>
            </a:r>
            <a:r>
              <a:rPr lang="en-GB" b="0" dirty="0"/>
              <a:t>the changing of public opinions through a variety of different communications to customers, e.g. press releases, promotional videos, competitions, prizes, celebrity endorsements, websites, direct mailing and community involvement.</a:t>
            </a:r>
          </a:p>
          <a:p>
            <a:r>
              <a:rPr lang="en-GB" b="1" dirty="0"/>
              <a:t>Sponsorship</a:t>
            </a:r>
            <a:r>
              <a:rPr lang="en-GB" b="0" dirty="0"/>
              <a:t>: when a business supports an event by giving money or other resources that are valued by that organisation. In return the business receives advertising at the event and exposure to potential customers.</a:t>
            </a:r>
          </a:p>
          <a:p>
            <a:r>
              <a:rPr lang="en-GB" b="1" dirty="0"/>
              <a:t>Social media</a:t>
            </a:r>
            <a:r>
              <a:rPr lang="en-GB" b="0" dirty="0"/>
              <a:t>: the use of social media pages to promote products and events, inviting customers to share events, win prizes and gain immediate feedback from customers.</a:t>
            </a:r>
          </a:p>
          <a:p>
            <a:r>
              <a:rPr lang="en-GB" b="1" dirty="0"/>
              <a:t>Guerrilla marketing</a:t>
            </a:r>
            <a:r>
              <a:rPr lang="en-GB" b="0" dirty="0"/>
              <a:t>: low cost unconventional marketing.</a:t>
            </a:r>
          </a:p>
          <a:p>
            <a:r>
              <a:rPr lang="en-GB" b="1" dirty="0"/>
              <a:t>Personal selling: </a:t>
            </a:r>
            <a:r>
              <a:rPr lang="en-GB" b="0" dirty="0"/>
              <a:t>verbal communication with customers about a product or service with a view to making a sale. Used to inform customers about products, demonstrate how products work and develop relationships with customers. </a:t>
            </a:r>
          </a:p>
          <a:p>
            <a:r>
              <a:rPr lang="en-GB" b="1" dirty="0"/>
              <a:t>Product placement</a:t>
            </a:r>
            <a:r>
              <a:rPr lang="en-GB" b="0" dirty="0"/>
              <a:t>: when businesses pay for their products to be used in films and television programmes.</a:t>
            </a:r>
          </a:p>
          <a:p>
            <a:r>
              <a:rPr lang="en-GB" b="1" dirty="0"/>
              <a:t>Digital marketing</a:t>
            </a:r>
            <a:r>
              <a:rPr lang="en-GB" b="0" dirty="0"/>
              <a:t>: the marketing of products on digital media, mainly the internet, smartphones and display advertising.</a:t>
            </a:r>
          </a:p>
          <a:p>
            <a:r>
              <a:rPr lang="en-GB" b="1" dirty="0"/>
              <a:t>Corporate image</a:t>
            </a:r>
            <a:r>
              <a:rPr lang="en-GB" b="0" dirty="0"/>
              <a:t>: the way in which a business is seen and perceived by people, i.e. their reputation.</a:t>
            </a:r>
            <a:endParaRPr lang="en-GB" b="1"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9</a:t>
            </a:fld>
            <a:endParaRPr lang="en-GB" altLang="en-US" dirty="0"/>
          </a:p>
        </p:txBody>
      </p:sp>
    </p:spTree>
    <p:extLst>
      <p:ext uri="{BB962C8B-B14F-4D97-AF65-F5344CB8AC3E}">
        <p14:creationId xmlns="" xmlns:p14="http://schemas.microsoft.com/office/powerpoint/2010/main" val="39086396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 xmlns:p14="http://schemas.microsoft.com/office/powerpoint/2010/main" val="1450178544"/>
      </p:ext>
    </p:extLst>
  </p:cSld>
  <p:clrMapOvr>
    <a:masterClrMapping/>
  </p:clrMapOvr>
  <p:transition spd="slow">
    <p:push dir="u"/>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68313" y="2196000"/>
            <a:ext cx="8207375" cy="3950444"/>
          </a:xfrm>
          <a:prstGeom prst="rect">
            <a:avLst/>
          </a:prstGeom>
        </p:spPr>
        <p:txBody>
          <a:bodyPr vert="eaVert"/>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 xmlns:p14="http://schemas.microsoft.com/office/powerpoint/2010/main" val="593491187"/>
      </p:ext>
    </p:extLst>
  </p:cSld>
  <p:clrMapOvr>
    <a:masterClrMapping/>
  </p:clrMapOvr>
  <p:transition spd="slow">
    <p:push dir="u"/>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95200"/>
            <a:ext cx="2057400" cy="4814540"/>
          </a:xfrm>
          <a:prstGeom prst="rect">
            <a:avLst/>
          </a:prstGeom>
        </p:spPr>
        <p:txBody>
          <a:bodyPr vert="eaVert"/>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195200"/>
            <a:ext cx="6019800" cy="4814540"/>
          </a:xfrm>
          <a:prstGeom prst="rect">
            <a:avLst/>
          </a:prstGeom>
        </p:spPr>
        <p:txBody>
          <a:bodyPr vert="eaVert"/>
          <a:lstStyle>
            <a:lvl1pP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 xmlns:p14="http://schemas.microsoft.com/office/powerpoint/2010/main" val="1905932763"/>
      </p:ext>
    </p:extLst>
  </p:cSld>
  <p:clrMapOvr>
    <a:masterClrMapping/>
  </p:clrMapOvr>
  <p:transition spd="slow">
    <p:push dir="u"/>
    <p:sndAc>
      <p:stSnd>
        <p:snd r:embed="rId1" name="click.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a:t>Click to edit Master title style</a:t>
            </a:r>
            <a:endParaRPr lang="en-GB"/>
          </a:p>
        </p:txBody>
      </p:sp>
      <p:sp>
        <p:nvSpPr>
          <p:cNvPr id="3" name="Table Placeholder 2"/>
          <p:cNvSpPr>
            <a:spLocks noGrp="1"/>
          </p:cNvSpPr>
          <p:nvPr>
            <p:ph type="tbl" idx="1"/>
          </p:nvPr>
        </p:nvSpPr>
        <p:spPr>
          <a:xfrm>
            <a:off x="479425" y="2196000"/>
            <a:ext cx="8207375" cy="4041312"/>
          </a:xfrm>
          <a:prstGeom prst="rect">
            <a:avLst/>
          </a:prstGeom>
        </p:spPr>
        <p:txBody>
          <a:bodyPr rtlCol="0">
            <a:normAutofit/>
          </a:bodyPr>
          <a:lstStyle/>
          <a:p>
            <a:pPr lvl="0"/>
            <a:endParaRPr lang="en-GB" noProof="0" dirty="0"/>
          </a:p>
        </p:txBody>
      </p:sp>
    </p:spTree>
    <p:extLst>
      <p:ext uri="{BB962C8B-B14F-4D97-AF65-F5344CB8AC3E}">
        <p14:creationId xmlns="" xmlns:p14="http://schemas.microsoft.com/office/powerpoint/2010/main" val="265326450"/>
      </p:ext>
    </p:extLst>
  </p:cSld>
  <p:clrMapOvr>
    <a:masterClrMapping/>
  </p:clrMapOvr>
  <p:transition spd="slow">
    <p:push dir="u"/>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p:nvPr>
        </p:nvSpPr>
        <p:spPr>
          <a:xfrm>
            <a:off x="468313" y="2196000"/>
            <a:ext cx="8207375" cy="3878436"/>
          </a:xfrm>
          <a:prstGeom prst="rect">
            <a:avLst/>
          </a:prstGeom>
        </p:spPr>
        <p:txBody>
          <a:bodyPr/>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 xmlns:p14="http://schemas.microsoft.com/office/powerpoint/2010/main" val="3920806189"/>
      </p:ext>
    </p:extLst>
  </p:cSld>
  <p:clrMapOvr>
    <a:masterClrMapping/>
  </p:clrMapOvr>
  <p:transition spd="slow">
    <p:push dir="u"/>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 xmlns:p14="http://schemas.microsoft.com/office/powerpoint/2010/main" val="834849983"/>
      </p:ext>
    </p:extLst>
  </p:cSld>
  <p:clrMapOvr>
    <a:masterClrMapping/>
  </p:clrMapOvr>
  <p:transition spd="slow">
    <p:push dir="u"/>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68313" y="2196000"/>
            <a:ext cx="4027487"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2196000"/>
            <a:ext cx="4027488"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 xmlns:p14="http://schemas.microsoft.com/office/powerpoint/2010/main" val="751639978"/>
      </p:ext>
    </p:extLst>
  </p:cSld>
  <p:clrMapOvr>
    <a:masterClrMapping/>
  </p:clrMapOvr>
  <p:transition spd="slow">
    <p:push dir="u"/>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Always Learning"/>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0" y="6356350"/>
            <a:ext cx="1762125" cy="493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1195200"/>
            <a:ext cx="8229600" cy="864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21960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932601"/>
            <a:ext cx="4040188"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21960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932601"/>
            <a:ext cx="4041775"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 xmlns:p14="http://schemas.microsoft.com/office/powerpoint/2010/main" val="1897767769"/>
      </p:ext>
    </p:extLst>
  </p:cSld>
  <p:clrMapOvr>
    <a:masterClrMapping/>
  </p:clrMapOvr>
  <p:transition spd="slow">
    <p:push dir="u"/>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Tree>
    <p:extLst>
      <p:ext uri="{BB962C8B-B14F-4D97-AF65-F5344CB8AC3E}">
        <p14:creationId xmlns="" xmlns:p14="http://schemas.microsoft.com/office/powerpoint/2010/main" val="4250040781"/>
      </p:ext>
    </p:extLst>
  </p:cSld>
  <p:clrMapOvr>
    <a:masterClrMapping/>
  </p:clrMapOvr>
  <p:transition spd="slow">
    <p:push dir="u"/>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143285673"/>
      </p:ext>
    </p:extLst>
  </p:cSld>
  <p:clrMapOvr>
    <a:masterClrMapping/>
  </p:clrMapOvr>
  <p:transition spd="slow">
    <p:push dir="u"/>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3008313" cy="86564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457200" y="2132856"/>
            <a:ext cx="3008313" cy="399330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3575050" y="1195200"/>
            <a:ext cx="5111750" cy="4785395"/>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 xmlns:p14="http://schemas.microsoft.com/office/powerpoint/2010/main" val="3874994903"/>
      </p:ext>
    </p:extLst>
  </p:cSld>
  <p:clrMapOvr>
    <a:masterClrMapping/>
  </p:clrMapOvr>
  <p:transition spd="slow">
    <p:push dir="u"/>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96751"/>
            <a:ext cx="5486400" cy="3530823"/>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1792288" y="5440362"/>
            <a:ext cx="5486400" cy="7318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 xmlns:p14="http://schemas.microsoft.com/office/powerpoint/2010/main" val="2997030376"/>
      </p:ext>
    </p:extLst>
  </p:cSld>
  <p:clrMapOvr>
    <a:masterClrMapping/>
  </p:clrMapOvr>
  <p:transition spd="slow">
    <p:push dir="u"/>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emf"/><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BTEC Nationals &#10;Business"/>
          <p:cNvPicPr>
            <a:picLocks noChangeAspect="1"/>
          </p:cNvPicPr>
          <p:nvPr/>
        </p:nvPicPr>
        <p:blipFill>
          <a:blip r:embed="rId15">
            <a:extLst>
              <a:ext uri="{28A0092B-C50C-407E-A947-70E740481C1C}">
                <a14:useLocalDpi xmlns="" xmlns:a14="http://schemas.microsoft.com/office/drawing/2010/main" val="0"/>
              </a:ext>
            </a:extLst>
          </a:blip>
          <a:srcRect/>
          <a:stretch>
            <a:fillRect/>
          </a:stretch>
        </p:blipFill>
        <p:spPr bwMode="auto">
          <a:xfrm>
            <a:off x="0" y="0"/>
            <a:ext cx="9144000" cy="1449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31" name="TextBox 4"/>
          <p:cNvSpPr txBox="1">
            <a:spLocks noChangeArrowheads="1"/>
          </p:cNvSpPr>
          <p:nvPr/>
        </p:nvSpPr>
        <p:spPr bwMode="auto">
          <a:xfrm>
            <a:off x="252413" y="723900"/>
            <a:ext cx="7199312" cy="261938"/>
          </a:xfrm>
          <a:prstGeom prst="rect">
            <a:avLst/>
          </a:prstGeom>
          <a:noFill/>
          <a:ln>
            <a:noFill/>
          </a:ln>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100" b="1" dirty="0">
                <a:solidFill>
                  <a:schemeClr val="bg1"/>
                </a:solidFill>
                <a:ea typeface="+mn-ea"/>
              </a:rPr>
              <a:t>Unit 2: Developing a Marketing Campaign </a:t>
            </a:r>
          </a:p>
        </p:txBody>
      </p:sp>
      <p:sp>
        <p:nvSpPr>
          <p:cNvPr id="1028" name="Title Placeholder 1"/>
          <p:cNvSpPr>
            <a:spLocks noGrp="1"/>
          </p:cNvSpPr>
          <p:nvPr>
            <p:ph type="title"/>
          </p:nvPr>
        </p:nvSpPr>
        <p:spPr bwMode="auto">
          <a:xfrm>
            <a:off x="457200" y="1196975"/>
            <a:ext cx="8229600"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Text Placeholder 2"/>
          <p:cNvSpPr>
            <a:spLocks noGrp="1"/>
          </p:cNvSpPr>
          <p:nvPr>
            <p:ph type="body" idx="1"/>
          </p:nvPr>
        </p:nvSpPr>
        <p:spPr bwMode="auto">
          <a:xfrm>
            <a:off x="457200" y="2060575"/>
            <a:ext cx="8229600" cy="3616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Use simple bullet points and lines, with no more than two lines per bullet point if possible.</a:t>
            </a:r>
          </a:p>
          <a:p>
            <a:pPr lvl="0"/>
            <a:r>
              <a:rPr lang="en-GB" altLang="en-US"/>
              <a:t>Try to use a maximum of ten words per line. </a:t>
            </a:r>
          </a:p>
          <a:p>
            <a:pPr lvl="0"/>
            <a:r>
              <a:rPr lang="en-GB" altLang="en-US"/>
              <a:t>Set up generic formatting on this master. </a:t>
            </a:r>
          </a:p>
          <a:p>
            <a:pPr lvl="0"/>
            <a:r>
              <a:rPr lang="en-GB" altLang="en-US"/>
              <a:t>By applying this master to your slides, you’ll maintain consistent font and bullet style.</a:t>
            </a:r>
          </a:p>
          <a:p>
            <a:pPr lvl="0"/>
            <a:r>
              <a:rPr lang="en-GB" altLang="en-US"/>
              <a:t>To change the layout of individual slides, select ‘Slide layout’ and choose the desired layout from the right-hand menu.</a:t>
            </a:r>
          </a:p>
          <a:p>
            <a:pPr lvl="0"/>
            <a:r>
              <a:rPr lang="en-GB" altLang="en-US"/>
              <a:t>Read the PowerPoint guidelines before creating a slide show.</a:t>
            </a:r>
          </a:p>
        </p:txBody>
      </p:sp>
      <p:sp>
        <p:nvSpPr>
          <p:cNvPr id="2" name="Rectangle 2"/>
          <p:cNvSpPr>
            <a:spLocks noChangeArrowheads="1"/>
          </p:cNvSpPr>
          <p:nvPr/>
        </p:nvSpPr>
        <p:spPr bwMode="gray">
          <a:xfrm>
            <a:off x="0" y="6381750"/>
            <a:ext cx="9144000" cy="476250"/>
          </a:xfrm>
          <a:prstGeom prst="rect">
            <a:avLst/>
          </a:prstGeom>
          <a:solidFill>
            <a:srgbClr val="C60882"/>
          </a:solidFill>
          <a:ln>
            <a:noFill/>
          </a:ln>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ea typeface="+mn-ea"/>
            </a:endParaRPr>
          </a:p>
        </p:txBody>
      </p:sp>
      <p:pic>
        <p:nvPicPr>
          <p:cNvPr id="3" name="Picture 10" descr="Pearson"/>
          <p:cNvPicPr>
            <a:picLocks noChangeAspect="1" noChangeArrowheads="1"/>
          </p:cNvPicPr>
          <p:nvPr/>
        </p:nvPicPr>
        <p:blipFill>
          <a:blip r:embed="rId16" cstate="print">
            <a:extLst>
              <a:ext uri="{28A0092B-C50C-407E-A947-70E740481C1C}">
                <a14:useLocalDpi xmlns="" xmlns:a14="http://schemas.microsoft.com/office/drawing/2010/main" val="0"/>
              </a:ext>
            </a:extLst>
          </a:blip>
          <a:srcRect/>
          <a:stretch>
            <a:fillRect/>
          </a:stretch>
        </p:blipFill>
        <p:spPr bwMode="auto">
          <a:xfrm>
            <a:off x="7615238" y="6364288"/>
            <a:ext cx="1528762" cy="493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2" name="Picture 5" descr="Always Learning"/>
          <p:cNvPicPr>
            <a:picLocks noChangeAspect="1" noChangeArrowheads="1"/>
          </p:cNvPicPr>
          <p:nvPr/>
        </p:nvPicPr>
        <p:blipFill>
          <a:blip r:embed="rId17" cstate="print">
            <a:extLst>
              <a:ext uri="{28A0092B-C50C-407E-A947-70E740481C1C}">
                <a14:useLocalDpi xmlns="" xmlns:a14="http://schemas.microsoft.com/office/drawing/2010/main" val="0"/>
              </a:ext>
            </a:extLst>
          </a:blip>
          <a:srcRect/>
          <a:stretch>
            <a:fillRect/>
          </a:stretch>
        </p:blipFill>
        <p:spPr bwMode="auto">
          <a:xfrm>
            <a:off x="0" y="6356350"/>
            <a:ext cx="1762125" cy="493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push dir="u"/>
    <p:sndAc>
      <p:stSnd>
        <p:snd r:embed="rId14" name="click.wav"/>
      </p:stSnd>
    </p:sndAc>
  </p:transition>
  <p:hf sldNum="0" hdr="0" ftr="0" dt="0"/>
  <p:txStyles>
    <p:titleStyle>
      <a:lvl1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2pPr>
      <a:lvl3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3pPr>
      <a:lvl4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4pPr>
      <a:lvl5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5pPr>
      <a:lvl6pPr marL="457200" algn="ctr" rtl="0" fontAlgn="base">
        <a:spcBef>
          <a:spcPct val="0"/>
        </a:spcBef>
        <a:spcAft>
          <a:spcPct val="0"/>
        </a:spcAft>
        <a:defRPr sz="4400">
          <a:solidFill>
            <a:schemeClr val="tx2"/>
          </a:solidFill>
          <a:latin typeface="Verdana" pitchFamily="34" charset="0"/>
        </a:defRPr>
      </a:lvl6pPr>
      <a:lvl7pPr marL="914400" algn="ctr" rtl="0" fontAlgn="base">
        <a:spcBef>
          <a:spcPct val="0"/>
        </a:spcBef>
        <a:spcAft>
          <a:spcPct val="0"/>
        </a:spcAft>
        <a:defRPr sz="4400">
          <a:solidFill>
            <a:schemeClr val="tx2"/>
          </a:solidFill>
          <a:latin typeface="Verdana" pitchFamily="34" charset="0"/>
        </a:defRPr>
      </a:lvl7pPr>
      <a:lvl8pPr marL="1371600" algn="ctr" rtl="0" fontAlgn="base">
        <a:spcBef>
          <a:spcPct val="0"/>
        </a:spcBef>
        <a:spcAft>
          <a:spcPct val="0"/>
        </a:spcAft>
        <a:defRPr sz="4400">
          <a:solidFill>
            <a:schemeClr val="tx2"/>
          </a:solidFill>
          <a:latin typeface="Verdana" pitchFamily="34" charset="0"/>
        </a:defRPr>
      </a:lvl8pPr>
      <a:lvl9pPr marL="1828800" algn="ctr"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5pPr>
      <a:lvl6pPr marL="2514600" indent="-228600" algn="l" rtl="0" fontAlgn="base">
        <a:spcBef>
          <a:spcPct val="20000"/>
        </a:spcBef>
        <a:spcAft>
          <a:spcPct val="0"/>
        </a:spcAft>
        <a:buFont typeface="Wingdings" pitchFamily="2" charset="2"/>
        <a:defRPr sz="2400">
          <a:solidFill>
            <a:schemeClr val="tx1"/>
          </a:solidFill>
          <a:latin typeface="+mn-lt"/>
        </a:defRPr>
      </a:lvl6pPr>
      <a:lvl7pPr marL="2971800" indent="-228600" algn="l" rtl="0" fontAlgn="base">
        <a:spcBef>
          <a:spcPct val="20000"/>
        </a:spcBef>
        <a:spcAft>
          <a:spcPct val="0"/>
        </a:spcAft>
        <a:buFont typeface="Wingdings" pitchFamily="2" charset="2"/>
        <a:defRPr sz="2400">
          <a:solidFill>
            <a:schemeClr val="tx1"/>
          </a:solidFill>
          <a:latin typeface="+mn-lt"/>
        </a:defRPr>
      </a:lvl7pPr>
      <a:lvl8pPr marL="3429000" indent="-228600" algn="l" rtl="0" fontAlgn="base">
        <a:spcBef>
          <a:spcPct val="20000"/>
        </a:spcBef>
        <a:spcAft>
          <a:spcPct val="0"/>
        </a:spcAft>
        <a:buFont typeface="Wingdings" pitchFamily="2" charset="2"/>
        <a:defRPr sz="2400">
          <a:solidFill>
            <a:schemeClr val="tx1"/>
          </a:solidFill>
          <a:latin typeface="+mn-lt"/>
        </a:defRPr>
      </a:lvl8pPr>
      <a:lvl9pPr marL="3886200" indent="-228600" algn="l" rtl="0" fontAlgn="base">
        <a:spcBef>
          <a:spcPct val="20000"/>
        </a:spcBef>
        <a:spcAft>
          <a:spcPct val="0"/>
        </a:spcAft>
        <a:buFont typeface="Wingdings" pitchFamily="2" charset="2"/>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ctrTitle"/>
          </p:nvPr>
        </p:nvSpPr>
        <p:spPr/>
        <p:txBody>
          <a:bodyPr/>
          <a:lstStyle/>
          <a:p>
            <a:r>
              <a:rPr lang="en-GB" altLang="en-US" dirty="0" smtClean="0"/>
              <a:t>Lesson </a:t>
            </a:r>
            <a:r>
              <a:rPr lang="en-GB" altLang="en-US" dirty="0" smtClean="0"/>
              <a:t>3:</a:t>
            </a:r>
            <a:r>
              <a:rPr lang="en-GB" altLang="en-US" dirty="0" smtClean="0"/>
              <a:t/>
            </a:r>
            <a:br>
              <a:rPr lang="en-GB" altLang="en-US" dirty="0" smtClean="0"/>
            </a:br>
            <a:r>
              <a:rPr lang="en-GB" altLang="en-US" dirty="0" smtClean="0"/>
              <a:t>The Marketing Mix</a:t>
            </a:r>
            <a:endParaRPr lang="en-GB" altLang="en-US" dirty="0"/>
          </a:p>
        </p:txBody>
      </p:sp>
    </p:spTree>
  </p:cSld>
  <p:clrMapOvr>
    <a:masterClrMapping/>
  </p:clrMapOvr>
  <p:transition spd="slow">
    <p:push dir="u"/>
    <p:sndAc>
      <p:stSnd>
        <p:snd r:embed="rId3" name="click.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The marketing mix (the 4Ps)</a:t>
            </a:r>
          </a:p>
        </p:txBody>
      </p:sp>
      <p:sp>
        <p:nvSpPr>
          <p:cNvPr id="3" name="Content Placeholder 2"/>
          <p:cNvSpPr>
            <a:spLocks noGrp="1"/>
          </p:cNvSpPr>
          <p:nvPr>
            <p:ph idx="1"/>
          </p:nvPr>
        </p:nvSpPr>
        <p:spPr/>
        <p:txBody>
          <a:bodyPr/>
          <a:lstStyle/>
          <a:p>
            <a:pPr marL="0" indent="0">
              <a:buNone/>
            </a:pPr>
            <a:r>
              <a:rPr lang="en-GB" sz="2000" b="1" dirty="0"/>
              <a:t>Place</a:t>
            </a:r>
          </a:p>
          <a:p>
            <a:pPr>
              <a:buFont typeface="Arial" panose="020B0604020202020204" pitchFamily="34" charset="0"/>
              <a:buChar char="•"/>
            </a:pPr>
            <a:r>
              <a:rPr lang="en-GB" sz="2000" dirty="0"/>
              <a:t>This is where a customer can purchase the product. Most products can nowadays be bought online, through companies’ websites, but not all.</a:t>
            </a:r>
          </a:p>
          <a:p>
            <a:pPr>
              <a:buFont typeface="Arial" panose="020B0604020202020204" pitchFamily="34" charset="0"/>
              <a:buChar char="•"/>
            </a:pPr>
            <a:r>
              <a:rPr lang="en-GB" sz="2000" dirty="0"/>
              <a:t>Fish and chip shops are yet to catch onto this trend. However, some have embraced online selling with the use of websites such as Just Eat.</a:t>
            </a:r>
          </a:p>
          <a:p>
            <a:pPr marL="0" indent="0">
              <a:buNone/>
            </a:pPr>
            <a:endParaRPr lang="en-GB" dirty="0"/>
          </a:p>
        </p:txBody>
      </p:sp>
    </p:spTree>
    <p:extLst>
      <p:ext uri="{BB962C8B-B14F-4D97-AF65-F5344CB8AC3E}">
        <p14:creationId xmlns="" xmlns:p14="http://schemas.microsoft.com/office/powerpoint/2010/main" val="83987379"/>
      </p:ext>
    </p:extLst>
  </p:cSld>
  <p:clrMapOvr>
    <a:masterClrMapping/>
  </p:clrMapOvr>
  <p:transition spd="slow">
    <p:push dir="u"/>
    <p:sndAc>
      <p:stSnd>
        <p:snd r:embed="rId3" name="click.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933" y="1089651"/>
            <a:ext cx="8229600" cy="864000"/>
          </a:xfrm>
        </p:spPr>
        <p:txBody>
          <a:bodyPr/>
          <a:lstStyle/>
          <a:p>
            <a:r>
              <a:rPr lang="en-GB" sz="3200" dirty="0"/>
              <a:t>The extended marketing mix (7Ps)</a:t>
            </a:r>
          </a:p>
        </p:txBody>
      </p:sp>
      <p:sp>
        <p:nvSpPr>
          <p:cNvPr id="3" name="Content Placeholder 2"/>
          <p:cNvSpPr>
            <a:spLocks noGrp="1"/>
          </p:cNvSpPr>
          <p:nvPr>
            <p:ph idx="1"/>
          </p:nvPr>
        </p:nvSpPr>
        <p:spPr>
          <a:xfrm>
            <a:off x="482046" y="1988840"/>
            <a:ext cx="8207375" cy="4104456"/>
          </a:xfrm>
        </p:spPr>
        <p:txBody>
          <a:bodyPr/>
          <a:lstStyle/>
          <a:p>
            <a:pPr>
              <a:buFont typeface="Arial" panose="020B0604020202020204" pitchFamily="34" charset="0"/>
              <a:buChar char="•"/>
            </a:pPr>
            <a:r>
              <a:rPr lang="en-GB" sz="1600" dirty="0"/>
              <a:t>Often businesses also need to consider an additional 3Ps:</a:t>
            </a:r>
          </a:p>
          <a:p>
            <a:pPr lvl="1">
              <a:buFont typeface="Arial" panose="020B0604020202020204" pitchFamily="34" charset="0"/>
              <a:buChar char="•"/>
            </a:pPr>
            <a:r>
              <a:rPr lang="en-GB" sz="1600" b="1" dirty="0"/>
              <a:t>Process:</a:t>
            </a:r>
            <a:r>
              <a:rPr lang="en-GB" sz="1600" dirty="0"/>
              <a:t> These are the inputs that are needed to ensure that the customer has a good experience with the company. For instance, when you check into your hotel, you are greeted, luggage taken to your room and you receive service in the restaurant. This is a marketing process that ensures customers </a:t>
            </a:r>
            <a:r>
              <a:rPr lang="en-GB" sz="1600"/>
              <a:t>are satisfied </a:t>
            </a:r>
            <a:r>
              <a:rPr lang="en-GB" sz="1600" dirty="0"/>
              <a:t>with the services provided.</a:t>
            </a:r>
          </a:p>
          <a:p>
            <a:pPr lvl="1">
              <a:buFont typeface="Arial" panose="020B0604020202020204" pitchFamily="34" charset="0"/>
              <a:buChar char="•"/>
            </a:pPr>
            <a:r>
              <a:rPr lang="en-GB" sz="1600" b="1" dirty="0"/>
              <a:t>People: </a:t>
            </a:r>
            <a:r>
              <a:rPr lang="en-GB" sz="1600" dirty="0"/>
              <a:t>Sales people play a part in the marketing of products, from the way they dress (their uniform) to their knowledge about the products. Would you buy a meal in a restaurant if the uniforms of the waiting staff were dirty and they were coughing over the food?</a:t>
            </a:r>
          </a:p>
          <a:p>
            <a:pPr lvl="1">
              <a:buFont typeface="Arial" panose="020B0604020202020204" pitchFamily="34" charset="0"/>
              <a:buChar char="•"/>
            </a:pPr>
            <a:r>
              <a:rPr lang="en-GB" sz="1600" b="1" dirty="0"/>
              <a:t>Physical environment</a:t>
            </a:r>
            <a:r>
              <a:rPr lang="en-GB" sz="1600" dirty="0"/>
              <a:t>: This is the environment where the products are being sold. A well-organised shop often helps to improve customer satisfaction and lead to increased sales. How many times have you walked out of a shop because you cannot find what you are looking for, even though you know it is sold there? Promotions at the ends of aisles or near tills often increase the sales of goods. </a:t>
            </a:r>
          </a:p>
          <a:p>
            <a:endParaRPr lang="en-GB" sz="1800" dirty="0"/>
          </a:p>
          <a:p>
            <a:endParaRPr lang="en-GB" sz="1800" dirty="0"/>
          </a:p>
        </p:txBody>
      </p:sp>
    </p:spTree>
    <p:extLst>
      <p:ext uri="{BB962C8B-B14F-4D97-AF65-F5344CB8AC3E}">
        <p14:creationId xmlns="" xmlns:p14="http://schemas.microsoft.com/office/powerpoint/2010/main" val="3454050"/>
      </p:ext>
    </p:extLst>
  </p:cSld>
  <p:clrMapOvr>
    <a:masterClrMapping/>
  </p:clrMapOvr>
  <p:transition spd="slow">
    <p:push dir="u"/>
    <p:sndAc>
      <p:stSnd>
        <p:snd r:embed="rId3" name="click.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457200" y="1195388"/>
            <a:ext cx="8229600" cy="863600"/>
          </a:xfrm>
        </p:spPr>
        <p:txBody>
          <a:bodyPr/>
          <a:lstStyle/>
          <a:p>
            <a:r>
              <a:rPr lang="en-GB" altLang="en-US" sz="3200" dirty="0"/>
              <a:t>Which belongs to which?</a:t>
            </a:r>
          </a:p>
        </p:txBody>
      </p:sp>
      <p:sp>
        <p:nvSpPr>
          <p:cNvPr id="62467" name="Content Placeholder 2"/>
          <p:cNvSpPr>
            <a:spLocks noGrp="1"/>
          </p:cNvSpPr>
          <p:nvPr>
            <p:ph sz="half" idx="1"/>
          </p:nvPr>
        </p:nvSpPr>
        <p:spPr>
          <a:xfrm>
            <a:off x="468313" y="2195513"/>
            <a:ext cx="4027487" cy="4024312"/>
          </a:xfrm>
        </p:spPr>
        <p:txBody>
          <a:bodyPr/>
          <a:lstStyle/>
          <a:p>
            <a:pPr>
              <a:buFont typeface="Arial"/>
              <a:buChar char="•"/>
            </a:pPr>
            <a:r>
              <a:rPr lang="en-GB" altLang="en-US" sz="2000" dirty="0"/>
              <a:t>Every little helps</a:t>
            </a:r>
          </a:p>
          <a:p>
            <a:pPr>
              <a:buFont typeface="Arial"/>
              <a:buChar char="•"/>
            </a:pPr>
            <a:r>
              <a:rPr lang="en-GB" altLang="en-US" sz="2000" dirty="0"/>
              <a:t>I’m lovin’ it</a:t>
            </a:r>
          </a:p>
          <a:p>
            <a:pPr>
              <a:buFont typeface="Arial"/>
              <a:buChar char="•"/>
            </a:pPr>
            <a:r>
              <a:rPr lang="en-GB" altLang="en-US" sz="2000" dirty="0"/>
              <a:t>The world’s local bank</a:t>
            </a:r>
          </a:p>
          <a:p>
            <a:pPr>
              <a:buFont typeface="Arial"/>
              <a:buChar char="•"/>
            </a:pPr>
            <a:r>
              <a:rPr lang="en-GB" altLang="en-US" sz="2000" dirty="0"/>
              <a:t>Eat fresh</a:t>
            </a:r>
          </a:p>
          <a:p>
            <a:pPr>
              <a:buFont typeface="Arial"/>
              <a:buChar char="•"/>
            </a:pPr>
            <a:r>
              <a:rPr lang="en-GB" altLang="en-US" sz="2000" dirty="0"/>
              <a:t>Ideas for life</a:t>
            </a:r>
          </a:p>
          <a:p>
            <a:pPr>
              <a:buFont typeface="Arial"/>
              <a:buChar char="•"/>
            </a:pPr>
            <a:r>
              <a:rPr lang="en-GB" altLang="en-US" sz="2000" dirty="0"/>
              <a:t>Taste the rainbow</a:t>
            </a:r>
          </a:p>
          <a:p>
            <a:pPr>
              <a:buFont typeface="Arial"/>
              <a:buChar char="•"/>
            </a:pPr>
            <a:r>
              <a:rPr lang="en-GB" altLang="en-US" sz="2000" dirty="0"/>
              <a:t>Think different</a:t>
            </a:r>
          </a:p>
          <a:p>
            <a:pPr>
              <a:buFont typeface="Arial"/>
              <a:buChar char="•"/>
            </a:pPr>
            <a:r>
              <a:rPr lang="en-GB" altLang="en-US" sz="2000" dirty="0"/>
              <a:t>Your Vision, Our Future</a:t>
            </a:r>
          </a:p>
          <a:p>
            <a:pPr>
              <a:buFont typeface="Arial"/>
              <a:buChar char="•"/>
            </a:pPr>
            <a:r>
              <a:rPr lang="en-GB" altLang="en-US" sz="2000" dirty="0"/>
              <a:t>Connecting People</a:t>
            </a:r>
          </a:p>
        </p:txBody>
      </p:sp>
      <p:sp>
        <p:nvSpPr>
          <p:cNvPr id="2" name="TextBox 1"/>
          <p:cNvSpPr txBox="1"/>
          <p:nvPr/>
        </p:nvSpPr>
        <p:spPr>
          <a:xfrm>
            <a:off x="4644008" y="2204864"/>
            <a:ext cx="1133644" cy="400110"/>
          </a:xfrm>
          <a:prstGeom prst="rect">
            <a:avLst/>
          </a:prstGeom>
          <a:noFill/>
        </p:spPr>
        <p:txBody>
          <a:bodyPr wrap="none" rtlCol="0">
            <a:spAutoFit/>
          </a:bodyPr>
          <a:lstStyle/>
          <a:p>
            <a:pPr marL="285750" indent="-285750">
              <a:buFont typeface="Arial"/>
              <a:buChar char="•"/>
            </a:pPr>
            <a:r>
              <a:rPr lang="en-US" sz="2000" dirty="0"/>
              <a:t>Tesco</a:t>
            </a:r>
          </a:p>
        </p:txBody>
      </p:sp>
      <p:sp>
        <p:nvSpPr>
          <p:cNvPr id="4" name="TextBox 3"/>
          <p:cNvSpPr txBox="1"/>
          <p:nvPr/>
        </p:nvSpPr>
        <p:spPr>
          <a:xfrm>
            <a:off x="4644008" y="2564904"/>
            <a:ext cx="1800493" cy="400110"/>
          </a:xfrm>
          <a:prstGeom prst="rect">
            <a:avLst/>
          </a:prstGeom>
          <a:noFill/>
        </p:spPr>
        <p:txBody>
          <a:bodyPr wrap="none" rtlCol="0">
            <a:spAutoFit/>
          </a:bodyPr>
          <a:lstStyle/>
          <a:p>
            <a:pPr marL="285750" indent="-285750">
              <a:buFont typeface="Arial"/>
              <a:buChar char="•"/>
            </a:pPr>
            <a:r>
              <a:rPr lang="en-US" sz="2000" dirty="0"/>
              <a:t>McDonald’s</a:t>
            </a:r>
          </a:p>
        </p:txBody>
      </p:sp>
      <p:sp>
        <p:nvSpPr>
          <p:cNvPr id="5" name="TextBox 4"/>
          <p:cNvSpPr txBox="1"/>
          <p:nvPr/>
        </p:nvSpPr>
        <p:spPr>
          <a:xfrm>
            <a:off x="4644008" y="2924944"/>
            <a:ext cx="1172116" cy="400110"/>
          </a:xfrm>
          <a:prstGeom prst="rect">
            <a:avLst/>
          </a:prstGeom>
          <a:noFill/>
        </p:spPr>
        <p:txBody>
          <a:bodyPr wrap="none" rtlCol="0">
            <a:spAutoFit/>
          </a:bodyPr>
          <a:lstStyle/>
          <a:p>
            <a:pPr marL="285750" indent="-285750">
              <a:buFont typeface="Arial"/>
              <a:buChar char="•"/>
            </a:pPr>
            <a:r>
              <a:rPr lang="en-US" sz="2000" dirty="0"/>
              <a:t>HSBC</a:t>
            </a:r>
          </a:p>
        </p:txBody>
      </p:sp>
      <p:sp>
        <p:nvSpPr>
          <p:cNvPr id="6" name="TextBox 5"/>
          <p:cNvSpPr txBox="1"/>
          <p:nvPr/>
        </p:nvSpPr>
        <p:spPr>
          <a:xfrm>
            <a:off x="4644008" y="3284984"/>
            <a:ext cx="1390124" cy="400110"/>
          </a:xfrm>
          <a:prstGeom prst="rect">
            <a:avLst/>
          </a:prstGeom>
          <a:noFill/>
        </p:spPr>
        <p:txBody>
          <a:bodyPr wrap="none" rtlCol="0">
            <a:spAutoFit/>
          </a:bodyPr>
          <a:lstStyle/>
          <a:p>
            <a:pPr marL="285750" indent="-285750">
              <a:buFont typeface="Arial"/>
              <a:buChar char="•"/>
            </a:pPr>
            <a:r>
              <a:rPr lang="en-US" sz="2000" dirty="0"/>
              <a:t>Subway</a:t>
            </a:r>
          </a:p>
        </p:txBody>
      </p:sp>
      <p:sp>
        <p:nvSpPr>
          <p:cNvPr id="7" name="TextBox 6"/>
          <p:cNvSpPr txBox="1"/>
          <p:nvPr/>
        </p:nvSpPr>
        <p:spPr>
          <a:xfrm>
            <a:off x="4644008" y="3645024"/>
            <a:ext cx="1659429" cy="400110"/>
          </a:xfrm>
          <a:prstGeom prst="rect">
            <a:avLst/>
          </a:prstGeom>
          <a:noFill/>
        </p:spPr>
        <p:txBody>
          <a:bodyPr wrap="none" rtlCol="0">
            <a:spAutoFit/>
          </a:bodyPr>
          <a:lstStyle/>
          <a:p>
            <a:pPr marL="285750" indent="-285750">
              <a:buFont typeface="Arial"/>
              <a:buChar char="•"/>
            </a:pPr>
            <a:r>
              <a:rPr lang="en-US" sz="2000" dirty="0"/>
              <a:t>Panasonic</a:t>
            </a:r>
          </a:p>
        </p:txBody>
      </p:sp>
      <p:sp>
        <p:nvSpPr>
          <p:cNvPr id="8" name="TextBox 7"/>
          <p:cNvSpPr txBox="1"/>
          <p:nvPr/>
        </p:nvSpPr>
        <p:spPr>
          <a:xfrm>
            <a:off x="4644008" y="4005064"/>
            <a:ext cx="1287532" cy="400110"/>
          </a:xfrm>
          <a:prstGeom prst="rect">
            <a:avLst/>
          </a:prstGeom>
          <a:noFill/>
        </p:spPr>
        <p:txBody>
          <a:bodyPr wrap="none" rtlCol="0">
            <a:spAutoFit/>
          </a:bodyPr>
          <a:lstStyle/>
          <a:p>
            <a:pPr marL="285750" indent="-285750">
              <a:buFont typeface="Arial"/>
              <a:buChar char="•"/>
            </a:pPr>
            <a:r>
              <a:rPr lang="en-US" sz="2000" dirty="0"/>
              <a:t>Skittles</a:t>
            </a:r>
          </a:p>
        </p:txBody>
      </p:sp>
      <p:sp>
        <p:nvSpPr>
          <p:cNvPr id="9" name="TextBox 8"/>
          <p:cNvSpPr txBox="1"/>
          <p:nvPr/>
        </p:nvSpPr>
        <p:spPr>
          <a:xfrm>
            <a:off x="4644008" y="4365104"/>
            <a:ext cx="1120820" cy="400110"/>
          </a:xfrm>
          <a:prstGeom prst="rect">
            <a:avLst/>
          </a:prstGeom>
          <a:noFill/>
        </p:spPr>
        <p:txBody>
          <a:bodyPr wrap="none" rtlCol="0">
            <a:spAutoFit/>
          </a:bodyPr>
          <a:lstStyle/>
          <a:p>
            <a:pPr marL="285750" indent="-285750">
              <a:buFont typeface="Arial"/>
              <a:buChar char="•"/>
            </a:pPr>
            <a:r>
              <a:rPr lang="en-US" sz="2000" dirty="0"/>
              <a:t>Apple</a:t>
            </a:r>
          </a:p>
        </p:txBody>
      </p:sp>
      <p:sp>
        <p:nvSpPr>
          <p:cNvPr id="10" name="TextBox 9"/>
          <p:cNvSpPr txBox="1"/>
          <p:nvPr/>
        </p:nvSpPr>
        <p:spPr>
          <a:xfrm>
            <a:off x="4644008" y="4725144"/>
            <a:ext cx="1467068" cy="400110"/>
          </a:xfrm>
          <a:prstGeom prst="rect">
            <a:avLst/>
          </a:prstGeom>
          <a:noFill/>
        </p:spPr>
        <p:txBody>
          <a:bodyPr wrap="none" rtlCol="0">
            <a:spAutoFit/>
          </a:bodyPr>
          <a:lstStyle/>
          <a:p>
            <a:pPr marL="285750" indent="-285750">
              <a:buFont typeface="Arial"/>
              <a:buChar char="•"/>
            </a:pPr>
            <a:r>
              <a:rPr lang="en-US" sz="2000" dirty="0"/>
              <a:t>Olympus</a:t>
            </a:r>
          </a:p>
        </p:txBody>
      </p:sp>
      <p:sp>
        <p:nvSpPr>
          <p:cNvPr id="11" name="TextBox 10"/>
          <p:cNvSpPr txBox="1"/>
          <p:nvPr/>
        </p:nvSpPr>
        <p:spPr>
          <a:xfrm>
            <a:off x="4644008" y="5085184"/>
            <a:ext cx="1120820" cy="400110"/>
          </a:xfrm>
          <a:prstGeom prst="rect">
            <a:avLst/>
          </a:prstGeom>
          <a:noFill/>
        </p:spPr>
        <p:txBody>
          <a:bodyPr wrap="none" rtlCol="0">
            <a:spAutoFit/>
          </a:bodyPr>
          <a:lstStyle/>
          <a:p>
            <a:pPr marL="285750" indent="-285750">
              <a:buFont typeface="Arial"/>
              <a:buChar char="•"/>
            </a:pPr>
            <a:r>
              <a:rPr lang="en-US" sz="2000" dirty="0"/>
              <a:t>Nokia</a:t>
            </a:r>
          </a:p>
        </p:txBody>
      </p:sp>
      <p:sp>
        <p:nvSpPr>
          <p:cNvPr id="13" name="Rectangle 12"/>
          <p:cNvSpPr/>
          <p:nvPr/>
        </p:nvSpPr>
        <p:spPr>
          <a:xfrm>
            <a:off x="357158" y="5657671"/>
            <a:ext cx="8429684" cy="369332"/>
          </a:xfrm>
          <a:prstGeom prst="rect">
            <a:avLst/>
          </a:prstGeom>
        </p:spPr>
        <p:txBody>
          <a:bodyPr wrap="square">
            <a:spAutoFit/>
          </a:bodyPr>
          <a:lstStyle/>
          <a:p>
            <a:r>
              <a:rPr lang="en-GB" b="1" dirty="0" smtClean="0">
                <a:solidFill>
                  <a:srgbClr val="FF0000"/>
                </a:solidFill>
              </a:rPr>
              <a:t>Why do businesses use slogans?</a:t>
            </a:r>
            <a:endParaRPr lang="en-GB" b="1" dirty="0">
              <a:solidFill>
                <a:srgbClr val="FF0000"/>
              </a:solidFill>
            </a:endParaRPr>
          </a:p>
        </p:txBody>
      </p:sp>
    </p:spTree>
  </p:cSld>
  <p:clrMapOvr>
    <a:masterClrMapping/>
  </p:clrMapOvr>
  <p:transition spd="slow">
    <p:push dir="u"/>
    <p:sndAc>
      <p:stSnd>
        <p:snd r:embed="rId3"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Developing the rationale</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a:t>A rationale means explaining </a:t>
            </a:r>
            <a:r>
              <a:rPr lang="en-GB" b="1" i="1" dirty="0"/>
              <a:t>why</a:t>
            </a:r>
            <a:r>
              <a:rPr lang="en-GB" dirty="0"/>
              <a:t> a company thought it was necessary to produce a marketing campaign. This includes asking:</a:t>
            </a:r>
          </a:p>
          <a:p>
            <a:pPr lvl="1">
              <a:buFont typeface="Arial" panose="020B0604020202020204" pitchFamily="34" charset="0"/>
              <a:buChar char="•"/>
            </a:pPr>
            <a:r>
              <a:rPr lang="en-GB" b="1" dirty="0">
                <a:solidFill>
                  <a:srgbClr val="00B050"/>
                </a:solidFill>
              </a:rPr>
              <a:t>Why was the marketing campaign necessary?</a:t>
            </a:r>
          </a:p>
          <a:p>
            <a:pPr lvl="1">
              <a:buFont typeface="Arial" panose="020B0604020202020204" pitchFamily="34" charset="0"/>
              <a:buChar char="•"/>
            </a:pPr>
            <a:r>
              <a:rPr lang="en-GB" b="1" dirty="0">
                <a:solidFill>
                  <a:srgbClr val="00B050"/>
                </a:solidFill>
              </a:rPr>
              <a:t>What are the marketing objectives of the campaign?</a:t>
            </a:r>
          </a:p>
          <a:p>
            <a:pPr lvl="1">
              <a:buFont typeface="Arial" panose="020B0604020202020204" pitchFamily="34" charset="0"/>
              <a:buChar char="•"/>
            </a:pPr>
            <a:r>
              <a:rPr lang="en-GB" b="1" dirty="0">
                <a:solidFill>
                  <a:srgbClr val="00B050"/>
                </a:solidFill>
              </a:rPr>
              <a:t>Why is the marketing campaign expected to achieve the marketing objectives</a:t>
            </a:r>
            <a:r>
              <a:rPr lang="en-GB" b="1" dirty="0" smtClean="0">
                <a:solidFill>
                  <a:srgbClr val="00B050"/>
                </a:solidFill>
              </a:rPr>
              <a:t>?</a:t>
            </a:r>
          </a:p>
          <a:p>
            <a:pPr lvl="1">
              <a:buNone/>
            </a:pPr>
            <a:r>
              <a:rPr lang="en-GB" b="1" dirty="0" smtClean="0">
                <a:solidFill>
                  <a:srgbClr val="FF0000"/>
                </a:solidFill>
              </a:rPr>
              <a:t>Apply this to the McDonald’s Monopoly campaign.</a:t>
            </a:r>
            <a:endParaRPr lang="en-GB" b="1" dirty="0">
              <a:solidFill>
                <a:srgbClr val="FF0000"/>
              </a:solidFill>
            </a:endParaRPr>
          </a:p>
        </p:txBody>
      </p:sp>
    </p:spTree>
    <p:extLst>
      <p:ext uri="{BB962C8B-B14F-4D97-AF65-F5344CB8AC3E}">
        <p14:creationId xmlns="" xmlns:p14="http://schemas.microsoft.com/office/powerpoint/2010/main" val="2956766549"/>
      </p:ext>
    </p:extLst>
  </p:cSld>
  <p:clrMapOvr>
    <a:masterClrMapping/>
  </p:clrMapOvr>
  <p:transition spd="slow">
    <p:push dir="u"/>
    <p:sndAc>
      <p:stSnd>
        <p:snd r:embed="rId3" name="click.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Product Life Cycle</a:t>
            </a:r>
            <a:endParaRPr lang="en-GB" sz="3200" dirty="0"/>
          </a:p>
        </p:txBody>
      </p:sp>
      <p:sp>
        <p:nvSpPr>
          <p:cNvPr id="4" name="Content Placeholder 3"/>
          <p:cNvSpPr>
            <a:spLocks noGrp="1"/>
          </p:cNvSpPr>
          <p:nvPr>
            <p:ph idx="1"/>
          </p:nvPr>
        </p:nvSpPr>
        <p:spPr/>
        <p:txBody>
          <a:bodyPr/>
          <a:lstStyle/>
          <a:p>
            <a:r>
              <a:rPr lang="en-GB" dirty="0" smtClean="0"/>
              <a:t>Businesses may look at this to help make marketing decisions.</a:t>
            </a:r>
            <a:endParaRPr lang="en-GB" dirty="0"/>
          </a:p>
        </p:txBody>
      </p:sp>
      <p:pic>
        <p:nvPicPr>
          <p:cNvPr id="26626" name="Picture 2" descr="Image result for product life cycle"/>
          <p:cNvPicPr>
            <a:picLocks noChangeAspect="1" noChangeArrowheads="1"/>
          </p:cNvPicPr>
          <p:nvPr/>
        </p:nvPicPr>
        <p:blipFill>
          <a:blip r:embed="rId4"/>
          <a:srcRect t="22210" b="11161"/>
          <a:stretch>
            <a:fillRect/>
          </a:stretch>
        </p:blipFill>
        <p:spPr bwMode="auto">
          <a:xfrm>
            <a:off x="2500298" y="2786058"/>
            <a:ext cx="6286500" cy="3143272"/>
          </a:xfrm>
          <a:prstGeom prst="rect">
            <a:avLst/>
          </a:prstGeom>
          <a:noFill/>
          <a:ln w="3175">
            <a:solidFill>
              <a:schemeClr val="tx1"/>
            </a:solidFill>
          </a:ln>
        </p:spPr>
      </p:pic>
      <p:sp>
        <p:nvSpPr>
          <p:cNvPr id="6" name="Content Placeholder 3"/>
          <p:cNvSpPr txBox="1">
            <a:spLocks/>
          </p:cNvSpPr>
          <p:nvPr/>
        </p:nvSpPr>
        <p:spPr bwMode="auto">
          <a:xfrm>
            <a:off x="142844" y="3857628"/>
            <a:ext cx="2286015" cy="38784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GB" sz="2400" b="1" i="0" u="none" strike="noStrike" kern="0" cap="none" spc="0" normalizeH="0" baseline="0" noProof="0" dirty="0" smtClean="0">
                <a:ln>
                  <a:noFill/>
                </a:ln>
                <a:solidFill>
                  <a:srgbClr val="FF0000"/>
                </a:solidFill>
                <a:effectLst/>
                <a:uLnTx/>
                <a:uFillTx/>
                <a:latin typeface="Arial" panose="020B0604020202020204" pitchFamily="34" charset="0"/>
                <a:ea typeface="MS PGothic" panose="020B0600070205080204" pitchFamily="34" charset="-128"/>
                <a:cs typeface="Arial" panose="020B0604020202020204" pitchFamily="34" charset="0"/>
              </a:rPr>
              <a:t>	Please</a:t>
            </a:r>
            <a:r>
              <a:rPr kumimoji="0" lang="en-GB" sz="2400" b="1" i="0" u="none" strike="noStrike" kern="0" cap="none" spc="0" normalizeH="0" noProof="0" dirty="0" smtClean="0">
                <a:ln>
                  <a:noFill/>
                </a:ln>
                <a:solidFill>
                  <a:srgbClr val="FF0000"/>
                </a:solidFill>
                <a:effectLst/>
                <a:uLnTx/>
                <a:uFillTx/>
                <a:latin typeface="Arial" panose="020B0604020202020204" pitchFamily="34" charset="0"/>
                <a:ea typeface="MS PGothic" panose="020B0600070205080204" pitchFamily="34" charset="-128"/>
                <a:cs typeface="Arial" panose="020B0604020202020204" pitchFamily="34" charset="0"/>
              </a:rPr>
              <a:t> </a:t>
            </a:r>
            <a:r>
              <a:rPr kumimoji="0" lang="en-GB" sz="2400" b="1" i="0" u="none" strike="noStrike" kern="0" cap="none" spc="0" normalizeH="0" baseline="0" noProof="0" dirty="0" smtClean="0">
                <a:ln>
                  <a:noFill/>
                </a:ln>
                <a:solidFill>
                  <a:srgbClr val="FF0000"/>
                </a:solidFill>
                <a:effectLst/>
                <a:uLnTx/>
                <a:uFillTx/>
                <a:latin typeface="Arial" panose="020B0604020202020204" pitchFamily="34" charset="0"/>
                <a:ea typeface="MS PGothic" panose="020B0600070205080204" pitchFamily="34" charset="-128"/>
                <a:cs typeface="Arial" panose="020B0604020202020204" pitchFamily="34" charset="0"/>
              </a:rPr>
              <a:t>complete the worksheet</a:t>
            </a:r>
            <a:endParaRPr kumimoji="0" lang="en-GB" sz="2400" b="1" i="0" u="none"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 xmlns:p14="http://schemas.microsoft.com/office/powerpoint/2010/main" val="2956766549"/>
      </p:ext>
    </p:extLst>
  </p:cSld>
  <p:clrMapOvr>
    <a:masterClrMapping/>
  </p:clrMapOvr>
  <p:transition spd="slow">
    <p:push dir="u"/>
    <p:sndAc>
      <p:stSnd>
        <p:snd r:embed="rId3" name="click.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The marketing mix (the 4Ps)</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sz="2000" b="1" dirty="0">
                <a:solidFill>
                  <a:srgbClr val="00B050"/>
                </a:solidFill>
              </a:rPr>
              <a:t>Once the marketing department has developed its marketing objectives it can then implement its marketing strategy – commonly referred to as the 4Ps. The 4Ps are product, price, place, promotion.</a:t>
            </a:r>
          </a:p>
          <a:p>
            <a:pPr marL="0" indent="0">
              <a:buNone/>
            </a:pPr>
            <a:endParaRPr lang="en-GB" sz="2000" dirty="0"/>
          </a:p>
          <a:p>
            <a:pPr marL="0" indent="0">
              <a:buNone/>
            </a:pPr>
            <a:r>
              <a:rPr lang="en-GB" sz="2000" b="1" dirty="0"/>
              <a:t>Product</a:t>
            </a:r>
          </a:p>
          <a:p>
            <a:pPr>
              <a:buFont typeface="Arial" panose="020B0604020202020204" pitchFamily="34" charset="0"/>
              <a:buChar char="•"/>
            </a:pPr>
            <a:r>
              <a:rPr lang="en-GB" sz="2000" dirty="0"/>
              <a:t>Need to consider a successful mix of products and services. Researching competitors and customers will help a business develop a successful mix of products (product portfolio).</a:t>
            </a:r>
          </a:p>
          <a:p>
            <a:pPr>
              <a:buFont typeface="Arial" panose="020B0604020202020204" pitchFamily="34" charset="0"/>
              <a:buChar char="•"/>
            </a:pPr>
            <a:r>
              <a:rPr lang="en-GB" sz="2000" dirty="0"/>
              <a:t>If a product has a unique selling point (USP) it means there are no other products that have the same features.</a:t>
            </a:r>
          </a:p>
        </p:txBody>
      </p:sp>
    </p:spTree>
    <p:extLst>
      <p:ext uri="{BB962C8B-B14F-4D97-AF65-F5344CB8AC3E}">
        <p14:creationId xmlns="" xmlns:p14="http://schemas.microsoft.com/office/powerpoint/2010/main" val="1176810264"/>
      </p:ext>
    </p:extLst>
  </p:cSld>
  <p:clrMapOvr>
    <a:masterClrMapping/>
  </p:clrMapOvr>
  <p:transition spd="slow">
    <p:push dir="u"/>
    <p:sndAc>
      <p:stSnd>
        <p:snd r:embed="rId3" name="click.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Image result for boston matrix"/>
          <p:cNvPicPr>
            <a:picLocks noChangeAspect="1" noChangeArrowheads="1"/>
          </p:cNvPicPr>
          <p:nvPr/>
        </p:nvPicPr>
        <p:blipFill>
          <a:blip r:embed="rId4"/>
          <a:srcRect/>
          <a:stretch>
            <a:fillRect/>
          </a:stretch>
        </p:blipFill>
        <p:spPr bwMode="auto">
          <a:xfrm>
            <a:off x="3500430" y="1714488"/>
            <a:ext cx="4929222" cy="4555282"/>
          </a:xfrm>
          <a:prstGeom prst="rect">
            <a:avLst/>
          </a:prstGeom>
          <a:noFill/>
        </p:spPr>
      </p:pic>
      <p:sp>
        <p:nvSpPr>
          <p:cNvPr id="2" name="Title 1"/>
          <p:cNvSpPr>
            <a:spLocks noGrp="1"/>
          </p:cNvSpPr>
          <p:nvPr>
            <p:ph type="title"/>
          </p:nvPr>
        </p:nvSpPr>
        <p:spPr>
          <a:xfrm>
            <a:off x="485804" y="993364"/>
            <a:ext cx="8229600" cy="864000"/>
          </a:xfrm>
        </p:spPr>
        <p:txBody>
          <a:bodyPr/>
          <a:lstStyle/>
          <a:p>
            <a:r>
              <a:rPr lang="en-GB" sz="3200" dirty="0" smtClean="0"/>
              <a:t>Product Portfolio – Boston Matrix</a:t>
            </a:r>
            <a:endParaRPr lang="en-GB" sz="3200" dirty="0"/>
          </a:p>
        </p:txBody>
      </p:sp>
      <p:sp>
        <p:nvSpPr>
          <p:cNvPr id="6" name="Rectangle 5"/>
          <p:cNvSpPr/>
          <p:nvPr/>
        </p:nvSpPr>
        <p:spPr>
          <a:xfrm>
            <a:off x="285720" y="1928802"/>
            <a:ext cx="3000396" cy="1200329"/>
          </a:xfrm>
          <a:prstGeom prst="rect">
            <a:avLst/>
          </a:prstGeom>
        </p:spPr>
        <p:txBody>
          <a:bodyPr wrap="square">
            <a:spAutoFit/>
          </a:bodyPr>
          <a:lstStyle/>
          <a:p>
            <a:r>
              <a:rPr lang="en-GB" b="1" dirty="0" smtClean="0">
                <a:solidFill>
                  <a:srgbClr val="FF0000"/>
                </a:solidFill>
              </a:rPr>
              <a:t>How many products can you name in each section of the matrix?</a:t>
            </a:r>
            <a:endParaRPr lang="en-GB" dirty="0">
              <a:solidFill>
                <a:srgbClr val="FF0000"/>
              </a:solidFill>
            </a:endParaRPr>
          </a:p>
        </p:txBody>
      </p:sp>
    </p:spTree>
    <p:extLst>
      <p:ext uri="{BB962C8B-B14F-4D97-AF65-F5344CB8AC3E}">
        <p14:creationId xmlns="" xmlns:p14="http://schemas.microsoft.com/office/powerpoint/2010/main" val="1176810264"/>
      </p:ext>
    </p:extLst>
  </p:cSld>
  <p:clrMapOvr>
    <a:masterClrMapping/>
  </p:clrMapOvr>
  <p:transition spd="slow">
    <p:push dir="u"/>
    <p:sndAc>
      <p:stSnd>
        <p:snd r:embed="rId3" name="click.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457200" y="1195388"/>
            <a:ext cx="8229600" cy="863600"/>
          </a:xfrm>
        </p:spPr>
        <p:txBody>
          <a:bodyPr/>
          <a:lstStyle/>
          <a:p>
            <a:r>
              <a:rPr lang="en-GB" sz="3200" dirty="0">
                <a:solidFill>
                  <a:srgbClr val="000000"/>
                </a:solidFill>
              </a:rPr>
              <a:t>The marketing mix (the 4Ps)</a:t>
            </a:r>
            <a:endParaRPr lang="en-GB" altLang="en-US" sz="3200" dirty="0"/>
          </a:p>
        </p:txBody>
      </p:sp>
      <p:sp>
        <p:nvSpPr>
          <p:cNvPr id="66563" name="Content Placeholder 2"/>
          <p:cNvSpPr>
            <a:spLocks noGrp="1"/>
          </p:cNvSpPr>
          <p:nvPr>
            <p:ph idx="1"/>
          </p:nvPr>
        </p:nvSpPr>
        <p:spPr>
          <a:xfrm>
            <a:off x="491505" y="2087753"/>
            <a:ext cx="8207375" cy="3878262"/>
          </a:xfrm>
        </p:spPr>
        <p:txBody>
          <a:bodyPr/>
          <a:lstStyle/>
          <a:p>
            <a:pPr marL="0" indent="0">
              <a:buNone/>
            </a:pPr>
            <a:r>
              <a:rPr lang="en-GB" altLang="en-US" sz="2000" b="1" dirty="0"/>
              <a:t>Form, function, packaging and branding</a:t>
            </a:r>
          </a:p>
          <a:p>
            <a:pPr>
              <a:buFont typeface="Arial" panose="020B0604020202020204" pitchFamily="34" charset="0"/>
              <a:buChar char="•"/>
            </a:pPr>
            <a:r>
              <a:rPr lang="en-GB" altLang="en-US" sz="2000" dirty="0"/>
              <a:t>Identify at least one example for each of these concepts.</a:t>
            </a:r>
          </a:p>
          <a:p>
            <a:pPr>
              <a:buFont typeface="Arial" panose="020B0604020202020204" pitchFamily="34" charset="0"/>
              <a:buChar char="•"/>
            </a:pPr>
            <a:r>
              <a:rPr lang="en-GB" altLang="en-US" sz="2000" dirty="0"/>
              <a:t>Evaluate the positives of each one. </a:t>
            </a:r>
          </a:p>
          <a:p>
            <a:pPr>
              <a:buFont typeface="Arial" panose="020B0604020202020204" pitchFamily="34" charset="0"/>
              <a:buChar char="•"/>
            </a:pPr>
            <a:r>
              <a:rPr lang="en-GB" altLang="en-US" sz="2000" dirty="0"/>
              <a:t>Propose developments that would provide an enhancement for each of the examples you identified. </a:t>
            </a:r>
          </a:p>
          <a:p>
            <a:pPr>
              <a:buFont typeface="Arial" panose="020B0604020202020204" pitchFamily="34" charset="0"/>
              <a:buChar char="•"/>
            </a:pPr>
            <a:r>
              <a:rPr lang="en-GB" altLang="en-US" sz="2000" dirty="0"/>
              <a:t>Anticipate how your ‘competitors’ will respond by justifying your proposals.</a:t>
            </a:r>
          </a:p>
          <a:p>
            <a:pPr marL="0" indent="0">
              <a:buNone/>
            </a:pPr>
            <a:endParaRPr lang="en-GB" altLang="en-US" dirty="0"/>
          </a:p>
        </p:txBody>
      </p:sp>
    </p:spTree>
  </p:cSld>
  <p:clrMapOvr>
    <a:masterClrMapping/>
  </p:clrMapOvr>
  <p:transition spd="slow">
    <p:push dir="u"/>
    <p:sndAc>
      <p:stSnd>
        <p:snd r:embed="rId3" name="click.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sz="2000" b="1" dirty="0"/>
              <a:t>Price</a:t>
            </a:r>
          </a:p>
          <a:p>
            <a:pPr>
              <a:buFont typeface="Arial" panose="020B0604020202020204" pitchFamily="34" charset="0"/>
              <a:buChar char="•"/>
            </a:pPr>
            <a:r>
              <a:rPr lang="en-GB" sz="2000" dirty="0"/>
              <a:t>Prices need to be set for products that meet customers’ and businesses’ expectations. Setting a price too low may attract lots of customers but might not be profitable for the business.</a:t>
            </a:r>
          </a:p>
          <a:p>
            <a:pPr>
              <a:buFont typeface="Arial" panose="020B0604020202020204" pitchFamily="34" charset="0"/>
              <a:buChar char="•"/>
            </a:pPr>
            <a:r>
              <a:rPr lang="en-GB" sz="2000" dirty="0"/>
              <a:t>The price should give an indication of the value of the product and can be changed depending on demand.</a:t>
            </a:r>
          </a:p>
          <a:p>
            <a:pPr>
              <a:buFont typeface="Arial" panose="020B0604020202020204" pitchFamily="34" charset="0"/>
              <a:buChar char="•"/>
            </a:pPr>
            <a:r>
              <a:rPr lang="en-GB" sz="2000" dirty="0"/>
              <a:t>New innovative products are often given a high price to reflect their USP. Products that are not as different, such as a new packet of crisps, may have a low price to attract customers’ attention as there is so much competition</a:t>
            </a:r>
            <a:r>
              <a:rPr lang="en-GB" sz="2000" dirty="0" smtClean="0"/>
              <a:t>.</a:t>
            </a:r>
          </a:p>
          <a:p>
            <a:pPr>
              <a:buFont typeface="Arial" panose="020B0604020202020204" pitchFamily="34" charset="0"/>
              <a:buChar char="•"/>
            </a:pPr>
            <a:r>
              <a:rPr lang="en-GB" sz="2000" b="1" dirty="0" smtClean="0">
                <a:solidFill>
                  <a:srgbClr val="FF0000"/>
                </a:solidFill>
              </a:rPr>
              <a:t>Complete the pricing strategy worksheet</a:t>
            </a:r>
            <a:endParaRPr lang="en-GB" sz="2000" b="1" dirty="0">
              <a:solidFill>
                <a:srgbClr val="FF0000"/>
              </a:solidFill>
            </a:endParaRPr>
          </a:p>
          <a:p>
            <a:endParaRPr lang="en-GB" dirty="0"/>
          </a:p>
        </p:txBody>
      </p:sp>
      <p:sp>
        <p:nvSpPr>
          <p:cNvPr id="5" name="Title 1"/>
          <p:cNvSpPr>
            <a:spLocks noGrp="1"/>
          </p:cNvSpPr>
          <p:nvPr>
            <p:ph type="title"/>
          </p:nvPr>
        </p:nvSpPr>
        <p:spPr>
          <a:xfrm>
            <a:off x="457200" y="1195200"/>
            <a:ext cx="8229600" cy="864000"/>
          </a:xfrm>
        </p:spPr>
        <p:txBody>
          <a:bodyPr/>
          <a:lstStyle/>
          <a:p>
            <a:r>
              <a:rPr lang="en-GB" sz="3200" dirty="0"/>
              <a:t>The marketing mix (the 4Ps)</a:t>
            </a:r>
          </a:p>
        </p:txBody>
      </p:sp>
    </p:spTree>
    <p:extLst>
      <p:ext uri="{BB962C8B-B14F-4D97-AF65-F5344CB8AC3E}">
        <p14:creationId xmlns="" xmlns:p14="http://schemas.microsoft.com/office/powerpoint/2010/main" val="3972643149"/>
      </p:ext>
    </p:extLst>
  </p:cSld>
  <p:clrMapOvr>
    <a:masterClrMapping/>
  </p:clrMapOvr>
  <p:transition spd="slow">
    <p:push dir="u"/>
    <p:sndAc>
      <p:stSnd>
        <p:snd r:embed="rId3" name="click.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2289" y="2059200"/>
            <a:ext cx="8207375" cy="3878436"/>
          </a:xfrm>
        </p:spPr>
        <p:txBody>
          <a:bodyPr/>
          <a:lstStyle/>
          <a:p>
            <a:pPr marL="0" indent="0">
              <a:buNone/>
            </a:pPr>
            <a:r>
              <a:rPr lang="en-GB" sz="2000" b="1" dirty="0"/>
              <a:t>Promotion</a:t>
            </a:r>
          </a:p>
          <a:p>
            <a:pPr>
              <a:buFont typeface="Arial" panose="020B0604020202020204" pitchFamily="34" charset="0"/>
              <a:buChar char="•"/>
            </a:pPr>
            <a:r>
              <a:rPr lang="en-GB" sz="2000" dirty="0"/>
              <a:t>This is how a business communicates with its customers. </a:t>
            </a:r>
          </a:p>
          <a:p>
            <a:pPr>
              <a:buFont typeface="Arial" panose="020B0604020202020204" pitchFamily="34" charset="0"/>
              <a:buChar char="•"/>
            </a:pPr>
            <a:r>
              <a:rPr lang="en-GB" sz="2000" dirty="0"/>
              <a:t>If a product is not communicated effectively, nobody knows about it and therefore it does not make any sales.</a:t>
            </a:r>
          </a:p>
          <a:p>
            <a:pPr lvl="1">
              <a:buFont typeface="Arial" panose="020B0604020202020204" pitchFamily="34" charset="0"/>
              <a:buChar char="•"/>
            </a:pPr>
            <a:r>
              <a:rPr lang="en-GB" sz="2000" dirty="0"/>
              <a:t>advertising			</a:t>
            </a:r>
          </a:p>
          <a:p>
            <a:pPr lvl="1">
              <a:buFont typeface="Arial" panose="020B0604020202020204" pitchFamily="34" charset="0"/>
              <a:buChar char="•"/>
            </a:pPr>
            <a:r>
              <a:rPr lang="en-GB" sz="2000" dirty="0"/>
              <a:t>public relations			</a:t>
            </a:r>
          </a:p>
          <a:p>
            <a:pPr lvl="1">
              <a:buFont typeface="Arial" panose="020B0604020202020204" pitchFamily="34" charset="0"/>
              <a:buChar char="•"/>
            </a:pPr>
            <a:r>
              <a:rPr lang="en-GB" sz="2000" dirty="0"/>
              <a:t>sponsorship			</a:t>
            </a:r>
          </a:p>
          <a:p>
            <a:pPr lvl="1">
              <a:buFont typeface="Arial" panose="020B0604020202020204" pitchFamily="34" charset="0"/>
              <a:buChar char="•"/>
            </a:pPr>
            <a:r>
              <a:rPr lang="en-GB" sz="2000" dirty="0"/>
              <a:t>social media			</a:t>
            </a:r>
          </a:p>
          <a:p>
            <a:pPr lvl="1">
              <a:buFont typeface="Arial" panose="020B0604020202020204" pitchFamily="34" charset="0"/>
              <a:buChar char="•"/>
            </a:pPr>
            <a:r>
              <a:rPr lang="en-GB" sz="2000" dirty="0"/>
              <a:t>guerrilla marketing</a:t>
            </a:r>
          </a:p>
        </p:txBody>
      </p:sp>
      <p:sp>
        <p:nvSpPr>
          <p:cNvPr id="4" name="Title 1"/>
          <p:cNvSpPr>
            <a:spLocks noGrp="1"/>
          </p:cNvSpPr>
          <p:nvPr>
            <p:ph type="title"/>
          </p:nvPr>
        </p:nvSpPr>
        <p:spPr/>
        <p:txBody>
          <a:bodyPr/>
          <a:lstStyle/>
          <a:p>
            <a:r>
              <a:rPr lang="en-GB" sz="3200" dirty="0"/>
              <a:t>The marketing mix (the 4Ps)</a:t>
            </a:r>
          </a:p>
        </p:txBody>
      </p:sp>
      <p:sp>
        <p:nvSpPr>
          <p:cNvPr id="6" name="Content Placeholder 2"/>
          <p:cNvSpPr txBox="1">
            <a:spLocks/>
          </p:cNvSpPr>
          <p:nvPr/>
        </p:nvSpPr>
        <p:spPr bwMode="auto">
          <a:xfrm>
            <a:off x="4716016" y="3501008"/>
            <a:ext cx="3023567" cy="17281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itchFamily="2" charset="2"/>
              <a:buChar char="§"/>
              <a:defRPr sz="2400">
                <a:solidFill>
                  <a:schemeClr val="tx1"/>
                </a:solidFill>
                <a:latin typeface="Arial" panose="020B0604020202020204" pitchFamily="34" charset="0"/>
                <a:ea typeface="Arial" charset="0"/>
                <a:cs typeface="Arial" panose="020B0604020202020204" pitchFamily="34" charset="0"/>
              </a:defRPr>
            </a:lvl2pPr>
            <a:lvl3pPr marL="1143000" indent="-228600" algn="l" rtl="0" eaLnBrk="0" fontAlgn="base" hangingPunct="0">
              <a:spcBef>
                <a:spcPct val="20000"/>
              </a:spcBef>
              <a:spcAft>
                <a:spcPct val="0"/>
              </a:spcAft>
              <a:buFont typeface="Wingdings" pitchFamily="2" charset="2"/>
              <a:buChar char="§"/>
              <a:defRPr sz="2400">
                <a:solidFill>
                  <a:schemeClr val="tx1"/>
                </a:solidFill>
                <a:latin typeface="Arial" panose="020B0604020202020204" pitchFamily="34" charset="0"/>
                <a:ea typeface="Arial" charset="0"/>
                <a:cs typeface="Arial" panose="020B0604020202020204" pitchFamily="34" charset="0"/>
              </a:defRPr>
            </a:lvl3pPr>
            <a:lvl4pPr marL="1600200" indent="-228600" algn="l" rtl="0" eaLnBrk="0" fontAlgn="base" hangingPunct="0">
              <a:spcBef>
                <a:spcPct val="20000"/>
              </a:spcBef>
              <a:spcAft>
                <a:spcPct val="0"/>
              </a:spcAft>
              <a:buFont typeface="Wingdings" pitchFamily="2" charset="2"/>
              <a:buChar char="§"/>
              <a:defRPr sz="2400">
                <a:solidFill>
                  <a:schemeClr val="tx1"/>
                </a:solidFill>
                <a:latin typeface="Arial" panose="020B0604020202020204" pitchFamily="34" charset="0"/>
                <a:ea typeface="Arial" charset="0"/>
                <a:cs typeface="Arial" panose="020B0604020202020204" pitchFamily="34" charset="0"/>
              </a:defRPr>
            </a:lvl4pPr>
            <a:lvl5pPr marL="2057400" indent="-228600" algn="l" rtl="0" eaLnBrk="0" fontAlgn="base" hangingPunct="0">
              <a:spcBef>
                <a:spcPct val="20000"/>
              </a:spcBef>
              <a:spcAft>
                <a:spcPct val="0"/>
              </a:spcAft>
              <a:buFont typeface="Wingdings" pitchFamily="2" charset="2"/>
              <a:buChar char="§"/>
              <a:defRPr sz="2400">
                <a:solidFill>
                  <a:schemeClr val="tx1"/>
                </a:solidFill>
                <a:latin typeface="Arial" panose="020B0604020202020204" pitchFamily="34" charset="0"/>
                <a:ea typeface="Arial" charset="0"/>
                <a:cs typeface="Arial" panose="020B0604020202020204" pitchFamily="34" charset="0"/>
              </a:defRPr>
            </a:lvl5pPr>
            <a:lvl6pPr marL="2514600" indent="-228600" algn="l" rtl="0" fontAlgn="base">
              <a:spcBef>
                <a:spcPct val="20000"/>
              </a:spcBef>
              <a:spcAft>
                <a:spcPct val="0"/>
              </a:spcAft>
              <a:buFont typeface="Wingdings" pitchFamily="2" charset="2"/>
              <a:defRPr sz="2400">
                <a:solidFill>
                  <a:schemeClr val="tx1"/>
                </a:solidFill>
                <a:latin typeface="+mn-lt"/>
              </a:defRPr>
            </a:lvl6pPr>
            <a:lvl7pPr marL="2971800" indent="-228600" algn="l" rtl="0" fontAlgn="base">
              <a:spcBef>
                <a:spcPct val="20000"/>
              </a:spcBef>
              <a:spcAft>
                <a:spcPct val="0"/>
              </a:spcAft>
              <a:buFont typeface="Wingdings" pitchFamily="2" charset="2"/>
              <a:defRPr sz="2400">
                <a:solidFill>
                  <a:schemeClr val="tx1"/>
                </a:solidFill>
                <a:latin typeface="+mn-lt"/>
              </a:defRPr>
            </a:lvl7pPr>
            <a:lvl8pPr marL="3429000" indent="-228600" algn="l" rtl="0" fontAlgn="base">
              <a:spcBef>
                <a:spcPct val="20000"/>
              </a:spcBef>
              <a:spcAft>
                <a:spcPct val="0"/>
              </a:spcAft>
              <a:buFont typeface="Wingdings" pitchFamily="2" charset="2"/>
              <a:defRPr sz="2400">
                <a:solidFill>
                  <a:schemeClr val="tx1"/>
                </a:solidFill>
                <a:latin typeface="+mn-lt"/>
              </a:defRPr>
            </a:lvl8pPr>
            <a:lvl9pPr marL="3886200" indent="-228600" algn="l" rtl="0" fontAlgn="base">
              <a:spcBef>
                <a:spcPct val="20000"/>
              </a:spcBef>
              <a:spcAft>
                <a:spcPct val="0"/>
              </a:spcAft>
              <a:buFont typeface="Wingdings" pitchFamily="2" charset="2"/>
              <a:defRPr sz="2400">
                <a:solidFill>
                  <a:schemeClr val="tx1"/>
                </a:solidFill>
                <a:latin typeface="+mn-lt"/>
              </a:defRPr>
            </a:lvl9pPr>
          </a:lstStyle>
          <a:p>
            <a:pPr>
              <a:buFont typeface="Arial" panose="020B0604020202020204" pitchFamily="34" charset="0"/>
              <a:buChar char="•"/>
            </a:pPr>
            <a:r>
              <a:rPr lang="en-GB" sz="2000" kern="0" dirty="0"/>
              <a:t>personal selling</a:t>
            </a:r>
          </a:p>
          <a:p>
            <a:pPr>
              <a:buFont typeface="Arial" panose="020B0604020202020204" pitchFamily="34" charset="0"/>
              <a:buChar char="•"/>
            </a:pPr>
            <a:r>
              <a:rPr lang="en-GB" sz="2000" kern="0" dirty="0"/>
              <a:t>product placement</a:t>
            </a:r>
          </a:p>
          <a:p>
            <a:pPr>
              <a:buFont typeface="Arial" panose="020B0604020202020204" pitchFamily="34" charset="0"/>
              <a:buChar char="•"/>
            </a:pPr>
            <a:r>
              <a:rPr lang="en-GB" sz="2000" kern="0" dirty="0"/>
              <a:t>digital marketing</a:t>
            </a:r>
          </a:p>
          <a:p>
            <a:pPr>
              <a:buFont typeface="Arial" panose="020B0604020202020204" pitchFamily="34" charset="0"/>
              <a:buChar char="•"/>
            </a:pPr>
            <a:r>
              <a:rPr lang="en-GB" sz="2000" kern="0" dirty="0"/>
              <a:t>corporate image</a:t>
            </a:r>
          </a:p>
        </p:txBody>
      </p:sp>
    </p:spTree>
    <p:extLst>
      <p:ext uri="{BB962C8B-B14F-4D97-AF65-F5344CB8AC3E}">
        <p14:creationId xmlns="" xmlns:p14="http://schemas.microsoft.com/office/powerpoint/2010/main" val="2047858674"/>
      </p:ext>
    </p:extLst>
  </p:cSld>
  <p:clrMapOvr>
    <a:masterClrMapping/>
  </p:clrMapOvr>
  <p:transition spd="slow">
    <p:push dir="u"/>
    <p:sndAc>
      <p:stSnd>
        <p:snd r:embed="rId3" name="click.wav"/>
      </p:stSnd>
    </p:sndAc>
  </p:transition>
  <p:timing>
    <p:tnLst>
      <p:par>
        <p:cTn id="1" dur="indefinite" restart="never" nodeType="tmRoot"/>
      </p:par>
    </p:tnLst>
  </p:timing>
</p:sld>
</file>

<file path=ppt/theme/theme1.xml><?xml version="1.0" encoding="utf-8"?>
<a:theme xmlns:a="http://schemas.openxmlformats.org/drawingml/2006/main" name="1_TitleSlide">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1540</Words>
  <Application>Microsoft Office PowerPoint</Application>
  <PresentationFormat>On-screen Show (4:3)</PresentationFormat>
  <Paragraphs>107</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1_TitleSlide</vt:lpstr>
      <vt:lpstr>Lesson 3: The Marketing Mix</vt:lpstr>
      <vt:lpstr>Which belongs to which?</vt:lpstr>
      <vt:lpstr>Developing the rationale</vt:lpstr>
      <vt:lpstr>Product Life Cycle</vt:lpstr>
      <vt:lpstr>The marketing mix (the 4Ps)</vt:lpstr>
      <vt:lpstr>Product Portfolio – Boston Matrix</vt:lpstr>
      <vt:lpstr>The marketing mix (the 4Ps)</vt:lpstr>
      <vt:lpstr>The marketing mix (the 4Ps)</vt:lpstr>
      <vt:lpstr>The marketing mix (the 4Ps)</vt:lpstr>
      <vt:lpstr>The marketing mix (the 4Ps)</vt:lpstr>
      <vt:lpstr>The extended marketing mix (7Ps)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plight of the hedgehog</dc:title>
  <dc:creator>user</dc:creator>
  <cp:lastModifiedBy>user</cp:lastModifiedBy>
  <cp:revision>9</cp:revision>
  <dcterms:created xsi:type="dcterms:W3CDTF">2017-09-12T21:00:51Z</dcterms:created>
  <dcterms:modified xsi:type="dcterms:W3CDTF">2017-09-16T15:00:05Z</dcterms:modified>
</cp:coreProperties>
</file>