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0" r:id="rId2"/>
    <p:sldId id="260" r:id="rId3"/>
    <p:sldId id="271" r:id="rId4"/>
    <p:sldId id="263" r:id="rId5"/>
    <p:sldId id="272" r:id="rId6"/>
    <p:sldId id="264"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86" autoAdjust="0"/>
  </p:normalViewPr>
  <p:slideViewPr>
    <p:cSldViewPr>
      <p:cViewPr varScale="1">
        <p:scale>
          <a:sx n="95" d="100"/>
          <a:sy n="95" d="100"/>
        </p:scale>
        <p:origin x="20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0E22F-4E12-4593-BA32-320716FDE83A}" type="datetimeFigureOut">
              <a:rPr lang="en-US" smtClean="0"/>
              <a:pPr/>
              <a:t>11/1/2017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7A90C6-9706-42FD-A453-39633FDD4C27}" type="slidenum">
              <a:rPr lang="en-GB" smtClean="0"/>
              <a:pPr/>
              <a:t>‹#›</a:t>
            </a:fld>
            <a:endParaRPr lang="en-GB"/>
          </a:p>
        </p:txBody>
      </p:sp>
    </p:spTree>
    <p:extLst>
      <p:ext uri="{BB962C8B-B14F-4D97-AF65-F5344CB8AC3E}">
        <p14:creationId xmlns:p14="http://schemas.microsoft.com/office/powerpoint/2010/main" val="3796109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1</a:t>
            </a:fld>
            <a:endParaRPr lang="en-GB" altLang="en-US" dirty="0"/>
          </a:p>
        </p:txBody>
      </p:sp>
    </p:spTree>
    <p:extLst>
      <p:ext uri="{BB962C8B-B14F-4D97-AF65-F5344CB8AC3E}">
        <p14:creationId xmlns:p14="http://schemas.microsoft.com/office/powerpoint/2010/main" val="1280582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ln/>
          <a:extLst/>
        </p:spPr>
        <p:txBody>
          <a:bodyPr/>
          <a:lstStyle/>
          <a:p>
            <a:pPr>
              <a:defRPr/>
            </a:pPr>
            <a:r>
              <a:rPr lang="en-GB" sz="1050" dirty="0">
                <a:ea typeface="MS PGothic" charset="0"/>
              </a:rPr>
              <a:t>Reveal the heading first and instruct learners not to shout out as there will be a reward for the team that has the most accurate answers.</a:t>
            </a:r>
          </a:p>
          <a:p>
            <a:pPr>
              <a:defRPr/>
            </a:pPr>
            <a:r>
              <a:rPr lang="en-GB" sz="1050" dirty="0">
                <a:ea typeface="MS PGothic" charset="0"/>
              </a:rPr>
              <a:t>Stipulate that no electronic devices can be used on this occasion.</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C35B455-8440-4BE7-95EF-F0BBDE0FCC41}" type="slidenum">
              <a:rPr lang="en-GB" altLang="en-US"/>
              <a:pPr/>
              <a:t>2</a:t>
            </a:fld>
            <a:endParaRPr lang="en-GB" altLang="en-US" dirty="0"/>
          </a:p>
        </p:txBody>
      </p:sp>
    </p:spTree>
    <p:extLst>
      <p:ext uri="{BB962C8B-B14F-4D97-AF65-F5344CB8AC3E}">
        <p14:creationId xmlns:p14="http://schemas.microsoft.com/office/powerpoint/2010/main" val="4250082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order to answer these questions, the marketing department need to use the data from the market research they have undertaken. This will need to be interpreted and analysed and there should be an explanation of how this has been used to make the marketing decisions in the campaign.</a:t>
            </a:r>
          </a:p>
          <a:p>
            <a:r>
              <a:rPr lang="en-GB" dirty="0"/>
              <a:t>Are there any other types of research that need to be undertaken?</a:t>
            </a:r>
          </a:p>
          <a:p>
            <a:r>
              <a:rPr lang="en-GB" dirty="0"/>
              <a:t>Marketing will also need to assess the reliability and validity of the data that has been used to develop the rationale and where the product is in its life cycle.</a:t>
            </a:r>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3</a:t>
            </a:fld>
            <a:endParaRPr lang="en-GB" altLang="en-US" dirty="0"/>
          </a:p>
        </p:txBody>
      </p:sp>
    </p:spTree>
    <p:extLst>
      <p:ext uri="{BB962C8B-B14F-4D97-AF65-F5344CB8AC3E}">
        <p14:creationId xmlns:p14="http://schemas.microsoft.com/office/powerpoint/2010/main" val="4146754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4</a:t>
            </a:fld>
            <a:endParaRPr lang="en-GB" altLang="en-US" dirty="0"/>
          </a:p>
        </p:txBody>
      </p:sp>
    </p:spTree>
    <p:extLst>
      <p:ext uri="{BB962C8B-B14F-4D97-AF65-F5344CB8AC3E}">
        <p14:creationId xmlns:p14="http://schemas.microsoft.com/office/powerpoint/2010/main" val="1486017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5</a:t>
            </a:fld>
            <a:endParaRPr lang="en-GB" altLang="en-US" dirty="0"/>
          </a:p>
        </p:txBody>
      </p:sp>
    </p:spTree>
    <p:extLst>
      <p:ext uri="{BB962C8B-B14F-4D97-AF65-F5344CB8AC3E}">
        <p14:creationId xmlns:p14="http://schemas.microsoft.com/office/powerpoint/2010/main" val="1486017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ln/>
          <a:extLst/>
        </p:spPr>
        <p:txBody>
          <a:bodyPr/>
          <a:lstStyle/>
          <a:p>
            <a:pPr>
              <a:defRPr/>
            </a:pPr>
            <a:r>
              <a:rPr lang="en-GB" sz="1050" dirty="0">
                <a:ea typeface="MS PGothic" charset="0"/>
              </a:rPr>
              <a:t>Warn learners that they need to be prepared to justify their evaluations and proposals when </a:t>
            </a:r>
            <a:r>
              <a:rPr lang="en-GB" sz="1050" dirty="0">
                <a:solidFill>
                  <a:srgbClr val="FF0000"/>
                </a:solidFill>
                <a:ea typeface="MS PGothic" charset="0"/>
              </a:rPr>
              <a:t>they</a:t>
            </a:r>
            <a:r>
              <a:rPr lang="en-GB" sz="1050" dirty="0">
                <a:ea typeface="MS PGothic" charset="0"/>
              </a:rPr>
              <a:t> present their findings to the rest of the group.</a:t>
            </a:r>
          </a:p>
          <a:p>
            <a:pPr>
              <a:defRPr/>
            </a:pPr>
            <a:r>
              <a:rPr lang="en-GB" sz="1050" dirty="0">
                <a:ea typeface="MS PGothic" charset="0"/>
              </a:rPr>
              <a:t>Make learners aware they can use any of the resources available to enhance their presentations: paper for origami packaging, for example.</a:t>
            </a: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45E1E1D-5B24-41E3-ABFC-118F0B7B67FC}" type="slidenum">
              <a:rPr lang="en-GB" altLang="en-US"/>
              <a:pPr/>
              <a:t>6</a:t>
            </a:fld>
            <a:endParaRPr lang="en-GB" altLang="en-US" dirty="0"/>
          </a:p>
        </p:txBody>
      </p:sp>
    </p:spTree>
    <p:extLst>
      <p:ext uri="{BB962C8B-B14F-4D97-AF65-F5344CB8AC3E}">
        <p14:creationId xmlns:p14="http://schemas.microsoft.com/office/powerpoint/2010/main" val="1681754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Pricing strategies include the following.</a:t>
            </a:r>
          </a:p>
          <a:p>
            <a:r>
              <a:rPr lang="en-GB" b="1" dirty="0"/>
              <a:t>Penetration pricing: </a:t>
            </a:r>
            <a:r>
              <a:rPr lang="en-GB" b="0" dirty="0"/>
              <a:t>Opposite to price skimming. Used for the launch of a new product. Aim is not to sell to an exclusive segment of the market, but to capture a large share of the market as quickly as possible. Usually used in very competitive markets where there is little product differentiation. Usually supported by other elements of the marketing mix such as promotion to try and establish brand loyalty. If this can be achieved then the price is gradually increased.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1" dirty="0"/>
              <a:t>Price skimming: </a:t>
            </a:r>
            <a:r>
              <a:rPr lang="en-US" sz="1200" b="0" u="none" kern="1200" dirty="0">
                <a:solidFill>
                  <a:schemeClr val="tx1"/>
                </a:solidFill>
                <a:effectLst/>
                <a:latin typeface="Arial" charset="0"/>
                <a:ea typeface="MS PGothic" panose="020B0600070205080204" pitchFamily="34" charset="-128"/>
              </a:rPr>
              <a:t>Used for the launch of a new product which faces little initial direct competition, e.g. the product has a USP. Launch price is high so the product is bought by a small number of consumers, i.e. early adopters who are not concerned about price. Profit margins are high but usually these are needed to cover the high research costs. The price is then usually lowered as competitors launch competing products or because the business objective is to increase the number of sales.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u="none" kern="1200" dirty="0">
                <a:solidFill>
                  <a:schemeClr val="tx1"/>
                </a:solidFill>
                <a:effectLst/>
                <a:latin typeface="Arial" charset="0"/>
                <a:ea typeface="MS PGothic" panose="020B0600070205080204" pitchFamily="34" charset="-128"/>
              </a:rPr>
              <a:t>Competitor pricing</a:t>
            </a:r>
            <a:r>
              <a:rPr lang="en-US" sz="1200" b="0" u="none" kern="1200" dirty="0">
                <a:solidFill>
                  <a:schemeClr val="tx1"/>
                </a:solidFill>
                <a:effectLst/>
                <a:latin typeface="Arial" charset="0"/>
                <a:ea typeface="MS PGothic" panose="020B0600070205080204" pitchFamily="34" charset="-128"/>
              </a:rPr>
              <a:t>: Basing prices on what competitors are charging. Usually used where products are very similar in a market.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u="none" kern="1200" dirty="0">
                <a:solidFill>
                  <a:schemeClr val="tx1"/>
                </a:solidFill>
                <a:effectLst/>
                <a:latin typeface="Arial" charset="0"/>
                <a:ea typeface="MS PGothic" panose="020B0600070205080204" pitchFamily="34" charset="-128"/>
                <a:cs typeface="MS PGothic" charset="0"/>
              </a:rPr>
              <a:t>Cost plus pricing:</a:t>
            </a:r>
            <a:r>
              <a:rPr lang="en-US" sz="1200" b="0" u="none" kern="1200" dirty="0">
                <a:solidFill>
                  <a:schemeClr val="tx1"/>
                </a:solidFill>
                <a:effectLst/>
                <a:latin typeface="Arial" charset="0"/>
                <a:ea typeface="MS PGothic" panose="020B0600070205080204" pitchFamily="34" charset="-128"/>
                <a:cs typeface="MS PGothic" charset="0"/>
              </a:rPr>
              <a:t> Adding the cost of making the product and a percentage mark-up.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Arial" charset="0"/>
              <a:ea typeface="MS PGothic" panose="020B0600070205080204" pitchFamily="34" charset="-128"/>
              <a:cs typeface="MS PGothic" charset="0"/>
            </a:endParaRPr>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7</a:t>
            </a:fld>
            <a:endParaRPr lang="en-GB" altLang="en-US" dirty="0"/>
          </a:p>
        </p:txBody>
      </p:sp>
    </p:spTree>
    <p:extLst>
      <p:ext uri="{BB962C8B-B14F-4D97-AF65-F5344CB8AC3E}">
        <p14:creationId xmlns:p14="http://schemas.microsoft.com/office/powerpoint/2010/main" val="23082927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1450178544"/>
      </p:ext>
    </p:extLst>
  </p:cSld>
  <p:clrMapOvr>
    <a:masterClrMapping/>
  </p:clrMapOvr>
  <p:transition spd="slow">
    <p:push dir="u"/>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93491187"/>
      </p:ext>
    </p:extLst>
  </p:cSld>
  <p:clrMapOvr>
    <a:masterClrMapping/>
  </p:clrMapOvr>
  <p:transition spd="slow">
    <p:push dir="u"/>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05932763"/>
      </p:ext>
    </p:extLst>
  </p:cSld>
  <p:clrMapOvr>
    <a:masterClrMapping/>
  </p:clrMapOvr>
  <p:transition spd="slow">
    <p:push dir="u"/>
    <p:sndAc>
      <p:stSnd>
        <p:snd r:embed="rId1" name="click.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Tree>
    <p:extLst>
      <p:ext uri="{BB962C8B-B14F-4D97-AF65-F5344CB8AC3E}">
        <p14:creationId xmlns:p14="http://schemas.microsoft.com/office/powerpoint/2010/main" val="265326450"/>
      </p:ext>
    </p:extLst>
  </p:cSld>
  <p:clrMapOvr>
    <a:masterClrMapping/>
  </p:clrMapOvr>
  <p:transition spd="slow">
    <p:push dir="u"/>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20806189"/>
      </p:ext>
    </p:extLst>
  </p:cSld>
  <p:clrMapOvr>
    <a:masterClrMapping/>
  </p:clrMapOvr>
  <p:transition spd="slow">
    <p:push dir="u"/>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834849983"/>
      </p:ext>
    </p:extLst>
  </p:cSld>
  <p:clrMapOvr>
    <a:masterClrMapping/>
  </p:clrMapOvr>
  <p:transition spd="slow">
    <p:push dir="u"/>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751639978"/>
      </p:ext>
    </p:extLst>
  </p:cSld>
  <p:clrMapOvr>
    <a:masterClrMapping/>
  </p:clrMapOvr>
  <p:transition spd="slow">
    <p:push dir="u"/>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356350"/>
            <a:ext cx="176212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897767769"/>
      </p:ext>
    </p:extLst>
  </p:cSld>
  <p:clrMapOvr>
    <a:masterClrMapping/>
  </p:clrMapOvr>
  <p:transition spd="slow">
    <p:push dir="u"/>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Tree>
    <p:extLst>
      <p:ext uri="{BB962C8B-B14F-4D97-AF65-F5344CB8AC3E}">
        <p14:creationId xmlns:p14="http://schemas.microsoft.com/office/powerpoint/2010/main" val="4250040781"/>
      </p:ext>
    </p:extLst>
  </p:cSld>
  <p:clrMapOvr>
    <a:masterClrMapping/>
  </p:clrMapOvr>
  <p:transition spd="slow">
    <p:push dir="u"/>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3285673"/>
      </p:ext>
    </p:extLst>
  </p:cSld>
  <p:clrMapOvr>
    <a:masterClrMapping/>
  </p:clrMapOvr>
  <p:transition spd="slow">
    <p:push dir="u"/>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74994903"/>
      </p:ext>
    </p:extLst>
  </p:cSld>
  <p:clrMapOvr>
    <a:masterClrMapping/>
  </p:clrMapOvr>
  <p:transition spd="slow">
    <p:push dir="u"/>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997030376"/>
      </p:ext>
    </p:extLst>
  </p:cSld>
  <p:clrMapOvr>
    <a:masterClrMapping/>
  </p:clrMapOvr>
  <p:transition spd="slow">
    <p:push dir="u"/>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BTEC Nationals &#10;Business"/>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144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1" name="TextBox 4"/>
          <p:cNvSpPr txBox="1">
            <a:spLocks noChangeArrowheads="1"/>
          </p:cNvSpPr>
          <p:nvPr/>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2: Developing a Marketing Campaign </a:t>
            </a:r>
          </a:p>
        </p:txBody>
      </p:sp>
      <p:sp>
        <p:nvSpPr>
          <p:cNvPr id="1028"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p:cNvSpPr>
            <a:spLocks noChangeArrowheads="1"/>
          </p:cNvSpPr>
          <p:nvPr/>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pic>
        <p:nvPicPr>
          <p:cNvPr id="3" name="Picture 10" descr="Pearson"/>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615238" y="6364288"/>
            <a:ext cx="1528762"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Picture 5" descr="Always Learnin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6356350"/>
            <a:ext cx="176212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push dir="u"/>
    <p:sndAc>
      <p:stSnd>
        <p:snd r:embed="rId14" name="click.wav"/>
      </p:stSnd>
    </p:sndAc>
  </p:transition>
  <p:hf sldNum="0" hdr="0" ftr="0" dt="0"/>
  <p:txStyles>
    <p:titleStyle>
      <a:lvl1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ctrTitle"/>
          </p:nvPr>
        </p:nvSpPr>
        <p:spPr/>
        <p:txBody>
          <a:bodyPr/>
          <a:lstStyle/>
          <a:p>
            <a:r>
              <a:rPr lang="en-GB" altLang="en-US" dirty="0" smtClean="0"/>
              <a:t>Lesson 3:</a:t>
            </a:r>
            <a:br>
              <a:rPr lang="en-GB" altLang="en-US" dirty="0" smtClean="0"/>
            </a:br>
            <a:r>
              <a:rPr lang="en-GB" altLang="en-US" dirty="0" smtClean="0"/>
              <a:t>The Marketing </a:t>
            </a:r>
            <a:r>
              <a:rPr lang="en-GB" altLang="en-US" dirty="0" smtClean="0"/>
              <a:t>Mix</a:t>
            </a:r>
            <a:br>
              <a:rPr lang="en-GB" altLang="en-US" dirty="0" smtClean="0"/>
            </a:br>
            <a:r>
              <a:rPr lang="en-GB" altLang="en-US" dirty="0"/>
              <a:t/>
            </a:r>
            <a:br>
              <a:rPr lang="en-GB" altLang="en-US" dirty="0"/>
            </a:br>
            <a:r>
              <a:rPr lang="en-GB" altLang="en-US" dirty="0" smtClean="0"/>
              <a:t>Product and Price</a:t>
            </a:r>
            <a:endParaRPr lang="en-GB" altLang="en-US" dirty="0"/>
          </a:p>
        </p:txBody>
      </p:sp>
    </p:spTree>
  </p:cSld>
  <p:clrMapOvr>
    <a:masterClrMapping/>
  </p:clrMapOvr>
  <p:transition spd="slow">
    <p:push dir="u"/>
    <p:sndAc>
      <p:stSnd>
        <p:snd r:embed="rId3" name="click.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1195388"/>
            <a:ext cx="8229600" cy="863600"/>
          </a:xfrm>
        </p:spPr>
        <p:txBody>
          <a:bodyPr/>
          <a:lstStyle/>
          <a:p>
            <a:r>
              <a:rPr lang="en-GB" altLang="en-US" sz="3200" dirty="0"/>
              <a:t>Which belongs to which?</a:t>
            </a:r>
          </a:p>
        </p:txBody>
      </p:sp>
      <p:sp>
        <p:nvSpPr>
          <p:cNvPr id="62467" name="Content Placeholder 2"/>
          <p:cNvSpPr>
            <a:spLocks noGrp="1"/>
          </p:cNvSpPr>
          <p:nvPr>
            <p:ph sz="half" idx="1"/>
          </p:nvPr>
        </p:nvSpPr>
        <p:spPr>
          <a:xfrm>
            <a:off x="468313" y="2195513"/>
            <a:ext cx="4027487" cy="4024312"/>
          </a:xfrm>
        </p:spPr>
        <p:txBody>
          <a:bodyPr/>
          <a:lstStyle/>
          <a:p>
            <a:pPr>
              <a:buFont typeface="Arial"/>
              <a:buChar char="•"/>
            </a:pPr>
            <a:r>
              <a:rPr lang="en-GB" altLang="en-US" sz="2000" dirty="0"/>
              <a:t>Every little helps</a:t>
            </a:r>
          </a:p>
          <a:p>
            <a:pPr>
              <a:buFont typeface="Arial"/>
              <a:buChar char="•"/>
            </a:pPr>
            <a:r>
              <a:rPr lang="en-GB" altLang="en-US" sz="2000" dirty="0"/>
              <a:t>I’m lovin’ it</a:t>
            </a:r>
          </a:p>
          <a:p>
            <a:pPr>
              <a:buFont typeface="Arial"/>
              <a:buChar char="•"/>
            </a:pPr>
            <a:r>
              <a:rPr lang="en-GB" altLang="en-US" sz="2000" dirty="0"/>
              <a:t>The world’s local bank</a:t>
            </a:r>
          </a:p>
          <a:p>
            <a:pPr>
              <a:buFont typeface="Arial"/>
              <a:buChar char="•"/>
            </a:pPr>
            <a:r>
              <a:rPr lang="en-GB" altLang="en-US" sz="2000" dirty="0"/>
              <a:t>Eat fresh</a:t>
            </a:r>
          </a:p>
          <a:p>
            <a:pPr>
              <a:buFont typeface="Arial"/>
              <a:buChar char="•"/>
            </a:pPr>
            <a:r>
              <a:rPr lang="en-GB" altLang="en-US" sz="2000" dirty="0"/>
              <a:t>Ideas for life</a:t>
            </a:r>
          </a:p>
          <a:p>
            <a:pPr>
              <a:buFont typeface="Arial"/>
              <a:buChar char="•"/>
            </a:pPr>
            <a:r>
              <a:rPr lang="en-GB" altLang="en-US" sz="2000" dirty="0"/>
              <a:t>Taste the rainbow</a:t>
            </a:r>
          </a:p>
          <a:p>
            <a:pPr>
              <a:buFont typeface="Arial"/>
              <a:buChar char="•"/>
            </a:pPr>
            <a:r>
              <a:rPr lang="en-GB" altLang="en-US" sz="2000" dirty="0"/>
              <a:t>Think different</a:t>
            </a:r>
          </a:p>
          <a:p>
            <a:pPr>
              <a:buFont typeface="Arial"/>
              <a:buChar char="•"/>
            </a:pPr>
            <a:r>
              <a:rPr lang="en-GB" altLang="en-US" sz="2000" dirty="0"/>
              <a:t>Your Vision, Our Future</a:t>
            </a:r>
          </a:p>
          <a:p>
            <a:pPr>
              <a:buFont typeface="Arial"/>
              <a:buChar char="•"/>
            </a:pPr>
            <a:r>
              <a:rPr lang="en-GB" altLang="en-US" sz="2000" dirty="0"/>
              <a:t>Connecting People</a:t>
            </a:r>
          </a:p>
        </p:txBody>
      </p:sp>
      <p:sp>
        <p:nvSpPr>
          <p:cNvPr id="2" name="TextBox 1"/>
          <p:cNvSpPr txBox="1"/>
          <p:nvPr/>
        </p:nvSpPr>
        <p:spPr>
          <a:xfrm>
            <a:off x="4644008" y="2204864"/>
            <a:ext cx="1133644" cy="400110"/>
          </a:xfrm>
          <a:prstGeom prst="rect">
            <a:avLst/>
          </a:prstGeom>
          <a:noFill/>
        </p:spPr>
        <p:txBody>
          <a:bodyPr wrap="none" rtlCol="0">
            <a:spAutoFit/>
          </a:bodyPr>
          <a:lstStyle/>
          <a:p>
            <a:pPr marL="285750" indent="-285750">
              <a:buFont typeface="Arial"/>
              <a:buChar char="•"/>
            </a:pPr>
            <a:r>
              <a:rPr lang="en-US" sz="2000" dirty="0"/>
              <a:t>Tesco</a:t>
            </a:r>
          </a:p>
        </p:txBody>
      </p:sp>
      <p:sp>
        <p:nvSpPr>
          <p:cNvPr id="4" name="TextBox 3"/>
          <p:cNvSpPr txBox="1"/>
          <p:nvPr/>
        </p:nvSpPr>
        <p:spPr>
          <a:xfrm>
            <a:off x="4644008" y="2564904"/>
            <a:ext cx="1800493" cy="400110"/>
          </a:xfrm>
          <a:prstGeom prst="rect">
            <a:avLst/>
          </a:prstGeom>
          <a:noFill/>
        </p:spPr>
        <p:txBody>
          <a:bodyPr wrap="none" rtlCol="0">
            <a:spAutoFit/>
          </a:bodyPr>
          <a:lstStyle/>
          <a:p>
            <a:pPr marL="285750" indent="-285750">
              <a:buFont typeface="Arial"/>
              <a:buChar char="•"/>
            </a:pPr>
            <a:r>
              <a:rPr lang="en-US" sz="2000" dirty="0"/>
              <a:t>McDonald’s</a:t>
            </a:r>
          </a:p>
        </p:txBody>
      </p:sp>
      <p:sp>
        <p:nvSpPr>
          <p:cNvPr id="5" name="TextBox 4"/>
          <p:cNvSpPr txBox="1"/>
          <p:nvPr/>
        </p:nvSpPr>
        <p:spPr>
          <a:xfrm>
            <a:off x="4644008" y="2924944"/>
            <a:ext cx="1172116" cy="400110"/>
          </a:xfrm>
          <a:prstGeom prst="rect">
            <a:avLst/>
          </a:prstGeom>
          <a:noFill/>
        </p:spPr>
        <p:txBody>
          <a:bodyPr wrap="none" rtlCol="0">
            <a:spAutoFit/>
          </a:bodyPr>
          <a:lstStyle/>
          <a:p>
            <a:pPr marL="285750" indent="-285750">
              <a:buFont typeface="Arial"/>
              <a:buChar char="•"/>
            </a:pPr>
            <a:r>
              <a:rPr lang="en-US" sz="2000" dirty="0"/>
              <a:t>HSBC</a:t>
            </a:r>
          </a:p>
        </p:txBody>
      </p:sp>
      <p:sp>
        <p:nvSpPr>
          <p:cNvPr id="6" name="TextBox 5"/>
          <p:cNvSpPr txBox="1"/>
          <p:nvPr/>
        </p:nvSpPr>
        <p:spPr>
          <a:xfrm>
            <a:off x="4644008" y="3284984"/>
            <a:ext cx="1390124" cy="400110"/>
          </a:xfrm>
          <a:prstGeom prst="rect">
            <a:avLst/>
          </a:prstGeom>
          <a:noFill/>
        </p:spPr>
        <p:txBody>
          <a:bodyPr wrap="none" rtlCol="0">
            <a:spAutoFit/>
          </a:bodyPr>
          <a:lstStyle/>
          <a:p>
            <a:pPr marL="285750" indent="-285750">
              <a:buFont typeface="Arial"/>
              <a:buChar char="•"/>
            </a:pPr>
            <a:r>
              <a:rPr lang="en-US" sz="2000" dirty="0"/>
              <a:t>Subway</a:t>
            </a:r>
          </a:p>
        </p:txBody>
      </p:sp>
      <p:sp>
        <p:nvSpPr>
          <p:cNvPr id="7" name="TextBox 6"/>
          <p:cNvSpPr txBox="1"/>
          <p:nvPr/>
        </p:nvSpPr>
        <p:spPr>
          <a:xfrm>
            <a:off x="4644008" y="3645024"/>
            <a:ext cx="1659429" cy="400110"/>
          </a:xfrm>
          <a:prstGeom prst="rect">
            <a:avLst/>
          </a:prstGeom>
          <a:noFill/>
        </p:spPr>
        <p:txBody>
          <a:bodyPr wrap="none" rtlCol="0">
            <a:spAutoFit/>
          </a:bodyPr>
          <a:lstStyle/>
          <a:p>
            <a:pPr marL="285750" indent="-285750">
              <a:buFont typeface="Arial"/>
              <a:buChar char="•"/>
            </a:pPr>
            <a:r>
              <a:rPr lang="en-US" sz="2000" dirty="0"/>
              <a:t>Panasonic</a:t>
            </a:r>
          </a:p>
        </p:txBody>
      </p:sp>
      <p:sp>
        <p:nvSpPr>
          <p:cNvPr id="8" name="TextBox 7"/>
          <p:cNvSpPr txBox="1"/>
          <p:nvPr/>
        </p:nvSpPr>
        <p:spPr>
          <a:xfrm>
            <a:off x="4644008" y="4005064"/>
            <a:ext cx="1287532" cy="400110"/>
          </a:xfrm>
          <a:prstGeom prst="rect">
            <a:avLst/>
          </a:prstGeom>
          <a:noFill/>
        </p:spPr>
        <p:txBody>
          <a:bodyPr wrap="none" rtlCol="0">
            <a:spAutoFit/>
          </a:bodyPr>
          <a:lstStyle/>
          <a:p>
            <a:pPr marL="285750" indent="-285750">
              <a:buFont typeface="Arial"/>
              <a:buChar char="•"/>
            </a:pPr>
            <a:r>
              <a:rPr lang="en-US" sz="2000" dirty="0"/>
              <a:t>Skittles</a:t>
            </a:r>
          </a:p>
        </p:txBody>
      </p:sp>
      <p:sp>
        <p:nvSpPr>
          <p:cNvPr id="9" name="TextBox 8"/>
          <p:cNvSpPr txBox="1"/>
          <p:nvPr/>
        </p:nvSpPr>
        <p:spPr>
          <a:xfrm>
            <a:off x="4644008" y="4365104"/>
            <a:ext cx="1120820" cy="400110"/>
          </a:xfrm>
          <a:prstGeom prst="rect">
            <a:avLst/>
          </a:prstGeom>
          <a:noFill/>
        </p:spPr>
        <p:txBody>
          <a:bodyPr wrap="none" rtlCol="0">
            <a:spAutoFit/>
          </a:bodyPr>
          <a:lstStyle/>
          <a:p>
            <a:pPr marL="285750" indent="-285750">
              <a:buFont typeface="Arial"/>
              <a:buChar char="•"/>
            </a:pPr>
            <a:r>
              <a:rPr lang="en-US" sz="2000" dirty="0"/>
              <a:t>Apple</a:t>
            </a:r>
          </a:p>
        </p:txBody>
      </p:sp>
      <p:sp>
        <p:nvSpPr>
          <p:cNvPr id="10" name="TextBox 9"/>
          <p:cNvSpPr txBox="1"/>
          <p:nvPr/>
        </p:nvSpPr>
        <p:spPr>
          <a:xfrm>
            <a:off x="4644008" y="4725144"/>
            <a:ext cx="1467068" cy="400110"/>
          </a:xfrm>
          <a:prstGeom prst="rect">
            <a:avLst/>
          </a:prstGeom>
          <a:noFill/>
        </p:spPr>
        <p:txBody>
          <a:bodyPr wrap="none" rtlCol="0">
            <a:spAutoFit/>
          </a:bodyPr>
          <a:lstStyle/>
          <a:p>
            <a:pPr marL="285750" indent="-285750">
              <a:buFont typeface="Arial"/>
              <a:buChar char="•"/>
            </a:pPr>
            <a:r>
              <a:rPr lang="en-US" sz="2000" dirty="0"/>
              <a:t>Olympus</a:t>
            </a:r>
          </a:p>
        </p:txBody>
      </p:sp>
      <p:sp>
        <p:nvSpPr>
          <p:cNvPr id="11" name="TextBox 10"/>
          <p:cNvSpPr txBox="1"/>
          <p:nvPr/>
        </p:nvSpPr>
        <p:spPr>
          <a:xfrm>
            <a:off x="4644008" y="5085184"/>
            <a:ext cx="1120820" cy="400110"/>
          </a:xfrm>
          <a:prstGeom prst="rect">
            <a:avLst/>
          </a:prstGeom>
          <a:noFill/>
        </p:spPr>
        <p:txBody>
          <a:bodyPr wrap="none" rtlCol="0">
            <a:spAutoFit/>
          </a:bodyPr>
          <a:lstStyle/>
          <a:p>
            <a:pPr marL="285750" indent="-285750">
              <a:buFont typeface="Arial"/>
              <a:buChar char="•"/>
            </a:pPr>
            <a:r>
              <a:rPr lang="en-US" sz="2000" dirty="0"/>
              <a:t>Nokia</a:t>
            </a:r>
          </a:p>
        </p:txBody>
      </p:sp>
      <p:sp>
        <p:nvSpPr>
          <p:cNvPr id="13" name="Rectangle 12"/>
          <p:cNvSpPr/>
          <p:nvPr/>
        </p:nvSpPr>
        <p:spPr>
          <a:xfrm>
            <a:off x="357158" y="5657671"/>
            <a:ext cx="8429684" cy="369332"/>
          </a:xfrm>
          <a:prstGeom prst="rect">
            <a:avLst/>
          </a:prstGeom>
        </p:spPr>
        <p:txBody>
          <a:bodyPr wrap="square">
            <a:spAutoFit/>
          </a:bodyPr>
          <a:lstStyle/>
          <a:p>
            <a:r>
              <a:rPr lang="en-GB" b="1" dirty="0" smtClean="0">
                <a:solidFill>
                  <a:srgbClr val="FF0000"/>
                </a:solidFill>
              </a:rPr>
              <a:t>Why do businesses use slogans?</a:t>
            </a:r>
            <a:endParaRPr lang="en-GB" b="1" dirty="0">
              <a:solidFill>
                <a:srgbClr val="FF0000"/>
              </a:solidFill>
            </a:endParaRPr>
          </a:p>
        </p:txBody>
      </p:sp>
    </p:spTree>
  </p:cSld>
  <p:clrMapOvr>
    <a:masterClrMapping/>
  </p:clrMapOvr>
  <p:transition spd="slow">
    <p:push dir="u"/>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Product Life Cycle</a:t>
            </a:r>
            <a:endParaRPr lang="en-GB" sz="3200" dirty="0"/>
          </a:p>
        </p:txBody>
      </p:sp>
      <p:sp>
        <p:nvSpPr>
          <p:cNvPr id="4" name="Content Placeholder 3"/>
          <p:cNvSpPr>
            <a:spLocks noGrp="1"/>
          </p:cNvSpPr>
          <p:nvPr>
            <p:ph idx="1"/>
          </p:nvPr>
        </p:nvSpPr>
        <p:spPr/>
        <p:txBody>
          <a:bodyPr/>
          <a:lstStyle/>
          <a:p>
            <a:r>
              <a:rPr lang="en-GB" dirty="0" smtClean="0"/>
              <a:t>Businesses may look at this to help make marketing decisions.</a:t>
            </a:r>
            <a:endParaRPr lang="en-GB" dirty="0"/>
          </a:p>
        </p:txBody>
      </p:sp>
      <p:pic>
        <p:nvPicPr>
          <p:cNvPr id="26626" name="Picture 2" descr="Image result for product life cycle"/>
          <p:cNvPicPr>
            <a:picLocks noChangeAspect="1" noChangeArrowheads="1"/>
          </p:cNvPicPr>
          <p:nvPr/>
        </p:nvPicPr>
        <p:blipFill>
          <a:blip r:embed="rId4"/>
          <a:srcRect t="22210" b="11161"/>
          <a:stretch>
            <a:fillRect/>
          </a:stretch>
        </p:blipFill>
        <p:spPr bwMode="auto">
          <a:xfrm>
            <a:off x="2500298" y="2786058"/>
            <a:ext cx="6286500" cy="3143272"/>
          </a:xfrm>
          <a:prstGeom prst="rect">
            <a:avLst/>
          </a:prstGeom>
          <a:noFill/>
          <a:ln w="3175">
            <a:solidFill>
              <a:schemeClr val="tx1"/>
            </a:solidFill>
          </a:ln>
        </p:spPr>
      </p:pic>
      <p:sp>
        <p:nvSpPr>
          <p:cNvPr id="6" name="Content Placeholder 3"/>
          <p:cNvSpPr txBox="1">
            <a:spLocks/>
          </p:cNvSpPr>
          <p:nvPr/>
        </p:nvSpPr>
        <p:spPr bwMode="auto">
          <a:xfrm>
            <a:off x="142844" y="3857628"/>
            <a:ext cx="2286015" cy="3878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GB" sz="2400" b="1" i="0" u="none" strike="noStrike" kern="0" cap="none" spc="0" normalizeH="0" baseline="0" noProof="0" dirty="0" smtClean="0">
                <a:ln>
                  <a:noFill/>
                </a:ln>
                <a:solidFill>
                  <a:srgbClr val="FF0000"/>
                </a:solidFill>
                <a:effectLst/>
                <a:uLnTx/>
                <a:uFillTx/>
                <a:latin typeface="Arial" panose="020B0604020202020204" pitchFamily="34" charset="0"/>
                <a:ea typeface="MS PGothic" panose="020B0600070205080204" pitchFamily="34" charset="-128"/>
                <a:cs typeface="Arial" panose="020B0604020202020204" pitchFamily="34" charset="0"/>
              </a:rPr>
              <a:t>	Please</a:t>
            </a:r>
            <a:r>
              <a:rPr kumimoji="0" lang="en-GB" sz="2400" b="1" i="0" u="none" strike="noStrike" kern="0" cap="none" spc="0" normalizeH="0" noProof="0" dirty="0" smtClean="0">
                <a:ln>
                  <a:noFill/>
                </a:ln>
                <a:solidFill>
                  <a:srgbClr val="FF0000"/>
                </a:solidFill>
                <a:effectLst/>
                <a:uLnTx/>
                <a:uFillTx/>
                <a:latin typeface="Arial" panose="020B0604020202020204" pitchFamily="34" charset="0"/>
                <a:ea typeface="MS PGothic" panose="020B0600070205080204" pitchFamily="34" charset="-128"/>
                <a:cs typeface="Arial" panose="020B0604020202020204" pitchFamily="34" charset="0"/>
              </a:rPr>
              <a:t> </a:t>
            </a:r>
            <a:r>
              <a:rPr kumimoji="0" lang="en-GB" sz="2400" b="1" i="0" u="none" strike="noStrike" kern="0" cap="none" spc="0" normalizeH="0" baseline="0" noProof="0" dirty="0" smtClean="0">
                <a:ln>
                  <a:noFill/>
                </a:ln>
                <a:solidFill>
                  <a:srgbClr val="FF0000"/>
                </a:solidFill>
                <a:effectLst/>
                <a:uLnTx/>
                <a:uFillTx/>
                <a:latin typeface="Arial" panose="020B0604020202020204" pitchFamily="34" charset="0"/>
                <a:ea typeface="MS PGothic" panose="020B0600070205080204" pitchFamily="34" charset="-128"/>
                <a:cs typeface="Arial" panose="020B0604020202020204" pitchFamily="34" charset="0"/>
              </a:rPr>
              <a:t>complete the worksheet</a:t>
            </a:r>
            <a:endParaRPr kumimoji="0" lang="en-GB" sz="2400" b="1" i="0" u="none"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956766549"/>
      </p:ext>
    </p:extLst>
  </p:cSld>
  <p:clrMapOvr>
    <a:masterClrMapping/>
  </p:clrMapOvr>
  <p:transition spd="slow">
    <p:push dir="u"/>
    <p:sndAc>
      <p:stSnd>
        <p:snd r:embed="rId3"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The marketing mix (the 4Ps)</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sz="2000" b="1" dirty="0">
                <a:solidFill>
                  <a:srgbClr val="00B050"/>
                </a:solidFill>
              </a:rPr>
              <a:t>Once the marketing department has developed its marketing objectives it can then implement its marketing strategy – commonly referred to as the 4Ps. The 4Ps are product, price, place, promotion.</a:t>
            </a:r>
          </a:p>
          <a:p>
            <a:pPr marL="0" indent="0">
              <a:buNone/>
            </a:pPr>
            <a:endParaRPr lang="en-GB" sz="2000" dirty="0"/>
          </a:p>
          <a:p>
            <a:pPr marL="0" indent="0">
              <a:buNone/>
            </a:pPr>
            <a:r>
              <a:rPr lang="en-GB" sz="2000" b="1" dirty="0"/>
              <a:t>Product</a:t>
            </a:r>
          </a:p>
          <a:p>
            <a:pPr>
              <a:buFont typeface="Arial" panose="020B0604020202020204" pitchFamily="34" charset="0"/>
              <a:buChar char="•"/>
            </a:pPr>
            <a:r>
              <a:rPr lang="en-GB" sz="2000" dirty="0"/>
              <a:t>Need to consider a successful mix of products and services. Researching competitors and customers will help a business develop a successful mix of products (product portfolio).</a:t>
            </a:r>
          </a:p>
          <a:p>
            <a:pPr>
              <a:buFont typeface="Arial" panose="020B0604020202020204" pitchFamily="34" charset="0"/>
              <a:buChar char="•"/>
            </a:pPr>
            <a:r>
              <a:rPr lang="en-GB" sz="2000" dirty="0"/>
              <a:t>If a product has a unique selling point (USP) it means there are no other products that have the same features.</a:t>
            </a:r>
          </a:p>
        </p:txBody>
      </p:sp>
    </p:spTree>
    <p:extLst>
      <p:ext uri="{BB962C8B-B14F-4D97-AF65-F5344CB8AC3E}">
        <p14:creationId xmlns:p14="http://schemas.microsoft.com/office/powerpoint/2010/main" val="1176810264"/>
      </p:ext>
    </p:extLst>
  </p:cSld>
  <p:clrMapOvr>
    <a:masterClrMapping/>
  </p:clrMapOvr>
  <p:transition spd="slow">
    <p:push dir="u"/>
    <p:sndAc>
      <p:stSnd>
        <p:snd r:embed="rId3"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Image result for boston matrix"/>
          <p:cNvPicPr>
            <a:picLocks noChangeAspect="1" noChangeArrowheads="1"/>
          </p:cNvPicPr>
          <p:nvPr/>
        </p:nvPicPr>
        <p:blipFill>
          <a:blip r:embed="rId4"/>
          <a:srcRect/>
          <a:stretch>
            <a:fillRect/>
          </a:stretch>
        </p:blipFill>
        <p:spPr bwMode="auto">
          <a:xfrm>
            <a:off x="3500430" y="1714488"/>
            <a:ext cx="4929222" cy="4555282"/>
          </a:xfrm>
          <a:prstGeom prst="rect">
            <a:avLst/>
          </a:prstGeom>
          <a:noFill/>
        </p:spPr>
      </p:pic>
      <p:sp>
        <p:nvSpPr>
          <p:cNvPr id="2" name="Title 1"/>
          <p:cNvSpPr>
            <a:spLocks noGrp="1"/>
          </p:cNvSpPr>
          <p:nvPr>
            <p:ph type="title"/>
          </p:nvPr>
        </p:nvSpPr>
        <p:spPr>
          <a:xfrm>
            <a:off x="485804" y="993364"/>
            <a:ext cx="8229600" cy="864000"/>
          </a:xfrm>
        </p:spPr>
        <p:txBody>
          <a:bodyPr/>
          <a:lstStyle/>
          <a:p>
            <a:r>
              <a:rPr lang="en-GB" sz="3200" dirty="0" smtClean="0"/>
              <a:t>Product Portfolio – Boston Matrix</a:t>
            </a:r>
            <a:endParaRPr lang="en-GB" sz="3200" dirty="0"/>
          </a:p>
        </p:txBody>
      </p:sp>
      <p:sp>
        <p:nvSpPr>
          <p:cNvPr id="6" name="Rectangle 5"/>
          <p:cNvSpPr/>
          <p:nvPr/>
        </p:nvSpPr>
        <p:spPr>
          <a:xfrm>
            <a:off x="285720" y="1928802"/>
            <a:ext cx="3000396" cy="1200329"/>
          </a:xfrm>
          <a:prstGeom prst="rect">
            <a:avLst/>
          </a:prstGeom>
        </p:spPr>
        <p:txBody>
          <a:bodyPr wrap="square">
            <a:spAutoFit/>
          </a:bodyPr>
          <a:lstStyle/>
          <a:p>
            <a:r>
              <a:rPr lang="en-GB" b="1" dirty="0" smtClean="0">
                <a:solidFill>
                  <a:srgbClr val="FF0000"/>
                </a:solidFill>
              </a:rPr>
              <a:t>How many products can you name in each section of the matrix?</a:t>
            </a:r>
            <a:endParaRPr lang="en-GB" dirty="0">
              <a:solidFill>
                <a:srgbClr val="FF0000"/>
              </a:solidFill>
            </a:endParaRPr>
          </a:p>
        </p:txBody>
      </p:sp>
    </p:spTree>
    <p:extLst>
      <p:ext uri="{BB962C8B-B14F-4D97-AF65-F5344CB8AC3E}">
        <p14:creationId xmlns:p14="http://schemas.microsoft.com/office/powerpoint/2010/main" val="1176810264"/>
      </p:ext>
    </p:extLst>
  </p:cSld>
  <p:clrMapOvr>
    <a:masterClrMapping/>
  </p:clrMapOvr>
  <p:transition spd="slow">
    <p:push dir="u"/>
    <p:sndAc>
      <p:stSnd>
        <p:snd r:embed="rId3"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57200" y="1195388"/>
            <a:ext cx="8229600" cy="863600"/>
          </a:xfrm>
        </p:spPr>
        <p:txBody>
          <a:bodyPr/>
          <a:lstStyle/>
          <a:p>
            <a:r>
              <a:rPr lang="en-GB" sz="3200" dirty="0">
                <a:solidFill>
                  <a:srgbClr val="000000"/>
                </a:solidFill>
              </a:rPr>
              <a:t>The marketing mix (the 4Ps)</a:t>
            </a:r>
            <a:endParaRPr lang="en-GB" altLang="en-US" sz="3200" dirty="0"/>
          </a:p>
        </p:txBody>
      </p:sp>
      <p:sp>
        <p:nvSpPr>
          <p:cNvPr id="66563" name="Content Placeholder 2"/>
          <p:cNvSpPr>
            <a:spLocks noGrp="1"/>
          </p:cNvSpPr>
          <p:nvPr>
            <p:ph idx="1"/>
          </p:nvPr>
        </p:nvSpPr>
        <p:spPr>
          <a:xfrm>
            <a:off x="491505" y="2087753"/>
            <a:ext cx="8207375" cy="3878262"/>
          </a:xfrm>
        </p:spPr>
        <p:txBody>
          <a:bodyPr/>
          <a:lstStyle/>
          <a:p>
            <a:pPr marL="0" indent="0">
              <a:buNone/>
            </a:pPr>
            <a:r>
              <a:rPr lang="en-GB" altLang="en-US" sz="2000" b="1" dirty="0"/>
              <a:t>Form, function, packaging and branding</a:t>
            </a:r>
          </a:p>
          <a:p>
            <a:pPr>
              <a:buFont typeface="Arial" panose="020B0604020202020204" pitchFamily="34" charset="0"/>
              <a:buChar char="•"/>
            </a:pPr>
            <a:r>
              <a:rPr lang="en-GB" altLang="en-US" sz="2000" dirty="0"/>
              <a:t>Identify at least one example for each of these concepts.</a:t>
            </a:r>
          </a:p>
          <a:p>
            <a:pPr>
              <a:buFont typeface="Arial" panose="020B0604020202020204" pitchFamily="34" charset="0"/>
              <a:buChar char="•"/>
            </a:pPr>
            <a:r>
              <a:rPr lang="en-GB" altLang="en-US" sz="2000" dirty="0"/>
              <a:t>Evaluate the positives of each one. </a:t>
            </a:r>
          </a:p>
          <a:p>
            <a:pPr>
              <a:buFont typeface="Arial" panose="020B0604020202020204" pitchFamily="34" charset="0"/>
              <a:buChar char="•"/>
            </a:pPr>
            <a:r>
              <a:rPr lang="en-GB" altLang="en-US" sz="2000" dirty="0"/>
              <a:t>Propose developments that would provide an enhancement for each of the examples you identified. </a:t>
            </a:r>
          </a:p>
          <a:p>
            <a:pPr>
              <a:buFont typeface="Arial" panose="020B0604020202020204" pitchFamily="34" charset="0"/>
              <a:buChar char="•"/>
            </a:pPr>
            <a:r>
              <a:rPr lang="en-GB" altLang="en-US" sz="2000" dirty="0"/>
              <a:t>Anticipate how your ‘competitors’ will respond by justifying your proposals.</a:t>
            </a:r>
          </a:p>
          <a:p>
            <a:pPr marL="0" indent="0">
              <a:buNone/>
            </a:pPr>
            <a:endParaRPr lang="en-GB" altLang="en-US" dirty="0"/>
          </a:p>
        </p:txBody>
      </p:sp>
    </p:spTree>
  </p:cSld>
  <p:clrMapOvr>
    <a:masterClrMapping/>
  </p:clrMapOvr>
  <p:transition spd="slow">
    <p:push dir="u"/>
    <p:sndAc>
      <p:stSnd>
        <p:snd r:embed="rId3"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sz="2000" b="1" dirty="0"/>
              <a:t>Price</a:t>
            </a:r>
          </a:p>
          <a:p>
            <a:pPr>
              <a:buFont typeface="Arial" panose="020B0604020202020204" pitchFamily="34" charset="0"/>
              <a:buChar char="•"/>
            </a:pPr>
            <a:r>
              <a:rPr lang="en-GB" sz="2000" dirty="0"/>
              <a:t>Prices need to be set for products that meet customers’ and businesses’ expectations. Setting a price too low may attract lots of customers but might not be profitable for the business.</a:t>
            </a:r>
          </a:p>
          <a:p>
            <a:pPr>
              <a:buFont typeface="Arial" panose="020B0604020202020204" pitchFamily="34" charset="0"/>
              <a:buChar char="•"/>
            </a:pPr>
            <a:r>
              <a:rPr lang="en-GB" sz="2000" dirty="0"/>
              <a:t>The price should give an indication of the value of the product and can be changed depending on demand.</a:t>
            </a:r>
          </a:p>
          <a:p>
            <a:pPr>
              <a:buFont typeface="Arial" panose="020B0604020202020204" pitchFamily="34" charset="0"/>
              <a:buChar char="•"/>
            </a:pPr>
            <a:r>
              <a:rPr lang="en-GB" sz="2000" dirty="0"/>
              <a:t>New innovative products are often given a high price to reflect their USP. Products that are not as different, such as a new packet of crisps, may have a low price to attract customers’ attention as there is so much competition</a:t>
            </a:r>
            <a:r>
              <a:rPr lang="en-GB" sz="2000" dirty="0" smtClean="0"/>
              <a:t>.</a:t>
            </a:r>
          </a:p>
          <a:p>
            <a:pPr>
              <a:buFont typeface="Arial" panose="020B0604020202020204" pitchFamily="34" charset="0"/>
              <a:buChar char="•"/>
            </a:pPr>
            <a:r>
              <a:rPr lang="en-GB" sz="2000" b="1" dirty="0" smtClean="0">
                <a:solidFill>
                  <a:srgbClr val="FF0000"/>
                </a:solidFill>
              </a:rPr>
              <a:t>Complete the pricing strategy worksheet</a:t>
            </a:r>
            <a:endParaRPr lang="en-GB" sz="2000" b="1" dirty="0">
              <a:solidFill>
                <a:srgbClr val="FF0000"/>
              </a:solidFill>
            </a:endParaRPr>
          </a:p>
          <a:p>
            <a:endParaRPr lang="en-GB" dirty="0"/>
          </a:p>
        </p:txBody>
      </p:sp>
      <p:sp>
        <p:nvSpPr>
          <p:cNvPr id="5" name="Title 1"/>
          <p:cNvSpPr>
            <a:spLocks noGrp="1"/>
          </p:cNvSpPr>
          <p:nvPr>
            <p:ph type="title"/>
          </p:nvPr>
        </p:nvSpPr>
        <p:spPr>
          <a:xfrm>
            <a:off x="457200" y="1195200"/>
            <a:ext cx="8229600" cy="864000"/>
          </a:xfrm>
        </p:spPr>
        <p:txBody>
          <a:bodyPr/>
          <a:lstStyle/>
          <a:p>
            <a:r>
              <a:rPr lang="en-GB" sz="3200" dirty="0"/>
              <a:t>The marketing mix (the 4Ps)</a:t>
            </a:r>
          </a:p>
        </p:txBody>
      </p:sp>
    </p:spTree>
    <p:extLst>
      <p:ext uri="{BB962C8B-B14F-4D97-AF65-F5344CB8AC3E}">
        <p14:creationId xmlns:p14="http://schemas.microsoft.com/office/powerpoint/2010/main" val="3972643149"/>
      </p:ext>
    </p:extLst>
  </p:cSld>
  <p:clrMapOvr>
    <a:masterClrMapping/>
  </p:clrMapOvr>
  <p:transition spd="slow">
    <p:push dir="u"/>
    <p:sndAc>
      <p:stSnd>
        <p:snd r:embed="rId3" name="click.wav"/>
      </p:stSnd>
    </p:sndAc>
  </p:transition>
  <p:timing>
    <p:tnLst>
      <p:par>
        <p:cTn id="1" dur="indefinite" restart="never" nodeType="tmRoot"/>
      </p:par>
    </p:tnLst>
  </p:timing>
</p:sld>
</file>

<file path=ppt/theme/theme1.xml><?xml version="1.0" encoding="utf-8"?>
<a:theme xmlns:a="http://schemas.openxmlformats.org/drawingml/2006/main" name="1_TitleSlide">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770</Words>
  <Application>Microsoft Office PowerPoint</Application>
  <PresentationFormat>On-screen Show (4:3)</PresentationFormat>
  <Paragraphs>63</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MS PGothic</vt:lpstr>
      <vt:lpstr>Arial</vt:lpstr>
      <vt:lpstr>Calibri</vt:lpstr>
      <vt:lpstr>Verdana</vt:lpstr>
      <vt:lpstr>Wingdings</vt:lpstr>
      <vt:lpstr>1_TitleSlide</vt:lpstr>
      <vt:lpstr>Lesson 3: The Marketing Mix  Product and Price</vt:lpstr>
      <vt:lpstr>Which belongs to which?</vt:lpstr>
      <vt:lpstr>Product Life Cycle</vt:lpstr>
      <vt:lpstr>The marketing mix (the 4Ps)</vt:lpstr>
      <vt:lpstr>Product Portfolio – Boston Matrix</vt:lpstr>
      <vt:lpstr>The marketing mix (the 4Ps)</vt:lpstr>
      <vt:lpstr>The marketing mix (the 4Ps)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plight of the hedgehog</dc:title>
  <dc:creator>user</dc:creator>
  <cp:lastModifiedBy>Morgan Crump</cp:lastModifiedBy>
  <cp:revision>10</cp:revision>
  <dcterms:created xsi:type="dcterms:W3CDTF">2017-09-12T21:00:51Z</dcterms:created>
  <dcterms:modified xsi:type="dcterms:W3CDTF">2017-11-01T10:18:27Z</dcterms:modified>
</cp:coreProperties>
</file>