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7"/>
  </p:notesMasterIdLst>
  <p:handoutMasterIdLst>
    <p:handoutMasterId r:id="rId8"/>
  </p:handoutMasterIdLst>
  <p:sldIdLst>
    <p:sldId id="287" r:id="rId3"/>
    <p:sldId id="292" r:id="rId4"/>
    <p:sldId id="293" r:id="rId5"/>
    <p:sldId id="294" r:id="rId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Peacock" initials="" lastIdx="10" clrIdx="0"/>
  <p:cmAuthor id="2" name="Rebecca Wallis" initials="RW" lastIdx="21" clrIdx="1">
    <p:extLst/>
  </p:cmAuthor>
  <p:cmAuthor id="3" name="Liz Nelson" initials="" lastIdx="0" clrIdx="2"/>
  <p:cmAuthor id="4" name="Deb" initials="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60882"/>
    <a:srgbClr val="0072BB"/>
    <a:srgbClr val="5057A7"/>
    <a:srgbClr val="364395"/>
    <a:srgbClr val="FBF5EA"/>
    <a:srgbClr val="F8F8F8"/>
    <a:srgbClr val="EAEAEA"/>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292" autoAdjust="0"/>
  </p:normalViewPr>
  <p:slideViewPr>
    <p:cSldViewPr>
      <p:cViewPr varScale="1">
        <p:scale>
          <a:sx n="96" d="100"/>
          <a:sy n="96"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5" d="100"/>
          <a:sy n="125" d="100"/>
        </p:scale>
        <p:origin x="3012" y="-20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128457A-F6DC-496D-889A-A29C3B59CC15}" type="datetimeFigureOut">
              <a:rPr lang="en-US" altLang="en-US"/>
              <a:pPr>
                <a:defRPr/>
              </a:pPr>
              <a:t>10/7/2017</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F12250-79A7-4403-9AAB-907A0AE71F3D}" type="slidenum">
              <a:rPr lang="en-US" altLang="en-US"/>
              <a:pPr>
                <a:defRPr/>
              </a:pPr>
              <a:t>‹#›</a:t>
            </a:fld>
            <a:endParaRPr lang="en-US" altLang="en-US" dirty="0"/>
          </a:p>
        </p:txBody>
      </p:sp>
    </p:spTree>
    <p:extLst>
      <p:ext uri="{BB962C8B-B14F-4D97-AF65-F5344CB8AC3E}">
        <p14:creationId xmlns:p14="http://schemas.microsoft.com/office/powerpoint/2010/main" xmlns="" val="353642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dirty="0"/>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0DE8255-F6E6-4C6F-A67E-0A7679F58765}" type="slidenum">
              <a:rPr lang="en-GB" altLang="en-US"/>
              <a:pPr>
                <a:defRPr/>
              </a:pPr>
              <a:t>‹#›</a:t>
            </a:fld>
            <a:endParaRPr lang="en-GB" altLang="en-US" dirty="0"/>
          </a:p>
        </p:txBody>
      </p:sp>
    </p:spTree>
    <p:extLst>
      <p:ext uri="{BB962C8B-B14F-4D97-AF65-F5344CB8AC3E}">
        <p14:creationId xmlns:p14="http://schemas.microsoft.com/office/powerpoint/2010/main" xmlns="" val="4139848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p14="http://schemas.microsoft.com/office/powerpoint/2010/main" xmlns="" val="128058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2</a:t>
            </a:fld>
            <a:endParaRPr lang="en-GB" altLang="en-US" dirty="0"/>
          </a:p>
        </p:txBody>
      </p:sp>
    </p:spTree>
    <p:extLst>
      <p:ext uri="{BB962C8B-B14F-4D97-AF65-F5344CB8AC3E}">
        <p14:creationId xmlns:p14="http://schemas.microsoft.com/office/powerpoint/2010/main" xmlns="" val="2460946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xmlns="" val="265326450"/>
      </p:ext>
    </p:extLst>
  </p:cSld>
  <p:clrMapOvr>
    <a:masterClrMapping/>
  </p:clrMapOvr>
  <p:transition spd="slow">
    <p:push dir="u"/>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979745751"/>
      </p:ext>
    </p:extLst>
  </p:cSld>
  <p:clrMapOvr>
    <a:masterClrMapping/>
  </p:clrMapOvr>
  <p:transition spd="slow">
    <p:push dir="u"/>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704149936"/>
      </p:ext>
    </p:extLst>
  </p:cSld>
  <p:clrMapOvr>
    <a:masterClrMapping/>
  </p:clrMapOvr>
  <p:transition spd="slow">
    <p:push dir="u"/>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1384088600"/>
      </p:ext>
    </p:extLst>
  </p:cSld>
  <p:clrMapOvr>
    <a:masterClrMapping/>
  </p:clrMapOvr>
  <p:transition spd="slow">
    <p:push dir="u"/>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4179764094"/>
      </p:ext>
    </p:extLst>
  </p:cSld>
  <p:clrMapOvr>
    <a:masterClrMapping/>
  </p:clrMapOvr>
  <p:transition spd="slow">
    <p:push dir="u"/>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1042270169"/>
      </p:ext>
    </p:extLst>
  </p:cSld>
  <p:clrMapOvr>
    <a:masterClrMapping/>
  </p:clrMapOvr>
  <p:transition spd="slow">
    <p:push dir="u"/>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3311027039"/>
      </p:ext>
    </p:extLst>
  </p:cSld>
  <p:clrMapOvr>
    <a:masterClrMapping/>
  </p:clrMapOvr>
  <p:transition spd="slow">
    <p:push dir="u"/>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3203646798"/>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920806189"/>
      </p:ext>
    </p:extLst>
  </p:cSld>
  <p:clrMapOvr>
    <a:masterClrMapping/>
  </p:clrMapOvr>
  <p:transition spd="slow">
    <p:push dir="u"/>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1547076556"/>
      </p:ext>
    </p:extLst>
  </p:cSld>
  <p:clrMapOvr>
    <a:masterClrMapping/>
  </p:clrMapOvr>
  <p:transition spd="slow">
    <p:push dir="u"/>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1153466656"/>
      </p:ext>
    </p:extLst>
  </p:cSld>
  <p:clrMapOvr>
    <a:masterClrMapping/>
  </p:clrMapOvr>
  <p:transition spd="slow">
    <p:push dir="u"/>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1501528339"/>
      </p:ext>
    </p:extLst>
  </p:cSld>
  <p:clrMapOvr>
    <a:masterClrMapping/>
  </p:clrMapOvr>
  <p:transition spd="slow">
    <p:push dir="u"/>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41181750"/>
      </p:ext>
    </p:extLst>
  </p:cSld>
  <p:clrMapOvr>
    <a:masterClrMapping/>
  </p:clrMapOvr>
  <p:transition spd="slow">
    <p:push dir="u"/>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xmlns="" val="3734819317"/>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 id="2147485356" r:id="rId12"/>
  </p:sldLayoutIdLst>
  <p:transition spd="slow">
    <p:push dir="u"/>
    <p:sndAc>
      <p:stSnd>
        <p:snd r:embed="rId14" name="click.wav"/>
      </p:stSnd>
    </p:sndAc>
  </p:transition>
  <p:hf sldNum="0" hdr="0" ft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6"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xx: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cs typeface="Arial" panose="020B0604020202020204" pitchFamily="34" charset="0"/>
              </a:defRPr>
            </a:lvl1pPr>
          </a:lstStyle>
          <a:p>
            <a:pPr>
              <a:defRPr/>
            </a:pPr>
            <a:endParaRPr lang="en-GB" altLang="en-US" dirty="0"/>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7" r:id="rId1"/>
    <p:sldLayoutId id="2147485358" r:id="rId2"/>
    <p:sldLayoutId id="2147485359" r:id="rId3"/>
    <p:sldLayoutId id="2147485360" r:id="rId4"/>
    <p:sldLayoutId id="2147485361" r:id="rId5"/>
    <p:sldLayoutId id="2147485362" r:id="rId6"/>
    <p:sldLayoutId id="2147485363" r:id="rId7"/>
    <p:sldLayoutId id="2147485364" r:id="rId8"/>
    <p:sldLayoutId id="2147485365" r:id="rId9"/>
    <p:sldLayoutId id="2147485366" r:id="rId10"/>
    <p:sldLayoutId id="2147485367" r:id="rId11"/>
    <p:sldLayoutId id="2147485368" r:id="rId12"/>
  </p:sldLayoutIdLst>
  <p:transition spd="slow">
    <p:push dir="u"/>
    <p:sndAc>
      <p:stSnd>
        <p:snd r:embed="rId14" name="click.wav"/>
      </p:stSnd>
    </p:sndAc>
  </p:transition>
  <p:hf sldNum="0" hdr="0" ft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a:t>The role of marketing</a:t>
            </a:r>
          </a:p>
        </p:txBody>
      </p:sp>
      <p:sp>
        <p:nvSpPr>
          <p:cNvPr id="17410" name="Subtitle 6"/>
          <p:cNvSpPr>
            <a:spLocks noGrp="1"/>
          </p:cNvSpPr>
          <p:nvPr>
            <p:ph type="subTitle" idx="1"/>
          </p:nvPr>
        </p:nvSpPr>
        <p:spPr/>
        <p:txBody>
          <a:bodyPr/>
          <a:lstStyle/>
          <a:p>
            <a:r>
              <a:rPr lang="en-GB" altLang="en-US" dirty="0" smtClean="0"/>
              <a:t>Internal influences on marketing</a:t>
            </a:r>
            <a:endParaRPr lang="en-GB" altLang="en-US" dirty="0"/>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Internal influences on marketing activity</a:t>
            </a:r>
          </a:p>
        </p:txBody>
      </p:sp>
      <p:sp>
        <p:nvSpPr>
          <p:cNvPr id="3" name="Content Placeholder 2"/>
          <p:cNvSpPr>
            <a:spLocks noGrp="1"/>
          </p:cNvSpPr>
          <p:nvPr>
            <p:ph idx="1"/>
          </p:nvPr>
        </p:nvSpPr>
        <p:spPr>
          <a:xfrm>
            <a:off x="479425" y="2088131"/>
            <a:ext cx="8207375" cy="4113320"/>
          </a:xfrm>
        </p:spPr>
        <p:txBody>
          <a:bodyPr/>
          <a:lstStyle/>
          <a:p>
            <a:pPr>
              <a:buFont typeface="Arial" panose="020B0604020202020204" pitchFamily="34" charset="0"/>
              <a:buChar char="•"/>
            </a:pPr>
            <a:r>
              <a:rPr lang="en-GB" dirty="0"/>
              <a:t>Businesses have to make decisions on things like whether to bring out new products, lower the prices of their products, offer to sell online or promote more. </a:t>
            </a:r>
          </a:p>
          <a:p>
            <a:pPr>
              <a:buFont typeface="Arial" panose="020B0604020202020204" pitchFamily="34" charset="0"/>
              <a:buChar char="•"/>
            </a:pPr>
            <a:r>
              <a:rPr lang="en-GB" dirty="0"/>
              <a:t>Their ability to do these things depends on certain factors from within the business, such as:</a:t>
            </a:r>
          </a:p>
          <a:p>
            <a:pPr lvl="1">
              <a:buFont typeface="Arial" panose="020B0604020202020204" pitchFamily="34" charset="0"/>
              <a:buChar char="•"/>
            </a:pPr>
            <a:r>
              <a:rPr lang="en-GB" dirty="0"/>
              <a:t>How much is it going to cost?</a:t>
            </a:r>
          </a:p>
          <a:p>
            <a:pPr lvl="1">
              <a:buFont typeface="Arial" panose="020B0604020202020204" pitchFamily="34" charset="0"/>
              <a:buChar char="•"/>
            </a:pPr>
            <a:r>
              <a:rPr lang="en-GB" dirty="0"/>
              <a:t>Has the business got the money to do it?</a:t>
            </a:r>
          </a:p>
          <a:p>
            <a:pPr lvl="1">
              <a:buFont typeface="Arial" panose="020B0604020202020204" pitchFamily="34" charset="0"/>
              <a:buChar char="•"/>
            </a:pPr>
            <a:r>
              <a:rPr lang="en-GB" dirty="0"/>
              <a:t>Do the staff have the expertise to be able to do it?</a:t>
            </a:r>
          </a:p>
          <a:p>
            <a:pPr lvl="1">
              <a:buFont typeface="Arial" panose="020B0604020202020204" pitchFamily="34" charset="0"/>
              <a:buChar char="•"/>
            </a:pPr>
            <a:r>
              <a:rPr lang="en-GB" dirty="0"/>
              <a:t>Is the size and the culture of the business able to support it?</a:t>
            </a:r>
          </a:p>
        </p:txBody>
      </p:sp>
    </p:spTree>
    <p:extLst>
      <p:ext uri="{BB962C8B-B14F-4D97-AF65-F5344CB8AC3E}">
        <p14:creationId xmlns:p14="http://schemas.microsoft.com/office/powerpoint/2010/main" xmlns="" val="2751459045"/>
      </p:ext>
    </p:extLst>
  </p:cSld>
  <p:clrMapOvr>
    <a:masterClrMapping/>
  </p:clrMapOvr>
  <p:transition spd="slow">
    <p:push dir="u"/>
    <p:sndAc>
      <p:stSnd>
        <p:snd r:embed="rId3"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071546"/>
            <a:ext cx="8858312" cy="3878436"/>
          </a:xfrm>
        </p:spPr>
        <p:txBody>
          <a:bodyPr>
            <a:noAutofit/>
          </a:bodyPr>
          <a:lstStyle/>
          <a:p>
            <a:pPr marL="0" indent="0" algn="just">
              <a:spcBef>
                <a:spcPts val="0"/>
              </a:spcBef>
              <a:spcAft>
                <a:spcPts val="600"/>
              </a:spcAft>
              <a:buNone/>
            </a:pPr>
            <a:r>
              <a:rPr lang="en-GB" sz="1600" dirty="0" smtClean="0"/>
              <a:t>Internal </a:t>
            </a:r>
            <a:r>
              <a:rPr lang="en-GB" sz="1600" dirty="0"/>
              <a:t>influences are those factors </a:t>
            </a:r>
            <a:r>
              <a:rPr lang="en-GB" sz="1600" dirty="0" smtClean="0"/>
              <a:t>inside the business and include:</a:t>
            </a:r>
            <a:endParaRPr lang="en-GB" sz="1600" dirty="0"/>
          </a:p>
          <a:p>
            <a:pPr algn="just">
              <a:spcBef>
                <a:spcPts val="0"/>
              </a:spcBef>
              <a:spcAft>
                <a:spcPts val="600"/>
              </a:spcAft>
            </a:pPr>
            <a:r>
              <a:rPr lang="en-GB" sz="1600" b="1" dirty="0" smtClean="0"/>
              <a:t>Business/corporate objectives</a:t>
            </a:r>
            <a:r>
              <a:rPr lang="en-GB" sz="1600" dirty="0"/>
              <a:t> – </a:t>
            </a:r>
            <a:r>
              <a:rPr lang="en-GB" sz="1600" dirty="0" smtClean="0"/>
              <a:t>The marketing objectives are set to ensure the marketing department contributes towards achieving the overall corporate objectives. A business must have an integrated approach to marketing and therefore if a company has established a certain type of image, for example high quality products or ethics, then all actions which are guided by objectives must match the brand image established.</a:t>
            </a:r>
          </a:p>
          <a:p>
            <a:pPr algn="just">
              <a:spcBef>
                <a:spcPts val="0"/>
              </a:spcBef>
              <a:spcAft>
                <a:spcPts val="600"/>
              </a:spcAft>
            </a:pPr>
            <a:r>
              <a:rPr lang="en-GB" sz="1600" b="1" dirty="0" smtClean="0"/>
              <a:t>Finance</a:t>
            </a:r>
            <a:r>
              <a:rPr lang="en-GB" sz="1600" dirty="0" smtClean="0"/>
              <a:t> – The financial position of the business will determine what </a:t>
            </a:r>
            <a:r>
              <a:rPr lang="en-GB" sz="1600" b="1" dirty="0" smtClean="0"/>
              <a:t>resources</a:t>
            </a:r>
            <a:r>
              <a:rPr lang="en-GB" sz="1600" dirty="0" smtClean="0"/>
              <a:t> can be allocated to achieve the objectives. Objectives allow firms to establish their priorities and therefore where finances should be allocated.</a:t>
            </a:r>
          </a:p>
          <a:p>
            <a:pPr algn="just">
              <a:spcBef>
                <a:spcPts val="0"/>
              </a:spcBef>
              <a:spcAft>
                <a:spcPts val="600"/>
              </a:spcAft>
            </a:pPr>
            <a:r>
              <a:rPr lang="en-GB" sz="1600" b="1" dirty="0" smtClean="0"/>
              <a:t>Human </a:t>
            </a:r>
            <a:r>
              <a:rPr lang="en-GB" sz="1600" b="1" dirty="0"/>
              <a:t>resources (</a:t>
            </a:r>
            <a:r>
              <a:rPr lang="en-GB" sz="1600" b="1" dirty="0" smtClean="0"/>
              <a:t>HR)</a:t>
            </a:r>
            <a:r>
              <a:rPr lang="en-GB" sz="1600" dirty="0"/>
              <a:t> </a:t>
            </a:r>
            <a:r>
              <a:rPr lang="en-GB" sz="1600" dirty="0" smtClean="0"/>
              <a:t>– The size, skills and motivation of the workforce will determine what </a:t>
            </a:r>
            <a:r>
              <a:rPr lang="en-GB" sz="1600" dirty="0"/>
              <a:t>m</a:t>
            </a:r>
            <a:r>
              <a:rPr lang="en-GB" sz="1600" dirty="0" smtClean="0"/>
              <a:t>arketing </a:t>
            </a:r>
            <a:r>
              <a:rPr lang="en-GB" sz="1600" dirty="0"/>
              <a:t>objectives </a:t>
            </a:r>
            <a:r>
              <a:rPr lang="en-GB" sz="1600" dirty="0" smtClean="0"/>
              <a:t>can be achieved. The levels of training, customer service, decision-making and motivation of the workforce all impact their ability to achieve marketing objectives.</a:t>
            </a:r>
          </a:p>
          <a:p>
            <a:pPr algn="just">
              <a:spcBef>
                <a:spcPts val="0"/>
              </a:spcBef>
              <a:spcAft>
                <a:spcPts val="600"/>
              </a:spcAft>
            </a:pPr>
            <a:r>
              <a:rPr lang="en-GB" sz="1600" b="1" dirty="0" smtClean="0"/>
              <a:t>Operational issues</a:t>
            </a:r>
            <a:r>
              <a:rPr lang="en-GB" sz="1600" dirty="0"/>
              <a:t> </a:t>
            </a:r>
            <a:r>
              <a:rPr lang="en-GB" sz="1600" dirty="0" smtClean="0"/>
              <a:t>– A company must offer an integrated approach so if quality is a key brand feature than the marketing must focus on this and the product must match. The operation must ensure the company can deliver on promises, for example, internet sales, delivery times, stock quantities, etc.</a:t>
            </a:r>
          </a:p>
          <a:p>
            <a:pPr algn="just">
              <a:spcBef>
                <a:spcPts val="0"/>
              </a:spcBef>
              <a:spcAft>
                <a:spcPts val="600"/>
              </a:spcAft>
            </a:pPr>
            <a:r>
              <a:rPr lang="en-GB" sz="1600" b="1" dirty="0" smtClean="0"/>
              <a:t>Type of product</a:t>
            </a:r>
            <a:r>
              <a:rPr lang="en-GB" sz="1600" dirty="0"/>
              <a:t> </a:t>
            </a:r>
            <a:r>
              <a:rPr lang="en-GB" sz="1600" dirty="0" smtClean="0"/>
              <a:t>– What is the company </a:t>
            </a:r>
            <a:r>
              <a:rPr lang="en-GB" sz="1600" dirty="0" smtClean="0"/>
              <a:t>known </a:t>
            </a:r>
            <a:r>
              <a:rPr lang="en-GB" sz="1600" dirty="0" smtClean="0"/>
              <a:t>for? Does it have a unique selling point? Has it established a reputation for a particular type of product? Is it a necessity or a luxury? What are the industry standards or marketing and budgets? </a:t>
            </a:r>
            <a:endParaRPr lang="en-GB" sz="1600" dirty="0"/>
          </a:p>
        </p:txBody>
      </p:sp>
    </p:spTree>
    <p:extLst>
      <p:ext uri="{BB962C8B-B14F-4D97-AF65-F5344CB8AC3E}">
        <p14:creationId xmlns="" xmlns:p14="http://schemas.microsoft.com/office/powerpoint/2010/main" val="3599213243"/>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447850"/>
          </a:xfrm>
        </p:spPr>
        <p:txBody>
          <a:bodyPr/>
          <a:lstStyle/>
          <a:p>
            <a:r>
              <a:rPr lang="en-GB" sz="2400" dirty="0" smtClean="0"/>
              <a:t>Your task</a:t>
            </a:r>
            <a:endParaRPr lang="en-GB" sz="2400" dirty="0"/>
          </a:p>
        </p:txBody>
      </p:sp>
      <p:sp>
        <p:nvSpPr>
          <p:cNvPr id="3" name="Content Placeholder 2"/>
          <p:cNvSpPr>
            <a:spLocks noGrp="1"/>
          </p:cNvSpPr>
          <p:nvPr>
            <p:ph idx="1"/>
          </p:nvPr>
        </p:nvSpPr>
        <p:spPr>
          <a:xfrm>
            <a:off x="500034" y="1714488"/>
            <a:ext cx="8207375" cy="3878436"/>
          </a:xfrm>
        </p:spPr>
        <p:txBody>
          <a:bodyPr/>
          <a:lstStyle/>
          <a:p>
            <a:r>
              <a:rPr lang="en-GB" sz="1800" dirty="0" smtClean="0"/>
              <a:t>Create an A3 </a:t>
            </a:r>
            <a:r>
              <a:rPr lang="en-GB" sz="1800" dirty="0" err="1" smtClean="0"/>
              <a:t>mindmap</a:t>
            </a:r>
            <a:r>
              <a:rPr lang="en-GB" sz="1800" dirty="0" smtClean="0"/>
              <a:t> that details each of the internal influences on marketing.</a:t>
            </a:r>
          </a:p>
          <a:p>
            <a:pPr lvl="1"/>
            <a:r>
              <a:rPr lang="en-GB" sz="1800" dirty="0" smtClean="0"/>
              <a:t>Cost/Finance</a:t>
            </a:r>
          </a:p>
          <a:p>
            <a:pPr lvl="1"/>
            <a:r>
              <a:rPr lang="en-GB" sz="1800" dirty="0" smtClean="0"/>
              <a:t>Staff expertise/skills</a:t>
            </a:r>
          </a:p>
          <a:p>
            <a:pPr lvl="1"/>
            <a:r>
              <a:rPr lang="en-GB" sz="1800" dirty="0" smtClean="0"/>
              <a:t>Business size</a:t>
            </a:r>
          </a:p>
          <a:p>
            <a:pPr lvl="1"/>
            <a:r>
              <a:rPr lang="en-GB" sz="1800" dirty="0" smtClean="0"/>
              <a:t>Business culture</a:t>
            </a:r>
          </a:p>
          <a:p>
            <a:pPr lvl="1"/>
            <a:r>
              <a:rPr lang="en-GB" sz="1800" dirty="0" smtClean="0"/>
              <a:t>Operations</a:t>
            </a:r>
          </a:p>
          <a:p>
            <a:pPr lvl="1"/>
            <a:r>
              <a:rPr lang="en-GB" sz="1800" dirty="0" smtClean="0"/>
              <a:t>Type of product/service</a:t>
            </a:r>
          </a:p>
          <a:p>
            <a:endParaRPr lang="en-GB" sz="1800" dirty="0" smtClean="0"/>
          </a:p>
          <a:p>
            <a:r>
              <a:rPr lang="en-GB" sz="1800" dirty="0" smtClean="0"/>
              <a:t>For each internal influence, you need to:</a:t>
            </a:r>
          </a:p>
          <a:p>
            <a:pPr lvl="1"/>
            <a:r>
              <a:rPr lang="en-GB" sz="1800" dirty="0" smtClean="0"/>
              <a:t>Explain why it can impact a business’s marketing objectives</a:t>
            </a:r>
          </a:p>
          <a:p>
            <a:pPr lvl="1"/>
            <a:r>
              <a:rPr lang="en-GB" sz="1800" dirty="0" smtClean="0"/>
              <a:t>Give relevant examples of businesses for each influence</a:t>
            </a:r>
          </a:p>
          <a:p>
            <a:pPr lvl="1"/>
            <a:r>
              <a:rPr lang="en-GB" sz="1800" dirty="0" smtClean="0"/>
              <a:t>Give examples of the problems that can be caused by each influence</a:t>
            </a:r>
          </a:p>
          <a:p>
            <a:endParaRPr lang="en-GB" sz="1600" dirty="0" smtClean="0"/>
          </a:p>
          <a:p>
            <a:endParaRPr lang="en-GB" sz="1600" dirty="0" smtClean="0"/>
          </a:p>
        </p:txBody>
      </p:sp>
    </p:spTree>
  </p:cSld>
  <p:clrMapOvr>
    <a:masterClrMapping/>
  </p:clrMapOvr>
  <p:transition spd="slow">
    <p:push dir="u"/>
    <p:sndAc>
      <p:stSnd>
        <p:snd r:embed="rId2" name="click.wav"/>
      </p:stSnd>
    </p:sndAc>
  </p:transition>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12387</TotalTime>
  <Words>437</Words>
  <Application>Microsoft Office PowerPoint</Application>
  <PresentationFormat>On-screen Show (4:3)</PresentationFormat>
  <Paragraphs>30</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1_TitleSlide</vt:lpstr>
      <vt:lpstr>2_Default Design</vt:lpstr>
      <vt:lpstr>The role of marketing</vt:lpstr>
      <vt:lpstr>Internal influences on marketing activity</vt:lpstr>
      <vt:lpstr>Slide 3</vt:lpstr>
      <vt:lpstr>Your task</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583</cp:revision>
  <dcterms:created xsi:type="dcterms:W3CDTF">2010-12-13T13:21:58Z</dcterms:created>
  <dcterms:modified xsi:type="dcterms:W3CDTF">2017-10-07T00:25:00Z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