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5" r:id="rId1"/>
    <p:sldMasterId id="2147484148" r:id="rId2"/>
  </p:sldMasterIdLst>
  <p:notesMasterIdLst>
    <p:notesMasterId r:id="rId11"/>
  </p:notesMasterIdLst>
  <p:handoutMasterIdLst>
    <p:handoutMasterId r:id="rId12"/>
  </p:handoutMasterIdLst>
  <p:sldIdLst>
    <p:sldId id="287" r:id="rId3"/>
    <p:sldId id="293" r:id="rId4"/>
    <p:sldId id="294" r:id="rId5"/>
    <p:sldId id="295" r:id="rId6"/>
    <p:sldId id="296" r:id="rId7"/>
    <p:sldId id="297" r:id="rId8"/>
    <p:sldId id="298" r:id="rId9"/>
    <p:sldId id="299"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Peacock" initials="" lastIdx="10" clrIdx="0"/>
  <p:cmAuthor id="2" name="Rebecca Wallis" initials="RW" lastIdx="21" clrIdx="1">
    <p:extLst/>
  </p:cmAuthor>
  <p:cmAuthor id="3" name="Liz Nelson" initials="" lastIdx="0" clrIdx="2"/>
  <p:cmAuthor id="4" name="Deb" initials="D"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C60882"/>
    <a:srgbClr val="0072BB"/>
    <a:srgbClr val="5057A7"/>
    <a:srgbClr val="364395"/>
    <a:srgbClr val="FBF5EA"/>
    <a:srgbClr val="F8F8F8"/>
    <a:srgbClr val="EAEAEA"/>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6292" autoAdjust="0"/>
  </p:normalViewPr>
  <p:slideViewPr>
    <p:cSldViewPr>
      <p:cViewPr varScale="1">
        <p:scale>
          <a:sx n="96" d="100"/>
          <a:sy n="96" d="100"/>
        </p:scale>
        <p:origin x="-14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25" d="100"/>
          <a:sy n="125" d="100"/>
        </p:scale>
        <p:origin x="3012" y="-20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E128457A-F6DC-496D-889A-A29C3B59CC15}" type="datetimeFigureOut">
              <a:rPr lang="en-US" altLang="en-US"/>
              <a:pPr>
                <a:defRPr/>
              </a:pPr>
              <a:t>10/14/2017</a:t>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AF12250-79A7-4403-9AAB-907A0AE71F3D}" type="slidenum">
              <a:rPr lang="en-US" altLang="en-US"/>
              <a:pPr>
                <a:defRPr/>
              </a:pPr>
              <a:t>‹#›</a:t>
            </a:fld>
            <a:endParaRPr lang="en-US" altLang="en-US" dirty="0"/>
          </a:p>
        </p:txBody>
      </p:sp>
    </p:spTree>
    <p:extLst>
      <p:ext uri="{BB962C8B-B14F-4D97-AF65-F5344CB8AC3E}">
        <p14:creationId xmlns:p14="http://schemas.microsoft.com/office/powerpoint/2010/main" xmlns="" val="3536427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GB"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GB" dirty="0"/>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GB"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B0DE8255-F6E6-4C6F-A67E-0A7679F58765}" type="slidenum">
              <a:rPr lang="en-GB" altLang="en-US"/>
              <a:pPr>
                <a:defRPr/>
              </a:pPr>
              <a:t>‹#›</a:t>
            </a:fld>
            <a:endParaRPr lang="en-GB" altLang="en-US" dirty="0"/>
          </a:p>
        </p:txBody>
      </p:sp>
    </p:spTree>
    <p:extLst>
      <p:ext uri="{BB962C8B-B14F-4D97-AF65-F5344CB8AC3E}">
        <p14:creationId xmlns:p14="http://schemas.microsoft.com/office/powerpoint/2010/main" xmlns="" val="4139848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a:t>
            </a:fld>
            <a:endParaRPr lang="en-GB" altLang="en-US" dirty="0"/>
          </a:p>
        </p:txBody>
      </p:sp>
    </p:spTree>
    <p:extLst>
      <p:ext uri="{BB962C8B-B14F-4D97-AF65-F5344CB8AC3E}">
        <p14:creationId xmlns:p14="http://schemas.microsoft.com/office/powerpoint/2010/main" xmlns="" val="128058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Political: </a:t>
            </a:r>
            <a:r>
              <a:rPr lang="en-GB" dirty="0"/>
              <a:t>A cut in government spending to schools has meant school budgets are cut. This could have a big impact on a business that sells its goods/services to schools. Lots of primary schools nowadays outsource the teaching of PE and employ specialist companies to teach their sports lessons. If primary school budgets are cut, they may not be able to afford this specialist teaching and this would then affect the specialist sport company as they would not be making as many sales. This would mean they would have to increase their marketing to other businesses such as private nurseries or develop different services.</a:t>
            </a:r>
          </a:p>
          <a:p>
            <a:r>
              <a:rPr lang="en-GB" b="1" dirty="0"/>
              <a:t>Economic: </a:t>
            </a:r>
            <a:r>
              <a:rPr lang="en-GB" sz="1200" b="0" kern="1200" dirty="0">
                <a:solidFill>
                  <a:schemeClr val="tx1"/>
                </a:solidFill>
                <a:effectLst/>
                <a:latin typeface="Arial" charset="0"/>
                <a:ea typeface="MS PGothic" panose="020B0600070205080204" pitchFamily="34" charset="-128"/>
              </a:rPr>
              <a:t>If VAT was to rise, this would make prices of most goods more expensive. This would be likely to affect the amount of goods that people can buy. This affects the marketing activities of businesses as they may decide not to bring out new products as people are spending less, or decide to change the prices of their products to increase sales.</a:t>
            </a:r>
          </a:p>
          <a:p>
            <a:r>
              <a:rPr lang="en-GB" sz="1200" b="1" kern="1200" dirty="0">
                <a:solidFill>
                  <a:schemeClr val="tx1"/>
                </a:solidFill>
                <a:effectLst/>
                <a:latin typeface="Arial" charset="0"/>
                <a:ea typeface="MS PGothic" panose="020B0600070205080204" pitchFamily="34" charset="-128"/>
              </a:rPr>
              <a:t>Social</a:t>
            </a:r>
            <a:r>
              <a:rPr lang="en-GB" sz="1200" b="0" kern="1200" dirty="0">
                <a:solidFill>
                  <a:schemeClr val="tx1"/>
                </a:solidFill>
                <a:effectLst/>
                <a:latin typeface="Arial" charset="0"/>
                <a:ea typeface="MS PGothic" panose="020B0600070205080204" pitchFamily="34" charset="-128"/>
              </a:rPr>
              <a:t>: The characteristics of the human population are called demographics. Knowledge of these helps marketing departments to know what products to offer. For example, the increase in migrant populations in the UK has meant that supermarkets are continually looking to offer an increased range of foodstuffs from different countries to meet this demand.</a:t>
            </a:r>
          </a:p>
          <a:p>
            <a:r>
              <a:rPr lang="en-GB" sz="1200" b="1" kern="1200" dirty="0">
                <a:solidFill>
                  <a:schemeClr val="tx1"/>
                </a:solidFill>
                <a:effectLst/>
                <a:latin typeface="Arial" charset="0"/>
                <a:ea typeface="MS PGothic" panose="020B0600070205080204" pitchFamily="34" charset="-128"/>
              </a:rPr>
              <a:t>Technological</a:t>
            </a:r>
            <a:r>
              <a:rPr lang="en-GB" sz="1200" b="0" kern="1200" dirty="0">
                <a:solidFill>
                  <a:schemeClr val="tx1"/>
                </a:solidFill>
                <a:effectLst/>
                <a:latin typeface="Arial" charset="0"/>
                <a:ea typeface="MS PGothic" panose="020B0600070205080204" pitchFamily="34" charset="-128"/>
              </a:rPr>
              <a:t>: Changes in technology present opportunities and threats to a business. They can impact the manufacturing of products, meaning higher economies of scale or higher-quality goods. 3D printing, for example, has meant that some products have become cheaper and produced quicker to meet demand. Technology has also changed the way that businesses promote their goods, with the use of social media.</a:t>
            </a:r>
          </a:p>
          <a:p>
            <a:r>
              <a:rPr lang="en-GB" sz="1200" b="1" kern="1200" dirty="0">
                <a:solidFill>
                  <a:schemeClr val="tx1"/>
                </a:solidFill>
                <a:effectLst/>
                <a:latin typeface="Arial" charset="0"/>
                <a:ea typeface="MS PGothic" panose="020B0600070205080204" pitchFamily="34" charset="-128"/>
              </a:rPr>
              <a:t>Environmental</a:t>
            </a:r>
            <a:r>
              <a:rPr lang="en-GB" sz="1200" b="0" kern="1200" dirty="0">
                <a:solidFill>
                  <a:schemeClr val="tx1"/>
                </a:solidFill>
                <a:effectLst/>
                <a:latin typeface="Arial" charset="0"/>
                <a:ea typeface="MS PGothic" panose="020B0600070205080204" pitchFamily="34" charset="-128"/>
              </a:rPr>
              <a:t>: Environmental factors can lead to changes in social trends and opinions and to new legislation being passed, for example the 5p plastic bag tax. This has, for example, had an effect on the way businesses package their goods. Some businesses have opted to offer customers free-of-charge paper bags, while others have not.</a:t>
            </a:r>
          </a:p>
          <a:p>
            <a:r>
              <a:rPr lang="en-GB" sz="1200" b="1" kern="1200" dirty="0">
                <a:solidFill>
                  <a:schemeClr val="tx1"/>
                </a:solidFill>
                <a:effectLst/>
                <a:latin typeface="Arial" charset="0"/>
                <a:ea typeface="MS PGothic" panose="020B0600070205080204" pitchFamily="34" charset="-128"/>
              </a:rPr>
              <a:t>Legal</a:t>
            </a:r>
            <a:r>
              <a:rPr lang="en-GB" sz="1200" b="0" kern="1200" dirty="0">
                <a:solidFill>
                  <a:schemeClr val="tx1"/>
                </a:solidFill>
                <a:effectLst/>
                <a:latin typeface="Arial" charset="0"/>
                <a:ea typeface="MS PGothic" panose="020B0600070205080204" pitchFamily="34" charset="-128"/>
              </a:rPr>
              <a:t>: Businesses are often constrained by laws and regulations governing how they market their products, for example by the ASA (Advertising Standards Authority) or the Data Protection Act, which impacts how they conduct market research.</a:t>
            </a:r>
          </a:p>
          <a:p>
            <a:r>
              <a:rPr lang="en-GB" sz="1200" b="0" kern="1200" dirty="0">
                <a:solidFill>
                  <a:schemeClr val="tx1"/>
                </a:solidFill>
                <a:effectLst/>
                <a:latin typeface="Arial" charset="0"/>
                <a:ea typeface="MS PGothic" panose="020B0600070205080204" pitchFamily="34" charset="-128"/>
              </a:rPr>
              <a:t>Note: </a:t>
            </a:r>
            <a:r>
              <a:rPr lang="en-GB" sz="1200" b="1" kern="1200" dirty="0">
                <a:solidFill>
                  <a:schemeClr val="tx1"/>
                </a:solidFill>
                <a:effectLst/>
                <a:latin typeface="Arial" charset="0"/>
                <a:ea typeface="MS PGothic" panose="020B0600070205080204" pitchFamily="34" charset="-128"/>
              </a:rPr>
              <a:t>Ethical</a:t>
            </a:r>
            <a:r>
              <a:rPr lang="en-GB" sz="1200" b="0" kern="1200" dirty="0">
                <a:solidFill>
                  <a:schemeClr val="tx1"/>
                </a:solidFill>
                <a:effectLst/>
                <a:latin typeface="Arial" charset="0"/>
                <a:ea typeface="MS PGothic" panose="020B0600070205080204" pitchFamily="34" charset="-128"/>
              </a:rPr>
              <a:t> is covered on the following slide. </a:t>
            </a:r>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2</a:t>
            </a:fld>
            <a:endParaRPr lang="en-GB" altLang="en-US" dirty="0"/>
          </a:p>
        </p:txBody>
      </p:sp>
    </p:spTree>
    <p:extLst>
      <p:ext uri="{BB962C8B-B14F-4D97-AF65-F5344CB8AC3E}">
        <p14:creationId xmlns:p14="http://schemas.microsoft.com/office/powerpoint/2010/main" xmlns="" val="264498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Political: </a:t>
            </a:r>
            <a:r>
              <a:rPr lang="en-GB" dirty="0"/>
              <a:t>A cut in government spending to schools has meant school budgets are cut. This could have a big impact on a business that sells its goods/services to schools. Lots of primary schools nowadays outsource the teaching of PE and employ specialist companies to teach their sports lessons. If primary school budgets are cut, they may not be able to afford this specialist teaching and this would then affect the specialist sport company as they would not be making as many sales. This would mean they would have to increase their marketing to other businesses such as private nurseries or develop different services.</a:t>
            </a:r>
          </a:p>
          <a:p>
            <a:r>
              <a:rPr lang="en-GB" b="1" dirty="0"/>
              <a:t>Economic: </a:t>
            </a:r>
            <a:r>
              <a:rPr lang="en-GB" sz="1200" b="0" kern="1200" dirty="0">
                <a:solidFill>
                  <a:schemeClr val="tx1"/>
                </a:solidFill>
                <a:effectLst/>
                <a:latin typeface="Arial" charset="0"/>
                <a:ea typeface="MS PGothic" panose="020B0600070205080204" pitchFamily="34" charset="-128"/>
              </a:rPr>
              <a:t>If VAT was to rise, this would make prices of most goods more expensive. This would be likely to affect the amount of goods that people can buy. This affects the marketing activities of businesses as they may decide not to bring out new products as people are spending less, or decide to change the prices of their products to increase sales.</a:t>
            </a:r>
          </a:p>
          <a:p>
            <a:r>
              <a:rPr lang="en-GB" sz="1200" b="1" kern="1200" dirty="0">
                <a:solidFill>
                  <a:schemeClr val="tx1"/>
                </a:solidFill>
                <a:effectLst/>
                <a:latin typeface="Arial" charset="0"/>
                <a:ea typeface="MS PGothic" panose="020B0600070205080204" pitchFamily="34" charset="-128"/>
              </a:rPr>
              <a:t>Social</a:t>
            </a:r>
            <a:r>
              <a:rPr lang="en-GB" sz="1200" b="0" kern="1200" dirty="0">
                <a:solidFill>
                  <a:schemeClr val="tx1"/>
                </a:solidFill>
                <a:effectLst/>
                <a:latin typeface="Arial" charset="0"/>
                <a:ea typeface="MS PGothic" panose="020B0600070205080204" pitchFamily="34" charset="-128"/>
              </a:rPr>
              <a:t>: The characteristics of the human population are called demographics. Knowledge of these helps marketing departments to know what products to offer. For example, the increase in migrant populations in the UK has meant that supermarkets are continually looking to offer an increased range of foodstuffs from different countries to meet this demand.</a:t>
            </a:r>
          </a:p>
          <a:p>
            <a:r>
              <a:rPr lang="en-GB" sz="1200" b="1" kern="1200" dirty="0">
                <a:solidFill>
                  <a:schemeClr val="tx1"/>
                </a:solidFill>
                <a:effectLst/>
                <a:latin typeface="Arial" charset="0"/>
                <a:ea typeface="MS PGothic" panose="020B0600070205080204" pitchFamily="34" charset="-128"/>
              </a:rPr>
              <a:t>Technological</a:t>
            </a:r>
            <a:r>
              <a:rPr lang="en-GB" sz="1200" b="0" kern="1200" dirty="0">
                <a:solidFill>
                  <a:schemeClr val="tx1"/>
                </a:solidFill>
                <a:effectLst/>
                <a:latin typeface="Arial" charset="0"/>
                <a:ea typeface="MS PGothic" panose="020B0600070205080204" pitchFamily="34" charset="-128"/>
              </a:rPr>
              <a:t>: Changes in technology present opportunities and threats to a business. They can impact the manufacturing of products, meaning higher economies of scale or higher-quality goods. 3D printing, for example, has meant that some products have become cheaper and produced quicker to meet demand. Technology has also changed the way that businesses promote their goods, with the use of social media.</a:t>
            </a:r>
          </a:p>
          <a:p>
            <a:r>
              <a:rPr lang="en-GB" sz="1200" b="1" kern="1200" dirty="0">
                <a:solidFill>
                  <a:schemeClr val="tx1"/>
                </a:solidFill>
                <a:effectLst/>
                <a:latin typeface="Arial" charset="0"/>
                <a:ea typeface="MS PGothic" panose="020B0600070205080204" pitchFamily="34" charset="-128"/>
              </a:rPr>
              <a:t>Environmental</a:t>
            </a:r>
            <a:r>
              <a:rPr lang="en-GB" sz="1200" b="0" kern="1200" dirty="0">
                <a:solidFill>
                  <a:schemeClr val="tx1"/>
                </a:solidFill>
                <a:effectLst/>
                <a:latin typeface="Arial" charset="0"/>
                <a:ea typeface="MS PGothic" panose="020B0600070205080204" pitchFamily="34" charset="-128"/>
              </a:rPr>
              <a:t>: Environmental factors can lead to changes in social trends and opinions and to new legislation being passed, for example the 5p plastic bag tax. This has, for example, had an effect on the way businesses package their goods. Some businesses have opted to offer customers free-of-charge paper bags, while others have not.</a:t>
            </a:r>
          </a:p>
          <a:p>
            <a:r>
              <a:rPr lang="en-GB" sz="1200" b="1" kern="1200" dirty="0">
                <a:solidFill>
                  <a:schemeClr val="tx1"/>
                </a:solidFill>
                <a:effectLst/>
                <a:latin typeface="Arial" charset="0"/>
                <a:ea typeface="MS PGothic" panose="020B0600070205080204" pitchFamily="34" charset="-128"/>
              </a:rPr>
              <a:t>Legal</a:t>
            </a:r>
            <a:r>
              <a:rPr lang="en-GB" sz="1200" b="0" kern="1200" dirty="0">
                <a:solidFill>
                  <a:schemeClr val="tx1"/>
                </a:solidFill>
                <a:effectLst/>
                <a:latin typeface="Arial" charset="0"/>
                <a:ea typeface="MS PGothic" panose="020B0600070205080204" pitchFamily="34" charset="-128"/>
              </a:rPr>
              <a:t>: Businesses are often constrained by laws and regulations governing how they market their products, for example by the ASA (Advertising Standards Authority) or the Data Protection Act, which impacts how they conduct market research.</a:t>
            </a:r>
          </a:p>
          <a:p>
            <a:r>
              <a:rPr lang="en-GB" sz="1200" b="0" kern="1200" dirty="0">
                <a:solidFill>
                  <a:schemeClr val="tx1"/>
                </a:solidFill>
                <a:effectLst/>
                <a:latin typeface="Arial" charset="0"/>
                <a:ea typeface="MS PGothic" panose="020B0600070205080204" pitchFamily="34" charset="-128"/>
              </a:rPr>
              <a:t>Note: </a:t>
            </a:r>
            <a:r>
              <a:rPr lang="en-GB" sz="1200" b="1" kern="1200" dirty="0">
                <a:solidFill>
                  <a:schemeClr val="tx1"/>
                </a:solidFill>
                <a:effectLst/>
                <a:latin typeface="Arial" charset="0"/>
                <a:ea typeface="MS PGothic" panose="020B0600070205080204" pitchFamily="34" charset="-128"/>
              </a:rPr>
              <a:t>Ethical</a:t>
            </a:r>
            <a:r>
              <a:rPr lang="en-GB" sz="1200" b="0" kern="1200" dirty="0">
                <a:solidFill>
                  <a:schemeClr val="tx1"/>
                </a:solidFill>
                <a:effectLst/>
                <a:latin typeface="Arial" charset="0"/>
                <a:ea typeface="MS PGothic" panose="020B0600070205080204" pitchFamily="34" charset="-128"/>
              </a:rPr>
              <a:t> is covered on the following slide. </a:t>
            </a:r>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3</a:t>
            </a:fld>
            <a:endParaRPr lang="en-GB" altLang="en-US" dirty="0"/>
          </a:p>
        </p:txBody>
      </p:sp>
    </p:spTree>
    <p:extLst>
      <p:ext uri="{BB962C8B-B14F-4D97-AF65-F5344CB8AC3E}">
        <p14:creationId xmlns:p14="http://schemas.microsoft.com/office/powerpoint/2010/main" xmlns="" val="264498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Political: </a:t>
            </a:r>
            <a:r>
              <a:rPr lang="en-GB" dirty="0"/>
              <a:t>A cut in government spending to schools has meant school budgets are cut. This could have a big impact on a business that sells its goods/services to schools. Lots of primary schools nowadays outsource the teaching of PE and employ specialist companies to teach their sports lessons. If primary school budgets are cut, they may not be able to afford this specialist teaching and this would then affect the specialist sport company as they would not be making as many sales. This would mean they would have to increase their marketing to other businesses such as private nurseries or develop different services.</a:t>
            </a:r>
          </a:p>
          <a:p>
            <a:r>
              <a:rPr lang="en-GB" b="1" dirty="0"/>
              <a:t>Economic: </a:t>
            </a:r>
            <a:r>
              <a:rPr lang="en-GB" sz="1200" b="0" kern="1200" dirty="0">
                <a:solidFill>
                  <a:schemeClr val="tx1"/>
                </a:solidFill>
                <a:effectLst/>
                <a:latin typeface="Arial" charset="0"/>
                <a:ea typeface="MS PGothic" panose="020B0600070205080204" pitchFamily="34" charset="-128"/>
              </a:rPr>
              <a:t>If VAT was to rise, this would make prices of most goods more expensive. This would be likely to affect the amount of goods that people can buy. This affects the marketing activities of businesses as they may decide not to bring out new products as people are spending less, or decide to change the prices of their products to increase sales.</a:t>
            </a:r>
          </a:p>
          <a:p>
            <a:r>
              <a:rPr lang="en-GB" sz="1200" b="1" kern="1200" dirty="0">
                <a:solidFill>
                  <a:schemeClr val="tx1"/>
                </a:solidFill>
                <a:effectLst/>
                <a:latin typeface="Arial" charset="0"/>
                <a:ea typeface="MS PGothic" panose="020B0600070205080204" pitchFamily="34" charset="-128"/>
              </a:rPr>
              <a:t>Social</a:t>
            </a:r>
            <a:r>
              <a:rPr lang="en-GB" sz="1200" b="0" kern="1200" dirty="0">
                <a:solidFill>
                  <a:schemeClr val="tx1"/>
                </a:solidFill>
                <a:effectLst/>
                <a:latin typeface="Arial" charset="0"/>
                <a:ea typeface="MS PGothic" panose="020B0600070205080204" pitchFamily="34" charset="-128"/>
              </a:rPr>
              <a:t>: The characteristics of the human population are called demographics. Knowledge of these helps marketing departments to know what products to offer. For example, the increase in migrant populations in the UK has meant that supermarkets are continually looking to offer an increased range of foodstuffs from different countries to meet this demand.</a:t>
            </a:r>
          </a:p>
          <a:p>
            <a:r>
              <a:rPr lang="en-GB" sz="1200" b="1" kern="1200" dirty="0">
                <a:solidFill>
                  <a:schemeClr val="tx1"/>
                </a:solidFill>
                <a:effectLst/>
                <a:latin typeface="Arial" charset="0"/>
                <a:ea typeface="MS PGothic" panose="020B0600070205080204" pitchFamily="34" charset="-128"/>
              </a:rPr>
              <a:t>Technological</a:t>
            </a:r>
            <a:r>
              <a:rPr lang="en-GB" sz="1200" b="0" kern="1200" dirty="0">
                <a:solidFill>
                  <a:schemeClr val="tx1"/>
                </a:solidFill>
                <a:effectLst/>
                <a:latin typeface="Arial" charset="0"/>
                <a:ea typeface="MS PGothic" panose="020B0600070205080204" pitchFamily="34" charset="-128"/>
              </a:rPr>
              <a:t>: Changes in technology present opportunities and threats to a business. They can impact the manufacturing of products, meaning higher economies of scale or higher-quality goods. 3D printing, for example, has meant that some products have become cheaper and produced quicker to meet demand. Technology has also changed the way that businesses promote their goods, with the use of social media.</a:t>
            </a:r>
          </a:p>
          <a:p>
            <a:r>
              <a:rPr lang="en-GB" sz="1200" b="1" kern="1200" dirty="0">
                <a:solidFill>
                  <a:schemeClr val="tx1"/>
                </a:solidFill>
                <a:effectLst/>
                <a:latin typeface="Arial" charset="0"/>
                <a:ea typeface="MS PGothic" panose="020B0600070205080204" pitchFamily="34" charset="-128"/>
              </a:rPr>
              <a:t>Environmental</a:t>
            </a:r>
            <a:r>
              <a:rPr lang="en-GB" sz="1200" b="0" kern="1200" dirty="0">
                <a:solidFill>
                  <a:schemeClr val="tx1"/>
                </a:solidFill>
                <a:effectLst/>
                <a:latin typeface="Arial" charset="0"/>
                <a:ea typeface="MS PGothic" panose="020B0600070205080204" pitchFamily="34" charset="-128"/>
              </a:rPr>
              <a:t>: Environmental factors can lead to changes in social trends and opinions and to new legislation being passed, for example the 5p plastic bag tax. This has, for example, had an effect on the way businesses package their goods. Some businesses have opted to offer customers free-of-charge paper bags, while others have not.</a:t>
            </a:r>
          </a:p>
          <a:p>
            <a:r>
              <a:rPr lang="en-GB" sz="1200" b="1" kern="1200" dirty="0">
                <a:solidFill>
                  <a:schemeClr val="tx1"/>
                </a:solidFill>
                <a:effectLst/>
                <a:latin typeface="Arial" charset="0"/>
                <a:ea typeface="MS PGothic" panose="020B0600070205080204" pitchFamily="34" charset="-128"/>
              </a:rPr>
              <a:t>Legal</a:t>
            </a:r>
            <a:r>
              <a:rPr lang="en-GB" sz="1200" b="0" kern="1200" dirty="0">
                <a:solidFill>
                  <a:schemeClr val="tx1"/>
                </a:solidFill>
                <a:effectLst/>
                <a:latin typeface="Arial" charset="0"/>
                <a:ea typeface="MS PGothic" panose="020B0600070205080204" pitchFamily="34" charset="-128"/>
              </a:rPr>
              <a:t>: Businesses are often constrained by laws and regulations governing how they market their products, for example by the ASA (Advertising Standards Authority) or the Data Protection Act, which impacts how they conduct market research.</a:t>
            </a:r>
          </a:p>
          <a:p>
            <a:r>
              <a:rPr lang="en-GB" sz="1200" b="0" kern="1200" dirty="0">
                <a:solidFill>
                  <a:schemeClr val="tx1"/>
                </a:solidFill>
                <a:effectLst/>
                <a:latin typeface="Arial" charset="0"/>
                <a:ea typeface="MS PGothic" panose="020B0600070205080204" pitchFamily="34" charset="-128"/>
              </a:rPr>
              <a:t>Note: </a:t>
            </a:r>
            <a:r>
              <a:rPr lang="en-GB" sz="1200" b="1" kern="1200" dirty="0">
                <a:solidFill>
                  <a:schemeClr val="tx1"/>
                </a:solidFill>
                <a:effectLst/>
                <a:latin typeface="Arial" charset="0"/>
                <a:ea typeface="MS PGothic" panose="020B0600070205080204" pitchFamily="34" charset="-128"/>
              </a:rPr>
              <a:t>Ethical</a:t>
            </a:r>
            <a:r>
              <a:rPr lang="en-GB" sz="1200" b="0" kern="1200" dirty="0">
                <a:solidFill>
                  <a:schemeClr val="tx1"/>
                </a:solidFill>
                <a:effectLst/>
                <a:latin typeface="Arial" charset="0"/>
                <a:ea typeface="MS PGothic" panose="020B0600070205080204" pitchFamily="34" charset="-128"/>
              </a:rPr>
              <a:t> is covered on the following slide. </a:t>
            </a:r>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4</a:t>
            </a:fld>
            <a:endParaRPr lang="en-GB" altLang="en-US" dirty="0"/>
          </a:p>
        </p:txBody>
      </p:sp>
    </p:spTree>
    <p:extLst>
      <p:ext uri="{BB962C8B-B14F-4D97-AF65-F5344CB8AC3E}">
        <p14:creationId xmlns:p14="http://schemas.microsoft.com/office/powerpoint/2010/main" xmlns="" val="264498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Political: </a:t>
            </a:r>
            <a:r>
              <a:rPr lang="en-GB" dirty="0"/>
              <a:t>A cut in government spending to schools has meant school budgets are cut. This could have a big impact on a business that sells its goods/services to schools. Lots of primary schools nowadays outsource the teaching of PE and employ specialist companies to teach their sports lessons. If primary school budgets are cut, they may not be able to afford this specialist teaching and this would then affect the specialist sport company as they would not be making as many sales. This would mean they would have to increase their marketing to other businesses such as private nurseries or develop different services.</a:t>
            </a:r>
          </a:p>
          <a:p>
            <a:r>
              <a:rPr lang="en-GB" b="1" dirty="0"/>
              <a:t>Economic: </a:t>
            </a:r>
            <a:r>
              <a:rPr lang="en-GB" sz="1200" b="0" kern="1200" dirty="0">
                <a:solidFill>
                  <a:schemeClr val="tx1"/>
                </a:solidFill>
                <a:effectLst/>
                <a:latin typeface="Arial" charset="0"/>
                <a:ea typeface="MS PGothic" panose="020B0600070205080204" pitchFamily="34" charset="-128"/>
              </a:rPr>
              <a:t>If VAT was to rise, this would make prices of most goods more expensive. This would be likely to affect the amount of goods that people can buy. This affects the marketing activities of businesses as they may decide not to bring out new products as people are spending less, or decide to change the prices of their products to increase sales.</a:t>
            </a:r>
          </a:p>
          <a:p>
            <a:r>
              <a:rPr lang="en-GB" sz="1200" b="1" kern="1200" dirty="0">
                <a:solidFill>
                  <a:schemeClr val="tx1"/>
                </a:solidFill>
                <a:effectLst/>
                <a:latin typeface="Arial" charset="0"/>
                <a:ea typeface="MS PGothic" panose="020B0600070205080204" pitchFamily="34" charset="-128"/>
              </a:rPr>
              <a:t>Social</a:t>
            </a:r>
            <a:r>
              <a:rPr lang="en-GB" sz="1200" b="0" kern="1200" dirty="0">
                <a:solidFill>
                  <a:schemeClr val="tx1"/>
                </a:solidFill>
                <a:effectLst/>
                <a:latin typeface="Arial" charset="0"/>
                <a:ea typeface="MS PGothic" panose="020B0600070205080204" pitchFamily="34" charset="-128"/>
              </a:rPr>
              <a:t>: The characteristics of the human population are called demographics. Knowledge of these helps marketing departments to know what products to offer. For example, the increase in migrant populations in the UK has meant that supermarkets are continually looking to offer an increased range of foodstuffs from different countries to meet this demand.</a:t>
            </a:r>
          </a:p>
          <a:p>
            <a:r>
              <a:rPr lang="en-GB" sz="1200" b="1" kern="1200" dirty="0">
                <a:solidFill>
                  <a:schemeClr val="tx1"/>
                </a:solidFill>
                <a:effectLst/>
                <a:latin typeface="Arial" charset="0"/>
                <a:ea typeface="MS PGothic" panose="020B0600070205080204" pitchFamily="34" charset="-128"/>
              </a:rPr>
              <a:t>Technological</a:t>
            </a:r>
            <a:r>
              <a:rPr lang="en-GB" sz="1200" b="0" kern="1200" dirty="0">
                <a:solidFill>
                  <a:schemeClr val="tx1"/>
                </a:solidFill>
                <a:effectLst/>
                <a:latin typeface="Arial" charset="0"/>
                <a:ea typeface="MS PGothic" panose="020B0600070205080204" pitchFamily="34" charset="-128"/>
              </a:rPr>
              <a:t>: Changes in technology present opportunities and threats to a business. They can impact the manufacturing of products, meaning higher economies of scale or higher-quality goods. 3D printing, for example, has meant that some products have become cheaper and produced quicker to meet demand. Technology has also changed the way that businesses promote their goods, with the use of social media.</a:t>
            </a:r>
          </a:p>
          <a:p>
            <a:r>
              <a:rPr lang="en-GB" sz="1200" b="1" kern="1200" dirty="0">
                <a:solidFill>
                  <a:schemeClr val="tx1"/>
                </a:solidFill>
                <a:effectLst/>
                <a:latin typeface="Arial" charset="0"/>
                <a:ea typeface="MS PGothic" panose="020B0600070205080204" pitchFamily="34" charset="-128"/>
              </a:rPr>
              <a:t>Environmental</a:t>
            </a:r>
            <a:r>
              <a:rPr lang="en-GB" sz="1200" b="0" kern="1200" dirty="0">
                <a:solidFill>
                  <a:schemeClr val="tx1"/>
                </a:solidFill>
                <a:effectLst/>
                <a:latin typeface="Arial" charset="0"/>
                <a:ea typeface="MS PGothic" panose="020B0600070205080204" pitchFamily="34" charset="-128"/>
              </a:rPr>
              <a:t>: Environmental factors can lead to changes in social trends and opinions and to new legislation being passed, for example the 5p plastic bag tax. This has, for example, had an effect on the way businesses package their goods. Some businesses have opted to offer customers free-of-charge paper bags, while others have not.</a:t>
            </a:r>
          </a:p>
          <a:p>
            <a:r>
              <a:rPr lang="en-GB" sz="1200" b="1" kern="1200" dirty="0">
                <a:solidFill>
                  <a:schemeClr val="tx1"/>
                </a:solidFill>
                <a:effectLst/>
                <a:latin typeface="Arial" charset="0"/>
                <a:ea typeface="MS PGothic" panose="020B0600070205080204" pitchFamily="34" charset="-128"/>
              </a:rPr>
              <a:t>Legal</a:t>
            </a:r>
            <a:r>
              <a:rPr lang="en-GB" sz="1200" b="0" kern="1200" dirty="0">
                <a:solidFill>
                  <a:schemeClr val="tx1"/>
                </a:solidFill>
                <a:effectLst/>
                <a:latin typeface="Arial" charset="0"/>
                <a:ea typeface="MS PGothic" panose="020B0600070205080204" pitchFamily="34" charset="-128"/>
              </a:rPr>
              <a:t>: Businesses are often constrained by laws and regulations governing how they market their products, for example by the ASA (Advertising Standards Authority) or the Data Protection Act, which impacts how they conduct market research.</a:t>
            </a:r>
          </a:p>
          <a:p>
            <a:r>
              <a:rPr lang="en-GB" sz="1200" b="0" kern="1200" dirty="0">
                <a:solidFill>
                  <a:schemeClr val="tx1"/>
                </a:solidFill>
                <a:effectLst/>
                <a:latin typeface="Arial" charset="0"/>
                <a:ea typeface="MS PGothic" panose="020B0600070205080204" pitchFamily="34" charset="-128"/>
              </a:rPr>
              <a:t>Note: </a:t>
            </a:r>
            <a:r>
              <a:rPr lang="en-GB" sz="1200" b="1" kern="1200" dirty="0">
                <a:solidFill>
                  <a:schemeClr val="tx1"/>
                </a:solidFill>
                <a:effectLst/>
                <a:latin typeface="Arial" charset="0"/>
                <a:ea typeface="MS PGothic" panose="020B0600070205080204" pitchFamily="34" charset="-128"/>
              </a:rPr>
              <a:t>Ethical</a:t>
            </a:r>
            <a:r>
              <a:rPr lang="en-GB" sz="1200" b="0" kern="1200" dirty="0">
                <a:solidFill>
                  <a:schemeClr val="tx1"/>
                </a:solidFill>
                <a:effectLst/>
                <a:latin typeface="Arial" charset="0"/>
                <a:ea typeface="MS PGothic" panose="020B0600070205080204" pitchFamily="34" charset="-128"/>
              </a:rPr>
              <a:t> is covered on the following slide. </a:t>
            </a:r>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5</a:t>
            </a:fld>
            <a:endParaRPr lang="en-GB" altLang="en-US" dirty="0"/>
          </a:p>
        </p:txBody>
      </p:sp>
    </p:spTree>
    <p:extLst>
      <p:ext uri="{BB962C8B-B14F-4D97-AF65-F5344CB8AC3E}">
        <p14:creationId xmlns:p14="http://schemas.microsoft.com/office/powerpoint/2010/main" xmlns="" val="264498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Political: </a:t>
            </a:r>
            <a:r>
              <a:rPr lang="en-GB" dirty="0"/>
              <a:t>A cut in government spending to schools has meant school budgets are cut. This could have a big impact on a business that sells its goods/services to schools. Lots of primary schools nowadays outsource the teaching of PE and employ specialist companies to teach their sports lessons. If primary school budgets are cut, they may not be able to afford this specialist teaching and this would then affect the specialist sport company as they would not be making as many sales. This would mean they would have to increase their marketing to other businesses such as private nurseries or develop different services.</a:t>
            </a:r>
          </a:p>
          <a:p>
            <a:r>
              <a:rPr lang="en-GB" b="1" dirty="0"/>
              <a:t>Economic: </a:t>
            </a:r>
            <a:r>
              <a:rPr lang="en-GB" sz="1200" b="0" kern="1200" dirty="0">
                <a:solidFill>
                  <a:schemeClr val="tx1"/>
                </a:solidFill>
                <a:effectLst/>
                <a:latin typeface="Arial" charset="0"/>
                <a:ea typeface="MS PGothic" panose="020B0600070205080204" pitchFamily="34" charset="-128"/>
              </a:rPr>
              <a:t>If VAT was to rise, this would make prices of most goods more expensive. This would be likely to affect the amount of goods that people can buy. This affects the marketing activities of businesses as they may decide not to bring out new products as people are spending less, or decide to change the prices of their products to increase sales.</a:t>
            </a:r>
          </a:p>
          <a:p>
            <a:r>
              <a:rPr lang="en-GB" sz="1200" b="1" kern="1200" dirty="0">
                <a:solidFill>
                  <a:schemeClr val="tx1"/>
                </a:solidFill>
                <a:effectLst/>
                <a:latin typeface="Arial" charset="0"/>
                <a:ea typeface="MS PGothic" panose="020B0600070205080204" pitchFamily="34" charset="-128"/>
              </a:rPr>
              <a:t>Social</a:t>
            </a:r>
            <a:r>
              <a:rPr lang="en-GB" sz="1200" b="0" kern="1200" dirty="0">
                <a:solidFill>
                  <a:schemeClr val="tx1"/>
                </a:solidFill>
                <a:effectLst/>
                <a:latin typeface="Arial" charset="0"/>
                <a:ea typeface="MS PGothic" panose="020B0600070205080204" pitchFamily="34" charset="-128"/>
              </a:rPr>
              <a:t>: The characteristics of the human population are called demographics. Knowledge of these helps marketing departments to know what products to offer. For example, the increase in migrant populations in the UK has meant that supermarkets are continually looking to offer an increased range of foodstuffs from different countries to meet this demand.</a:t>
            </a:r>
          </a:p>
          <a:p>
            <a:r>
              <a:rPr lang="en-GB" sz="1200" b="1" kern="1200" dirty="0">
                <a:solidFill>
                  <a:schemeClr val="tx1"/>
                </a:solidFill>
                <a:effectLst/>
                <a:latin typeface="Arial" charset="0"/>
                <a:ea typeface="MS PGothic" panose="020B0600070205080204" pitchFamily="34" charset="-128"/>
              </a:rPr>
              <a:t>Technological</a:t>
            </a:r>
            <a:r>
              <a:rPr lang="en-GB" sz="1200" b="0" kern="1200" dirty="0">
                <a:solidFill>
                  <a:schemeClr val="tx1"/>
                </a:solidFill>
                <a:effectLst/>
                <a:latin typeface="Arial" charset="0"/>
                <a:ea typeface="MS PGothic" panose="020B0600070205080204" pitchFamily="34" charset="-128"/>
              </a:rPr>
              <a:t>: Changes in technology present opportunities and threats to a business. They can impact the manufacturing of products, meaning higher economies of scale or higher-quality goods. 3D printing, for example, has meant that some products have become cheaper and produced quicker to meet demand. Technology has also changed the way that businesses promote their goods, with the use of social media.</a:t>
            </a:r>
          </a:p>
          <a:p>
            <a:r>
              <a:rPr lang="en-GB" sz="1200" b="1" kern="1200" dirty="0">
                <a:solidFill>
                  <a:schemeClr val="tx1"/>
                </a:solidFill>
                <a:effectLst/>
                <a:latin typeface="Arial" charset="0"/>
                <a:ea typeface="MS PGothic" panose="020B0600070205080204" pitchFamily="34" charset="-128"/>
              </a:rPr>
              <a:t>Environmental</a:t>
            </a:r>
            <a:r>
              <a:rPr lang="en-GB" sz="1200" b="0" kern="1200" dirty="0">
                <a:solidFill>
                  <a:schemeClr val="tx1"/>
                </a:solidFill>
                <a:effectLst/>
                <a:latin typeface="Arial" charset="0"/>
                <a:ea typeface="MS PGothic" panose="020B0600070205080204" pitchFamily="34" charset="-128"/>
              </a:rPr>
              <a:t>: Environmental factors can lead to changes in social trends and opinions and to new legislation being passed, for example the 5p plastic bag tax. This has, for example, had an effect on the way businesses package their goods. Some businesses have opted to offer customers free-of-charge paper bags, while others have not.</a:t>
            </a:r>
          </a:p>
          <a:p>
            <a:r>
              <a:rPr lang="en-GB" sz="1200" b="1" kern="1200" dirty="0">
                <a:solidFill>
                  <a:schemeClr val="tx1"/>
                </a:solidFill>
                <a:effectLst/>
                <a:latin typeface="Arial" charset="0"/>
                <a:ea typeface="MS PGothic" panose="020B0600070205080204" pitchFamily="34" charset="-128"/>
              </a:rPr>
              <a:t>Legal</a:t>
            </a:r>
            <a:r>
              <a:rPr lang="en-GB" sz="1200" b="0" kern="1200" dirty="0">
                <a:solidFill>
                  <a:schemeClr val="tx1"/>
                </a:solidFill>
                <a:effectLst/>
                <a:latin typeface="Arial" charset="0"/>
                <a:ea typeface="MS PGothic" panose="020B0600070205080204" pitchFamily="34" charset="-128"/>
              </a:rPr>
              <a:t>: Businesses are often constrained by laws and regulations governing how they market their products, for example by the ASA (Advertising Standards Authority) or the Data Protection Act, which impacts how they conduct market research.</a:t>
            </a:r>
          </a:p>
          <a:p>
            <a:r>
              <a:rPr lang="en-GB" sz="1200" b="0" kern="1200" dirty="0">
                <a:solidFill>
                  <a:schemeClr val="tx1"/>
                </a:solidFill>
                <a:effectLst/>
                <a:latin typeface="Arial" charset="0"/>
                <a:ea typeface="MS PGothic" panose="020B0600070205080204" pitchFamily="34" charset="-128"/>
              </a:rPr>
              <a:t>Note: </a:t>
            </a:r>
            <a:r>
              <a:rPr lang="en-GB" sz="1200" b="1" kern="1200" dirty="0">
                <a:solidFill>
                  <a:schemeClr val="tx1"/>
                </a:solidFill>
                <a:effectLst/>
                <a:latin typeface="Arial" charset="0"/>
                <a:ea typeface="MS PGothic" panose="020B0600070205080204" pitchFamily="34" charset="-128"/>
              </a:rPr>
              <a:t>Ethical</a:t>
            </a:r>
            <a:r>
              <a:rPr lang="en-GB" sz="1200" b="0" kern="1200" dirty="0">
                <a:solidFill>
                  <a:schemeClr val="tx1"/>
                </a:solidFill>
                <a:effectLst/>
                <a:latin typeface="Arial" charset="0"/>
                <a:ea typeface="MS PGothic" panose="020B0600070205080204" pitchFamily="34" charset="-128"/>
              </a:rPr>
              <a:t> is covered on the following slide. </a:t>
            </a:r>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6</a:t>
            </a:fld>
            <a:endParaRPr lang="en-GB" altLang="en-US" dirty="0"/>
          </a:p>
        </p:txBody>
      </p:sp>
    </p:spTree>
    <p:extLst>
      <p:ext uri="{BB962C8B-B14F-4D97-AF65-F5344CB8AC3E}">
        <p14:creationId xmlns:p14="http://schemas.microsoft.com/office/powerpoint/2010/main" xmlns="" val="264498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xmlns="" val="1450178544"/>
      </p:ext>
    </p:extLst>
  </p:cSld>
  <p:clrMapOvr>
    <a:masterClrMapping/>
  </p:clrMapOvr>
  <p:transition spd="slow">
    <p:push dir="u"/>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593491187"/>
      </p:ext>
    </p:extLst>
  </p:cSld>
  <p:clrMapOvr>
    <a:masterClrMapping/>
  </p:clrMapOvr>
  <p:transition spd="slow">
    <p:push dir="u"/>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905932763"/>
      </p:ext>
    </p:extLst>
  </p:cSld>
  <p:clrMapOvr>
    <a:masterClrMapping/>
  </p:clrMapOvr>
  <p:transition spd="slow">
    <p:push dir="u"/>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Tree>
    <p:extLst>
      <p:ext uri="{BB962C8B-B14F-4D97-AF65-F5344CB8AC3E}">
        <p14:creationId xmlns:p14="http://schemas.microsoft.com/office/powerpoint/2010/main" xmlns="" val="265326450"/>
      </p:ext>
    </p:extLst>
  </p:cSld>
  <p:clrMapOvr>
    <a:masterClrMapping/>
  </p:clrMapOvr>
  <p:transition spd="slow">
    <p:push dir="u"/>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979745751"/>
      </p:ext>
    </p:extLst>
  </p:cSld>
  <p:clrMapOvr>
    <a:masterClrMapping/>
  </p:clrMapOvr>
  <p:transition spd="slow">
    <p:push dir="u"/>
    <p:sndAc>
      <p:stSnd>
        <p:snd r:embed="rId1" name="click.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704149936"/>
      </p:ext>
    </p:extLst>
  </p:cSld>
  <p:clrMapOvr>
    <a:masterClrMapping/>
  </p:clrMapOvr>
  <p:transition spd="slow">
    <p:push dir="u"/>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1384088600"/>
      </p:ext>
    </p:extLst>
  </p:cSld>
  <p:clrMapOvr>
    <a:masterClrMapping/>
  </p:clrMapOvr>
  <p:transition spd="slow">
    <p:push dir="u"/>
    <p:sndAc>
      <p:stSnd>
        <p:snd r:embed="rId1" name="click.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4179764094"/>
      </p:ext>
    </p:extLst>
  </p:cSld>
  <p:clrMapOvr>
    <a:masterClrMapping/>
  </p:clrMapOvr>
  <p:transition spd="slow">
    <p:push dir="u"/>
    <p:sndAc>
      <p:stSnd>
        <p:snd r:embed="rId1" name="click.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6"/>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1042270169"/>
      </p:ext>
    </p:extLst>
  </p:cSld>
  <p:clrMapOvr>
    <a:masterClrMapping/>
  </p:clrMapOvr>
  <p:transition spd="slow">
    <p:push dir="u"/>
    <p:sndAc>
      <p:stSnd>
        <p:snd r:embed="rId1" name="click.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Footer Placeholder 2"/>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3311027039"/>
      </p:ext>
    </p:extLst>
  </p:cSld>
  <p:clrMapOvr>
    <a:masterClrMapping/>
  </p:clrMapOvr>
  <p:transition spd="slow">
    <p:push dir="u"/>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3203646798"/>
      </p:ext>
    </p:extLst>
  </p:cSld>
  <p:clrMapOvr>
    <a:masterClrMapping/>
  </p:clrMapOvr>
  <p:transition spd="slow">
    <p:push dir="u"/>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920806189"/>
      </p:ext>
    </p:extLst>
  </p:cSld>
  <p:clrMapOvr>
    <a:masterClrMapping/>
  </p:clrMapOvr>
  <p:transition spd="slow">
    <p:push dir="u"/>
    <p:sndAc>
      <p:stSnd>
        <p:snd r:embed="rId1" name="click.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1547076556"/>
      </p:ext>
    </p:extLst>
  </p:cSld>
  <p:clrMapOvr>
    <a:masterClrMapping/>
  </p:clrMapOvr>
  <p:transition spd="slow">
    <p:push dir="u"/>
    <p:sndAc>
      <p:stSnd>
        <p:snd r:embed="rId1" name="click.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1153466656"/>
      </p:ext>
    </p:extLst>
  </p:cSld>
  <p:clrMapOvr>
    <a:masterClrMapping/>
  </p:clrMapOvr>
  <p:transition spd="slow">
    <p:push dir="u"/>
    <p:sndAc>
      <p:stSnd>
        <p:snd r:embed="rId1" name="click.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1501528339"/>
      </p:ext>
    </p:extLst>
  </p:cSld>
  <p:clrMapOvr>
    <a:masterClrMapping/>
  </p:clrMapOvr>
  <p:transition spd="slow">
    <p:push dir="u"/>
    <p:sndAc>
      <p:stSnd>
        <p:snd r:embed="rId1" name="click.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41181750"/>
      </p:ext>
    </p:extLst>
  </p:cSld>
  <p:clrMapOvr>
    <a:masterClrMapping/>
  </p:clrMapOvr>
  <p:transition spd="slow">
    <p:push dir="u"/>
    <p:sndAc>
      <p:stSnd>
        <p:snd r:embed="rId1" name="click.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3734819317"/>
      </p:ext>
    </p:extLst>
  </p:cSld>
  <p:clrMapOvr>
    <a:masterClrMapping/>
  </p:clrMapOvr>
  <p:transition spd="slow">
    <p:push dir="u"/>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xmlns="" val="834849983"/>
      </p:ext>
    </p:extLst>
  </p:cSld>
  <p:clrMapOvr>
    <a:masterClrMapping/>
  </p:clrMapOvr>
  <p:transition spd="slow">
    <p:push dir="u"/>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751639978"/>
      </p:ext>
    </p:extLst>
  </p:cSld>
  <p:clrMapOvr>
    <a:masterClrMapping/>
  </p:clrMapOvr>
  <p:transition spd="slow">
    <p:push dir="u"/>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897767769"/>
      </p:ext>
    </p:extLst>
  </p:cSld>
  <p:clrMapOvr>
    <a:masterClrMapping/>
  </p:clrMapOvr>
  <p:transition spd="slow">
    <p:push dir="u"/>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xmlns="" val="4250040781"/>
      </p:ext>
    </p:extLst>
  </p:cSld>
  <p:clrMapOvr>
    <a:masterClrMapping/>
  </p:clrMapOvr>
  <p:transition spd="slow">
    <p:push dir="u"/>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43285673"/>
      </p:ext>
    </p:extLst>
  </p:cSld>
  <p:clrMapOvr>
    <a:masterClrMapping/>
  </p:clrMapOvr>
  <p:transition spd="slow">
    <p:push dir="u"/>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874994903"/>
      </p:ext>
    </p:extLst>
  </p:cSld>
  <p:clrMapOvr>
    <a:masterClrMapping/>
  </p:clrMapOvr>
  <p:transition spd="slow">
    <p:push dir="u"/>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xmlns="" val="2997030376"/>
      </p:ext>
    </p:extLst>
  </p:cSld>
  <p:clrMapOvr>
    <a:masterClrMapping/>
  </p:clrMapOvr>
  <p:transition spd="slow">
    <p:push dir="u"/>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BTEC Nationals &#10;Business"/>
          <p:cNvPicPr>
            <a:picLocks noChangeAspect="1"/>
          </p:cNvPicPr>
          <p:nvPr/>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2: Developing a Marketing Campaign </a:t>
            </a:r>
          </a:p>
        </p:txBody>
      </p:sp>
      <p:sp>
        <p:nvSpPr>
          <p:cNvPr id="1028"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pic>
        <p:nvPicPr>
          <p:cNvPr id="3" name="Picture 10" descr="Pearson"/>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5" descr="Always Learning"/>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5" r:id="rId1"/>
    <p:sldLayoutId id="2147485346" r:id="rId2"/>
    <p:sldLayoutId id="2147485347" r:id="rId3"/>
    <p:sldLayoutId id="2147485348" r:id="rId4"/>
    <p:sldLayoutId id="2147485349" r:id="rId5"/>
    <p:sldLayoutId id="2147485350" r:id="rId6"/>
    <p:sldLayoutId id="2147485351" r:id="rId7"/>
    <p:sldLayoutId id="2147485352" r:id="rId8"/>
    <p:sldLayoutId id="2147485353" r:id="rId9"/>
    <p:sldLayoutId id="2147485354" r:id="rId10"/>
    <p:sldLayoutId id="2147485355" r:id="rId11"/>
    <p:sldLayoutId id="2147485356" r:id="rId12"/>
  </p:sldLayoutIdLst>
  <p:transition spd="slow">
    <p:push dir="u"/>
    <p:sndAc>
      <p:stSnd>
        <p:snd r:embed="rId14" name="click.wav"/>
      </p:stSnd>
    </p:sndAc>
  </p:transition>
  <p:hf sldNum="0" hdr="0"/>
  <p:txStyles>
    <p:titleStyle>
      <a:lvl1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 descr="BTEC Nationals &#10;Business"/>
          <p:cNvPicPr>
            <a:picLocks noChangeAspect="1"/>
          </p:cNvPicPr>
          <p:nvPr/>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6"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xx: </a:t>
            </a:r>
          </a:p>
        </p:txBody>
      </p:sp>
      <p:sp>
        <p:nvSpPr>
          <p:cNvPr id="2052"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sp>
        <p:nvSpPr>
          <p:cNvPr id="10" name="Footer Placeholder 3"/>
          <p:cNvSpPr>
            <a:spLocks noGrp="1"/>
          </p:cNvSpPr>
          <p:nvPr>
            <p:ph type="ftr" sz="quarter" idx="3"/>
          </p:nvPr>
        </p:nvSpPr>
        <p:spPr>
          <a:xfrm>
            <a:off x="468313" y="6453188"/>
            <a:ext cx="6911975" cy="287337"/>
          </a:xfrm>
          <a:prstGeom prst="rect">
            <a:avLst/>
          </a:prstGeom>
        </p:spPr>
        <p:txBody>
          <a:bodyPr vert="horz" wrap="square" lIns="91440" tIns="45720" rIns="91440" bIns="45720" numCol="1" anchor="t" anchorCtr="0" compatLnSpc="1">
            <a:prstTxWarp prst="textNoShape">
              <a:avLst/>
            </a:prstTxWarp>
          </a:bodyPr>
          <a:lstStyle>
            <a:lvl1pPr eaLnBrk="1" hangingPunct="1">
              <a:defRPr sz="1100" smtClean="0">
                <a:solidFill>
                  <a:schemeClr val="bg1"/>
                </a:solidFill>
                <a:latin typeface="Verdana" panose="020B0604030504040204" pitchFamily="34" charset="0"/>
                <a:cs typeface="Arial" panose="020B0604020202020204" pitchFamily="34" charset="0"/>
              </a:defRPr>
            </a:lvl1pPr>
          </a:lstStyle>
          <a:p>
            <a:pPr>
              <a:defRPr/>
            </a:pPr>
            <a:r>
              <a:rPr lang="en-GB" altLang="en-US" dirty="0"/>
              <a:t>© Pearson Education Ltd 2015. Copying permitted for purchasing institution only. </a:t>
            </a:r>
          </a:p>
        </p:txBody>
      </p:sp>
      <p:pic>
        <p:nvPicPr>
          <p:cNvPr id="3" name="Picture 10" descr="Pearson"/>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57" r:id="rId1"/>
    <p:sldLayoutId id="2147485358" r:id="rId2"/>
    <p:sldLayoutId id="2147485359" r:id="rId3"/>
    <p:sldLayoutId id="2147485360" r:id="rId4"/>
    <p:sldLayoutId id="2147485361" r:id="rId5"/>
    <p:sldLayoutId id="2147485362" r:id="rId6"/>
    <p:sldLayoutId id="2147485363" r:id="rId7"/>
    <p:sldLayoutId id="2147485364" r:id="rId8"/>
    <p:sldLayoutId id="2147485365" r:id="rId9"/>
    <p:sldLayoutId id="2147485366" r:id="rId10"/>
    <p:sldLayoutId id="2147485367" r:id="rId11"/>
    <p:sldLayoutId id="2147485368" r:id="rId12"/>
  </p:sldLayoutIdLst>
  <p:transition spd="slow">
    <p:push dir="u"/>
    <p:sndAc>
      <p:stSnd>
        <p:snd r:embed="rId14" name="click.wav"/>
      </p:stSnd>
    </p:sndAc>
  </p:transition>
  <p:hf sldNum="0" hdr="0"/>
  <p:txStyles>
    <p:titleStyle>
      <a:lvl1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ctrTitle"/>
          </p:nvPr>
        </p:nvSpPr>
        <p:spPr/>
        <p:txBody>
          <a:bodyPr/>
          <a:lstStyle/>
          <a:p>
            <a:r>
              <a:rPr lang="en-GB" altLang="en-US" dirty="0"/>
              <a:t>The role of marketing</a:t>
            </a:r>
          </a:p>
        </p:txBody>
      </p:sp>
      <p:sp>
        <p:nvSpPr>
          <p:cNvPr id="17410" name="Subtitle 6"/>
          <p:cNvSpPr>
            <a:spLocks noGrp="1"/>
          </p:cNvSpPr>
          <p:nvPr>
            <p:ph type="subTitle" idx="1"/>
          </p:nvPr>
        </p:nvSpPr>
        <p:spPr/>
        <p:txBody>
          <a:bodyPr/>
          <a:lstStyle/>
          <a:p>
            <a:r>
              <a:rPr lang="en-GB" altLang="en-US" dirty="0" smtClean="0"/>
              <a:t>External influences on marketing</a:t>
            </a:r>
            <a:endParaRPr lang="en-GB" altLang="en-US" dirty="0"/>
          </a:p>
        </p:txBody>
      </p:sp>
      <p:sp>
        <p:nvSpPr>
          <p:cNvPr id="29700" name="Footer Placeholder 4"/>
          <p:cNvSpPr>
            <a:spLocks noGrp="1"/>
          </p:cNvSpPr>
          <p:nvPr>
            <p:ph type="ftr" sz="quarter" idx="4294967295"/>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dirty="0">
                <a:solidFill>
                  <a:schemeClr val="bg1"/>
                </a:solidFill>
                <a:latin typeface="Verdana" panose="020B0604030504040204" pitchFamily="34" charset="0"/>
              </a:rPr>
              <a:t>© Pearson Education Ltd 2017. Copying permitted for purchasing institution only.</a:t>
            </a:r>
            <a:r>
              <a:rPr lang="en-GB" altLang="en-US" sz="1100" dirty="0"/>
              <a:t> </a:t>
            </a:r>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t>External influences on marketing activity</a:t>
            </a:r>
          </a:p>
        </p:txBody>
      </p:sp>
      <p:sp>
        <p:nvSpPr>
          <p:cNvPr id="6" name="Content Placeholder 5"/>
          <p:cNvSpPr>
            <a:spLocks noGrp="1"/>
          </p:cNvSpPr>
          <p:nvPr>
            <p:ph idx="1"/>
          </p:nvPr>
        </p:nvSpPr>
        <p:spPr>
          <a:xfrm>
            <a:off x="468313" y="1988840"/>
            <a:ext cx="8207375" cy="4085596"/>
          </a:xfrm>
        </p:spPr>
        <p:txBody>
          <a:bodyPr/>
          <a:lstStyle/>
          <a:p>
            <a:pPr>
              <a:buFont typeface="Arial" panose="020B0604020202020204" pitchFamily="34" charset="0"/>
              <a:buChar char="•"/>
            </a:pPr>
            <a:r>
              <a:rPr lang="en-GB" sz="2000" dirty="0"/>
              <a:t>Several factors that are external to the business also need to be considered when deciding what marketing activity to undertake: </a:t>
            </a:r>
          </a:p>
          <a:p>
            <a:pPr lvl="1">
              <a:buFont typeface="Arial" panose="020B0604020202020204" pitchFamily="34" charset="0"/>
              <a:buChar char="•"/>
            </a:pPr>
            <a:r>
              <a:rPr lang="en-GB" sz="2000" b="1" dirty="0"/>
              <a:t>P</a:t>
            </a:r>
            <a:r>
              <a:rPr lang="en-GB" sz="2000" dirty="0"/>
              <a:t>olitical factors such as government cuts/spending</a:t>
            </a:r>
          </a:p>
          <a:p>
            <a:pPr lvl="1">
              <a:buFont typeface="Arial" panose="020B0604020202020204" pitchFamily="34" charset="0"/>
              <a:buChar char="•"/>
            </a:pPr>
            <a:r>
              <a:rPr lang="en-GB" sz="2000" b="1" dirty="0"/>
              <a:t>E</a:t>
            </a:r>
            <a:r>
              <a:rPr lang="en-GB" sz="2000" dirty="0"/>
              <a:t>conomic factors such as a rise in VAT</a:t>
            </a:r>
          </a:p>
          <a:p>
            <a:pPr lvl="1">
              <a:buFont typeface="Arial" panose="020B0604020202020204" pitchFamily="34" charset="0"/>
              <a:buChar char="•"/>
            </a:pPr>
            <a:r>
              <a:rPr lang="en-GB" sz="2000" b="1" dirty="0"/>
              <a:t>S</a:t>
            </a:r>
            <a:r>
              <a:rPr lang="en-GB" sz="2000" dirty="0"/>
              <a:t>ocial factors such as demographics</a:t>
            </a:r>
          </a:p>
          <a:p>
            <a:pPr lvl="1">
              <a:buFont typeface="Arial" panose="020B0604020202020204" pitchFamily="34" charset="0"/>
              <a:buChar char="•"/>
            </a:pPr>
            <a:r>
              <a:rPr lang="en-GB" sz="2000" b="1" dirty="0"/>
              <a:t>T</a:t>
            </a:r>
            <a:r>
              <a:rPr lang="en-GB" sz="2000" dirty="0"/>
              <a:t>echnological factors such as social media use</a:t>
            </a:r>
          </a:p>
          <a:p>
            <a:pPr lvl="1">
              <a:buFont typeface="Arial" panose="020B0604020202020204" pitchFamily="34" charset="0"/>
              <a:buChar char="•"/>
            </a:pPr>
            <a:r>
              <a:rPr lang="en-GB" sz="2000" b="1" dirty="0"/>
              <a:t>E</a:t>
            </a:r>
            <a:r>
              <a:rPr lang="en-GB" sz="2000" dirty="0"/>
              <a:t>nvironmental factors such as a 5p charge for plastic bags</a:t>
            </a:r>
          </a:p>
          <a:p>
            <a:pPr lvl="1">
              <a:buFont typeface="Arial" panose="020B0604020202020204" pitchFamily="34" charset="0"/>
              <a:buChar char="•"/>
            </a:pPr>
            <a:r>
              <a:rPr lang="en-GB" sz="2000" b="1" dirty="0"/>
              <a:t>L</a:t>
            </a:r>
            <a:r>
              <a:rPr lang="en-GB" sz="2000" dirty="0"/>
              <a:t>egal factors such as Consumer Protection (Distance selling) regulations.</a:t>
            </a:r>
          </a:p>
          <a:p>
            <a:pPr marL="457200" lvl="1" indent="0">
              <a:buNone/>
            </a:pPr>
            <a:endParaRPr lang="en-GB" sz="1800" i="1" dirty="0"/>
          </a:p>
          <a:p>
            <a:pPr marL="0" lvl="1" indent="0">
              <a:buNone/>
            </a:pPr>
            <a:r>
              <a:rPr lang="en-GB" sz="1800" dirty="0"/>
              <a:t>Research One Water. Discuss how the business used environmental issues to its advantage and managed to find a gap in the market. </a:t>
            </a:r>
          </a:p>
        </p:txBody>
      </p:sp>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t> </a:t>
            </a:r>
            <a:endParaRPr lang="en-GB" altLang="en-US" sz="1100" dirty="0"/>
          </a:p>
        </p:txBody>
      </p:sp>
    </p:spTree>
    <p:extLst>
      <p:ext uri="{BB962C8B-B14F-4D97-AF65-F5344CB8AC3E}">
        <p14:creationId xmlns:p14="http://schemas.microsoft.com/office/powerpoint/2010/main" xmlns="" val="1763089547"/>
      </p:ext>
    </p:extLst>
  </p:cSld>
  <p:clrMapOvr>
    <a:masterClrMapping/>
  </p:clrMapOvr>
  <p:transition spd="slow">
    <p:push dir="u"/>
    <p:sndAc>
      <p:stSnd>
        <p:snd r:embed="rId3"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t>External influences on marketing activity</a:t>
            </a:r>
          </a:p>
        </p:txBody>
      </p:sp>
      <p:sp>
        <p:nvSpPr>
          <p:cNvPr id="6" name="Content Placeholder 5"/>
          <p:cNvSpPr>
            <a:spLocks noGrp="1"/>
          </p:cNvSpPr>
          <p:nvPr>
            <p:ph idx="1"/>
          </p:nvPr>
        </p:nvSpPr>
        <p:spPr>
          <a:xfrm>
            <a:off x="468313" y="1988840"/>
            <a:ext cx="8207375" cy="4085596"/>
          </a:xfrm>
        </p:spPr>
        <p:txBody>
          <a:bodyPr/>
          <a:lstStyle/>
          <a:p>
            <a:r>
              <a:rPr lang="en-GB" sz="2000" b="1" dirty="0" smtClean="0"/>
              <a:t>Political: </a:t>
            </a:r>
            <a:r>
              <a:rPr lang="en-GB" sz="2000" dirty="0" smtClean="0"/>
              <a:t>A cut in government spending to schools has meant school budgets are cut. This could have a big impact on a business that sells its goods/services to schools. Lots of primary schools nowadays outsource the teaching of PE and employ specialist companies to teach their sports lessons. If primary school budgets are cut, they may not be able to afford this specialist teaching and this would then affect the specialist sport company as they would not be making as many sales. This would mean they would have to increase their marketing to other businesses such as private nurseries or develop different services</a:t>
            </a:r>
            <a:r>
              <a:rPr lang="en-GB" sz="2000" dirty="0" smtClean="0"/>
              <a:t>.</a:t>
            </a:r>
            <a:endParaRPr lang="en-GB" sz="2000" dirty="0" smtClean="0"/>
          </a:p>
        </p:txBody>
      </p:sp>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t> </a:t>
            </a:r>
            <a:endParaRPr lang="en-GB" altLang="en-US" sz="1100" dirty="0"/>
          </a:p>
        </p:txBody>
      </p:sp>
    </p:spTree>
    <p:extLst>
      <p:ext uri="{BB962C8B-B14F-4D97-AF65-F5344CB8AC3E}">
        <p14:creationId xmlns:p14="http://schemas.microsoft.com/office/powerpoint/2010/main" xmlns="" val="1763089547"/>
      </p:ext>
    </p:extLst>
  </p:cSld>
  <p:clrMapOvr>
    <a:masterClrMapping/>
  </p:clrMapOvr>
  <p:transition spd="slow">
    <p:push dir="u"/>
    <p:sndAc>
      <p:stSnd>
        <p:snd r:embed="rId3"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t>External influences on marketing activity</a:t>
            </a:r>
          </a:p>
        </p:txBody>
      </p:sp>
      <p:sp>
        <p:nvSpPr>
          <p:cNvPr id="6" name="Content Placeholder 5"/>
          <p:cNvSpPr>
            <a:spLocks noGrp="1"/>
          </p:cNvSpPr>
          <p:nvPr>
            <p:ph idx="1"/>
          </p:nvPr>
        </p:nvSpPr>
        <p:spPr>
          <a:xfrm>
            <a:off x="468313" y="1988840"/>
            <a:ext cx="8207375" cy="4085596"/>
          </a:xfrm>
        </p:spPr>
        <p:txBody>
          <a:bodyPr/>
          <a:lstStyle/>
          <a:p>
            <a:r>
              <a:rPr lang="en-GB" sz="2800" b="1" dirty="0" smtClean="0"/>
              <a:t>Economic</a:t>
            </a:r>
            <a:r>
              <a:rPr lang="en-GB" sz="2800" b="1" dirty="0" smtClean="0"/>
              <a:t>: </a:t>
            </a:r>
            <a:r>
              <a:rPr lang="en-GB" sz="2800" kern="1200" dirty="0" smtClean="0">
                <a:latin typeface="Arial" charset="0"/>
              </a:rPr>
              <a:t>If VAT was to rise, this would make prices of most goods more expensive. This would be likely to affect the amount of goods that people can buy. This affects the marketing activities of businesses as they may decide not to bring out new products as people are spending less, or decide to change the prices of their products to increase sales</a:t>
            </a:r>
            <a:r>
              <a:rPr lang="en-GB" sz="2800" kern="1200" dirty="0" smtClean="0">
                <a:latin typeface="Arial" charset="0"/>
              </a:rPr>
              <a:t>.</a:t>
            </a:r>
            <a:endParaRPr lang="en-GB" sz="2800" kern="1200" dirty="0" smtClean="0">
              <a:latin typeface="Arial" charset="0"/>
            </a:endParaRPr>
          </a:p>
        </p:txBody>
      </p:sp>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t> </a:t>
            </a:r>
            <a:endParaRPr lang="en-GB" altLang="en-US" sz="1100" dirty="0"/>
          </a:p>
        </p:txBody>
      </p:sp>
    </p:spTree>
    <p:extLst>
      <p:ext uri="{BB962C8B-B14F-4D97-AF65-F5344CB8AC3E}">
        <p14:creationId xmlns:p14="http://schemas.microsoft.com/office/powerpoint/2010/main" xmlns="" val="1763089547"/>
      </p:ext>
    </p:extLst>
  </p:cSld>
  <p:clrMapOvr>
    <a:masterClrMapping/>
  </p:clrMapOvr>
  <p:transition spd="slow">
    <p:push dir="u"/>
    <p:sndAc>
      <p:stSnd>
        <p:snd r:embed="rId3"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t>External influences on marketing activity</a:t>
            </a:r>
          </a:p>
        </p:txBody>
      </p:sp>
      <p:sp>
        <p:nvSpPr>
          <p:cNvPr id="6" name="Content Placeholder 5"/>
          <p:cNvSpPr>
            <a:spLocks noGrp="1"/>
          </p:cNvSpPr>
          <p:nvPr>
            <p:ph idx="1"/>
          </p:nvPr>
        </p:nvSpPr>
        <p:spPr>
          <a:xfrm>
            <a:off x="468313" y="1988840"/>
            <a:ext cx="8207375" cy="4085596"/>
          </a:xfrm>
        </p:spPr>
        <p:txBody>
          <a:bodyPr/>
          <a:lstStyle/>
          <a:p>
            <a:r>
              <a:rPr lang="en-GB" sz="2800" b="1" kern="1200" dirty="0" smtClean="0">
                <a:latin typeface="Arial" charset="0"/>
              </a:rPr>
              <a:t>Social</a:t>
            </a:r>
            <a:r>
              <a:rPr lang="en-GB" sz="2800" kern="1200" dirty="0" smtClean="0">
                <a:latin typeface="Arial" charset="0"/>
              </a:rPr>
              <a:t>: The characteristics of the human population are called demographics. Knowledge of these helps marketing departments to know what products to offer. For example, the increase in migrant populations in the UK has meant that supermarkets are continually looking to offer an increased range of foodstuffs from different countries to meet this demand</a:t>
            </a:r>
            <a:r>
              <a:rPr lang="en-GB" sz="2800" kern="1200" dirty="0" smtClean="0">
                <a:latin typeface="Arial" charset="0"/>
              </a:rPr>
              <a:t>.</a:t>
            </a:r>
            <a:endParaRPr lang="en-GB" sz="2800" kern="1200" dirty="0" smtClean="0">
              <a:latin typeface="Arial" charset="0"/>
            </a:endParaRPr>
          </a:p>
        </p:txBody>
      </p:sp>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t> </a:t>
            </a:r>
            <a:endParaRPr lang="en-GB" altLang="en-US" sz="1100" dirty="0"/>
          </a:p>
        </p:txBody>
      </p:sp>
    </p:spTree>
    <p:extLst>
      <p:ext uri="{BB962C8B-B14F-4D97-AF65-F5344CB8AC3E}">
        <p14:creationId xmlns:p14="http://schemas.microsoft.com/office/powerpoint/2010/main" xmlns="" val="1763089547"/>
      </p:ext>
    </p:extLst>
  </p:cSld>
  <p:clrMapOvr>
    <a:masterClrMapping/>
  </p:clrMapOvr>
  <p:transition spd="slow">
    <p:push dir="u"/>
    <p:sndAc>
      <p:stSnd>
        <p:snd r:embed="rId3"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t>External influences on marketing activity</a:t>
            </a:r>
          </a:p>
        </p:txBody>
      </p:sp>
      <p:sp>
        <p:nvSpPr>
          <p:cNvPr id="6" name="Content Placeholder 5"/>
          <p:cNvSpPr>
            <a:spLocks noGrp="1"/>
          </p:cNvSpPr>
          <p:nvPr>
            <p:ph idx="1"/>
          </p:nvPr>
        </p:nvSpPr>
        <p:spPr>
          <a:xfrm>
            <a:off x="468313" y="1988840"/>
            <a:ext cx="8207375" cy="4085596"/>
          </a:xfrm>
        </p:spPr>
        <p:txBody>
          <a:bodyPr/>
          <a:lstStyle/>
          <a:p>
            <a:r>
              <a:rPr lang="en-GB" b="1" kern="1200" dirty="0" smtClean="0">
                <a:latin typeface="Arial" charset="0"/>
              </a:rPr>
              <a:t>Technological</a:t>
            </a:r>
            <a:r>
              <a:rPr lang="en-GB" kern="1200" dirty="0" smtClean="0">
                <a:latin typeface="Arial" charset="0"/>
              </a:rPr>
              <a:t>: Changes in technology present opportunities and threats to a business. They can impact the manufacturing of products, meaning higher economies of scale or higher-quality goods. 3D printing, for example, has meant that some products have become cheaper and produced quicker to meet demand. Technology has also changed the way that businesses promote their goods, with the use of social media</a:t>
            </a:r>
            <a:r>
              <a:rPr lang="en-GB" kern="1200" dirty="0" smtClean="0">
                <a:latin typeface="Arial" charset="0"/>
              </a:rPr>
              <a:t>.</a:t>
            </a:r>
            <a:endParaRPr lang="en-GB" kern="1200" dirty="0" smtClean="0">
              <a:latin typeface="Arial" charset="0"/>
            </a:endParaRPr>
          </a:p>
        </p:txBody>
      </p:sp>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t> </a:t>
            </a:r>
            <a:endParaRPr lang="en-GB" altLang="en-US" sz="1100" dirty="0"/>
          </a:p>
        </p:txBody>
      </p:sp>
    </p:spTree>
    <p:extLst>
      <p:ext uri="{BB962C8B-B14F-4D97-AF65-F5344CB8AC3E}">
        <p14:creationId xmlns:p14="http://schemas.microsoft.com/office/powerpoint/2010/main" xmlns="" val="1763089547"/>
      </p:ext>
    </p:extLst>
  </p:cSld>
  <p:clrMapOvr>
    <a:masterClrMapping/>
  </p:clrMapOvr>
  <p:transition spd="slow">
    <p:push dir="u"/>
    <p:sndAc>
      <p:stSnd>
        <p:snd r:embed="rId3"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195200"/>
            <a:ext cx="8786874" cy="864000"/>
          </a:xfrm>
        </p:spPr>
        <p:txBody>
          <a:bodyPr/>
          <a:lstStyle/>
          <a:p>
            <a:r>
              <a:rPr lang="en-GB" sz="3200" dirty="0" smtClean="0"/>
              <a:t>External influences on marketing activity</a:t>
            </a:r>
            <a:endParaRPr lang="en-GB" sz="3200" dirty="0"/>
          </a:p>
        </p:txBody>
      </p:sp>
      <p:sp>
        <p:nvSpPr>
          <p:cNvPr id="3" name="Content Placeholder 2"/>
          <p:cNvSpPr>
            <a:spLocks noGrp="1"/>
          </p:cNvSpPr>
          <p:nvPr>
            <p:ph idx="1"/>
          </p:nvPr>
        </p:nvSpPr>
        <p:spPr/>
        <p:txBody>
          <a:bodyPr/>
          <a:lstStyle/>
          <a:p>
            <a:r>
              <a:rPr lang="en-GB" sz="2800" b="1" kern="1200" dirty="0" smtClean="0">
                <a:latin typeface="Arial" charset="0"/>
              </a:rPr>
              <a:t>Environmental</a:t>
            </a:r>
            <a:r>
              <a:rPr lang="en-GB" sz="2800" kern="1200" dirty="0" smtClean="0">
                <a:latin typeface="Arial" charset="0"/>
              </a:rPr>
              <a:t>: Environmental factors can lead to changes in social trends and opinions and to new legislation being passed, for example the 5p plastic bag tax. This has, for example, had an effect on the way businesses package their goods. Some businesses have opted to offer customers free-of-charge paper bags, while others have not</a:t>
            </a:r>
            <a:r>
              <a:rPr lang="en-GB" sz="2800" kern="1200" dirty="0" smtClean="0">
                <a:latin typeface="Arial" charset="0"/>
              </a:rPr>
              <a:t>.</a:t>
            </a:r>
            <a:endParaRPr lang="en-GB" sz="2800" kern="1200" dirty="0" smtClean="0">
              <a:latin typeface="Arial" charset="0"/>
            </a:endParaRPr>
          </a:p>
        </p:txBody>
      </p:sp>
    </p:spTree>
  </p:cSld>
  <p:clrMapOvr>
    <a:masterClrMapping/>
  </p:clrMapOvr>
  <p:transition spd="slow">
    <p:push dir="u"/>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195200"/>
            <a:ext cx="8786874" cy="864000"/>
          </a:xfrm>
        </p:spPr>
        <p:txBody>
          <a:bodyPr/>
          <a:lstStyle/>
          <a:p>
            <a:r>
              <a:rPr lang="en-GB" sz="3200" dirty="0" smtClean="0"/>
              <a:t>External influences on marketing activity</a:t>
            </a:r>
            <a:endParaRPr lang="en-GB" sz="3200" dirty="0"/>
          </a:p>
        </p:txBody>
      </p:sp>
      <p:sp>
        <p:nvSpPr>
          <p:cNvPr id="3" name="Content Placeholder 2"/>
          <p:cNvSpPr>
            <a:spLocks noGrp="1"/>
          </p:cNvSpPr>
          <p:nvPr>
            <p:ph idx="1"/>
          </p:nvPr>
        </p:nvSpPr>
        <p:spPr/>
        <p:txBody>
          <a:bodyPr/>
          <a:lstStyle/>
          <a:p>
            <a:r>
              <a:rPr lang="en-GB" sz="3200" b="1" kern="1200" dirty="0" smtClean="0">
                <a:latin typeface="Arial" charset="0"/>
              </a:rPr>
              <a:t>Legal</a:t>
            </a:r>
            <a:r>
              <a:rPr lang="en-GB" sz="3200" kern="1200" dirty="0" smtClean="0">
                <a:latin typeface="Arial" charset="0"/>
              </a:rPr>
              <a:t>: Businesses are often constrained by laws and regulations governing how they market their products, for example by the ASA (Advertising Standards Authority) or the Data Protection Act, which impacts how they conduct market research</a:t>
            </a:r>
            <a:r>
              <a:rPr lang="en-GB" sz="3200" kern="1200" dirty="0" smtClean="0">
                <a:latin typeface="Arial" charset="0"/>
              </a:rPr>
              <a:t>.</a:t>
            </a:r>
            <a:endParaRPr lang="en-GB" sz="3200" kern="1200" dirty="0" smtClean="0">
              <a:latin typeface="Arial" charset="0"/>
            </a:endParaRPr>
          </a:p>
        </p:txBody>
      </p:sp>
    </p:spTree>
  </p:cSld>
  <p:clrMapOvr>
    <a:masterClrMapping/>
  </p:clrMapOvr>
  <p:transition spd="slow">
    <p:push dir="u"/>
    <p:sndAc>
      <p:stSnd>
        <p:snd r:embed="rId2" name="click.wav"/>
      </p:stSnd>
    </p:sndAc>
  </p:transition>
</p:sld>
</file>

<file path=ppt/theme/theme1.xml><?xml version="1.0" encoding="utf-8"?>
<a:theme xmlns:a="http://schemas.openxmlformats.org/drawingml/2006/main" name="1_TitleSlide">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12385</TotalTime>
  <Words>2724</Words>
  <Application>Microsoft Office PowerPoint</Application>
  <PresentationFormat>On-screen Show (4:3)</PresentationFormat>
  <Paragraphs>71</Paragraphs>
  <Slides>8</Slides>
  <Notes>6</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1_TitleSlide</vt:lpstr>
      <vt:lpstr>2_Default Design</vt:lpstr>
      <vt:lpstr>The role of marketing</vt:lpstr>
      <vt:lpstr>External influences on marketing activity</vt:lpstr>
      <vt:lpstr>External influences on marketing activity</vt:lpstr>
      <vt:lpstr>External influences on marketing activity</vt:lpstr>
      <vt:lpstr>External influences on marketing activity</vt:lpstr>
      <vt:lpstr>External influences on marketing activity</vt:lpstr>
      <vt:lpstr>External influences on marketing activity</vt:lpstr>
      <vt:lpstr>External influences on marketing activity</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2016</dc:title>
  <dc:creator>Pearson Education</dc:creator>
  <cp:lastModifiedBy>user</cp:lastModifiedBy>
  <cp:revision>581</cp:revision>
  <dcterms:created xsi:type="dcterms:W3CDTF">2010-12-13T13:21:58Z</dcterms:created>
  <dcterms:modified xsi:type="dcterms:W3CDTF">2017-10-14T16:11:36Z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