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580" r:id="rId3"/>
    <p:sldId id="329" r:id="rId4"/>
    <p:sldId id="451" r:id="rId5"/>
    <p:sldId id="571" r:id="rId6"/>
    <p:sldId id="573" r:id="rId7"/>
    <p:sldId id="575" r:id="rId8"/>
    <p:sldId id="577" r:id="rId9"/>
    <p:sldId id="579" r:id="rId10"/>
    <p:sldId id="327" r:id="rId11"/>
  </p:sldIdLst>
  <p:sldSz cx="9144000" cy="6858000" type="screen4x3"/>
  <p:notesSz cx="6797675" cy="9928225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3C905-8EEA-418D-B34F-DC701D3C2AD0}" v="82" dt="2020-01-18T15:38:11.46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7" autoAdjust="0"/>
  </p:normalViewPr>
  <p:slideViewPr>
    <p:cSldViewPr snapToGrid="0" snapToObjects="1">
      <p:cViewPr varScale="1">
        <p:scale>
          <a:sx n="101" d="100"/>
          <a:sy n="101" d="100"/>
        </p:scale>
        <p:origin x="84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18/01/2020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18/01/2020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87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49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7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2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2.3 Making operational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2.3.1 Business operations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Managing stock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5D64B-BAFC-4542-8654-5B5722BF2352}"/>
              </a:ext>
            </a:extLst>
          </p:cNvPr>
          <p:cNvSpPr txBox="1"/>
          <p:nvPr/>
        </p:nvSpPr>
        <p:spPr>
          <a:xfrm>
            <a:off x="277473" y="1671145"/>
            <a:ext cx="17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Old web page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53335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Write down or discuss the answers to these questions.</a:t>
            </a:r>
          </a:p>
          <a:p>
            <a:pPr lvl="0"/>
            <a:r>
              <a:rPr lang="en-GB" sz="2600" dirty="0"/>
              <a:t>What is stock?</a:t>
            </a:r>
          </a:p>
          <a:p>
            <a:pPr lvl="0"/>
            <a:r>
              <a:rPr lang="en-GB" sz="2600" dirty="0"/>
              <a:t>What is  buffer stock?</a:t>
            </a:r>
          </a:p>
          <a:p>
            <a:pPr lvl="0"/>
            <a:r>
              <a:rPr lang="en-GB" sz="2600" dirty="0"/>
              <a:t>Give one drawback of holding buffer stock.</a:t>
            </a:r>
          </a:p>
          <a:p>
            <a:pPr lvl="0"/>
            <a:r>
              <a:rPr lang="en-GB" sz="2600" dirty="0"/>
              <a:t>Give one factor a business may need to consider before deciding their stock levels.</a:t>
            </a:r>
          </a:p>
          <a:p>
            <a:pPr lvl="0"/>
            <a:r>
              <a:rPr lang="en-GB" sz="2600" dirty="0"/>
              <a:t>What is a bar gate stock graph?</a:t>
            </a:r>
          </a:p>
          <a:p>
            <a:r>
              <a:rPr lang="en-GB" sz="2600" dirty="0"/>
              <a:t>Define Just in time stock management.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Managing stock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Why stock management is important</a:t>
            </a:r>
          </a:p>
          <a:p>
            <a:pPr lvl="0"/>
            <a:r>
              <a:rPr lang="en-GB" dirty="0"/>
              <a:t>Bar gate stock graphs</a:t>
            </a:r>
          </a:p>
          <a:p>
            <a:r>
              <a:rPr lang="en-GB" dirty="0"/>
              <a:t>Just-in-time stock</a:t>
            </a:r>
          </a:p>
        </p:txBody>
      </p:sp>
    </p:spTree>
    <p:extLst>
      <p:ext uri="{BB962C8B-B14F-4D97-AF65-F5344CB8AC3E}">
        <p14:creationId xmlns:p14="http://schemas.microsoft.com/office/powerpoint/2010/main" val="414246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500" b="1" dirty="0">
                <a:solidFill>
                  <a:srgbClr val="C0504D"/>
                </a:solidFill>
              </a:rPr>
              <a:t>Bar gate stock graph</a:t>
            </a:r>
          </a:p>
          <a:p>
            <a:pPr lvl="0"/>
            <a:r>
              <a:rPr lang="en-GB" sz="2500" dirty="0"/>
              <a:t>A diagram to show changes in the level of stock over time</a:t>
            </a:r>
          </a:p>
          <a:p>
            <a:pPr marL="0" indent="0">
              <a:buNone/>
            </a:pPr>
            <a:r>
              <a:rPr lang="en-GB" sz="2500" b="1" dirty="0">
                <a:solidFill>
                  <a:srgbClr val="C0504D"/>
                </a:solidFill>
              </a:rPr>
              <a:t>Buffer (stock)</a:t>
            </a:r>
          </a:p>
          <a:p>
            <a:pPr lvl="0"/>
            <a:r>
              <a:rPr lang="en-GB" sz="2500" dirty="0"/>
              <a:t>The minimum stock level held at all times to avoid running out</a:t>
            </a:r>
          </a:p>
          <a:p>
            <a:pPr marL="0" indent="0">
              <a:buNone/>
            </a:pPr>
            <a:r>
              <a:rPr lang="en-GB" sz="2500" b="1" dirty="0">
                <a:solidFill>
                  <a:srgbClr val="C0504D"/>
                </a:solidFill>
              </a:rPr>
              <a:t>Just In Time (JIT)</a:t>
            </a:r>
          </a:p>
          <a:p>
            <a:pPr lvl="0"/>
            <a:r>
              <a:rPr lang="en-GB" sz="2500" dirty="0"/>
              <a:t>Running the business with so little stock that new supplies have to arrive ‘just in time’ before they run out</a:t>
            </a:r>
          </a:p>
          <a:p>
            <a:pPr marL="0" indent="0">
              <a:buNone/>
            </a:pPr>
            <a:r>
              <a:rPr lang="en-GB" sz="2500" b="1" dirty="0">
                <a:solidFill>
                  <a:srgbClr val="C0504D"/>
                </a:solidFill>
              </a:rPr>
              <a:t>Stock(s)</a:t>
            </a:r>
          </a:p>
          <a:p>
            <a:r>
              <a:rPr lang="en-GB" sz="2500" dirty="0"/>
              <a:t>Items held by a firm for use or sale, for example components for manufacturing or sellable products for a retailer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Why is stock management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7458689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Stock(s) are items held by a firm for use or sale.</a:t>
            </a:r>
          </a:p>
          <a:p>
            <a:pPr lvl="0"/>
            <a:r>
              <a:rPr lang="en-GB" dirty="0"/>
              <a:t>Without stock, sales could not take place. No sales mean no prospect of profits.</a:t>
            </a:r>
          </a:p>
          <a:p>
            <a:pPr lvl="0"/>
            <a:r>
              <a:rPr lang="en-GB" dirty="0"/>
              <a:t>Order too much stock and the business has its cash tied up in items it either cannot sell or has to sell at a lower price.</a:t>
            </a:r>
          </a:p>
          <a:p>
            <a:r>
              <a:rPr lang="en-GB" dirty="0"/>
              <a:t>Order too little stock and the business could miss valuable sales and disappoint customers.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 product knowledge?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1012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Product knowledge is how well staff know all the features of the products and the service issues surrounding the products.</a:t>
            </a:r>
          </a:p>
          <a:p>
            <a:pPr lvl="0"/>
            <a:r>
              <a:rPr lang="en-GB" sz="2400" dirty="0"/>
              <a:t>Good training needs to be given to ensure strong product knowledge. For example, M&amp;S food staff are given trials of new products offered to help inform customers.</a:t>
            </a:r>
          </a:p>
          <a:p>
            <a:pPr lvl="0"/>
            <a:r>
              <a:rPr lang="en-GB" sz="2400" dirty="0"/>
              <a:t>Loyal staff that stay with the business mean they gain a huge knowledge of the business and its products. ALDI pay staff above the minimum wage to help retention.</a:t>
            </a:r>
          </a:p>
          <a:p>
            <a:r>
              <a:rPr lang="en-GB" sz="2400" dirty="0"/>
              <a:t>Staff committed to customers helps with product knowledge. Staff at the furniture retailer </a:t>
            </a:r>
            <a:r>
              <a:rPr lang="en-GB" sz="2400" dirty="0" err="1"/>
              <a:t>Sofology</a:t>
            </a:r>
            <a:r>
              <a:rPr lang="en-GB" sz="2400" dirty="0"/>
              <a:t> are not paid on commission to ensure they are focused on the sofa that meets the customers’ needs.</a:t>
            </a:r>
          </a:p>
        </p:txBody>
      </p:sp>
    </p:spTree>
    <p:extLst>
      <p:ext uri="{BB962C8B-B14F-4D97-AF65-F5344CB8AC3E}">
        <p14:creationId xmlns:p14="http://schemas.microsoft.com/office/powerpoint/2010/main" val="65098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65418" y="2877625"/>
            <a:ext cx="5088046" cy="3293804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Bar gate stock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4" y="1423359"/>
            <a:ext cx="8173913" cy="470280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The traditional approach to managing stock is shown by the graph.</a:t>
            </a:r>
          </a:p>
          <a:p>
            <a:pPr lvl="0"/>
            <a:r>
              <a:rPr lang="en-GB" sz="2000" dirty="0"/>
              <a:t>A bar gate stock graph is a diagram to show changes in the level of stock over time and takes into account three things:</a:t>
            </a:r>
          </a:p>
          <a:p>
            <a:pPr lvl="1"/>
            <a:r>
              <a:rPr lang="en-GB" sz="2000" dirty="0"/>
              <a:t>level of demand for the product</a:t>
            </a:r>
          </a:p>
          <a:p>
            <a:pPr lvl="1"/>
            <a:r>
              <a:rPr lang="en-GB" sz="2000" dirty="0"/>
              <a:t>buffer stock, which is the </a:t>
            </a:r>
            <a:br>
              <a:rPr lang="en-GB" sz="2000" dirty="0"/>
            </a:br>
            <a:r>
              <a:rPr lang="en-GB" sz="2000" dirty="0"/>
              <a:t>minimum stock level held </a:t>
            </a:r>
            <a:br>
              <a:rPr lang="en-GB" sz="2000" dirty="0"/>
            </a:br>
            <a:r>
              <a:rPr lang="en-GB" sz="2000" dirty="0"/>
              <a:t>at all times to avoid </a:t>
            </a:r>
            <a:br>
              <a:rPr lang="en-GB" sz="2000" dirty="0"/>
            </a:br>
            <a:r>
              <a:rPr lang="en-GB" sz="2000" dirty="0"/>
              <a:t>running out</a:t>
            </a:r>
          </a:p>
          <a:p>
            <a:pPr lvl="1"/>
            <a:r>
              <a:rPr lang="en-GB" sz="2000" dirty="0"/>
              <a:t>how often to order </a:t>
            </a:r>
            <a:br>
              <a:rPr lang="en-GB" sz="2000" dirty="0"/>
            </a:br>
            <a:r>
              <a:rPr lang="en-GB" sz="2000" dirty="0"/>
              <a:t>from the supplier.</a:t>
            </a:r>
          </a:p>
        </p:txBody>
      </p:sp>
    </p:spTree>
    <p:extLst>
      <p:ext uri="{BB962C8B-B14F-4D97-AF65-F5344CB8AC3E}">
        <p14:creationId xmlns:p14="http://schemas.microsoft.com/office/powerpoint/2010/main" val="213419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7306" y="2820321"/>
            <a:ext cx="5106638" cy="3305842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Example bar graph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4" y="1423359"/>
            <a:ext cx="7829881" cy="470280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Bob’s grocery store stocks Heinz Beanz and has regular sales of 20 cans per week.</a:t>
            </a:r>
          </a:p>
          <a:p>
            <a:pPr lvl="0"/>
            <a:r>
              <a:rPr lang="en-GB" sz="2000" dirty="0"/>
              <a:t>Bob buys four boxes of beans each time, each containing 20 cans. This way he gets a 10% discount.</a:t>
            </a:r>
          </a:p>
          <a:p>
            <a:pPr lvl="0"/>
            <a:r>
              <a:rPr lang="en-GB" sz="2000" dirty="0"/>
              <a:t>He keeps a minimum of 10 cans </a:t>
            </a:r>
            <a:br>
              <a:rPr lang="en-GB" sz="2000" dirty="0"/>
            </a:br>
            <a:r>
              <a:rPr lang="en-GB" sz="2000" dirty="0"/>
              <a:t>in stock at all times – his buffer </a:t>
            </a:r>
            <a:br>
              <a:rPr lang="en-GB" sz="2000" dirty="0"/>
            </a:br>
            <a:r>
              <a:rPr lang="en-GB" sz="2000" dirty="0"/>
              <a:t>stock.</a:t>
            </a:r>
          </a:p>
          <a:p>
            <a:pPr lvl="0"/>
            <a:r>
              <a:rPr lang="en-GB" sz="2000" dirty="0"/>
              <a:t>How often does he buy new stock?</a:t>
            </a:r>
          </a:p>
          <a:p>
            <a:pPr lvl="0"/>
            <a:r>
              <a:rPr lang="en-GB" sz="2000" dirty="0"/>
              <a:t>Why does Bob’s stock always </a:t>
            </a:r>
            <a:br>
              <a:rPr lang="en-GB" sz="2000" dirty="0"/>
            </a:br>
            <a:r>
              <a:rPr lang="en-GB" sz="2000" dirty="0"/>
              <a:t>peak at 90 cans?</a:t>
            </a:r>
          </a:p>
          <a:p>
            <a:r>
              <a:rPr lang="en-GB" sz="2000" dirty="0"/>
              <a:t>Shops often have computer </a:t>
            </a:r>
            <a:br>
              <a:rPr lang="en-GB" sz="2000" dirty="0"/>
            </a:br>
            <a:r>
              <a:rPr lang="en-GB" sz="2000" dirty="0"/>
              <a:t>software that counts sales and </a:t>
            </a:r>
            <a:br>
              <a:rPr lang="en-GB" sz="2000" dirty="0"/>
            </a:br>
            <a:r>
              <a:rPr lang="en-GB" sz="2000" dirty="0"/>
              <a:t>automatically places an order </a:t>
            </a:r>
            <a:br>
              <a:rPr lang="en-GB" sz="2000" dirty="0"/>
            </a:br>
            <a:r>
              <a:rPr lang="en-GB" sz="2000" dirty="0"/>
              <a:t>at the supplier.</a:t>
            </a:r>
          </a:p>
        </p:txBody>
      </p:sp>
    </p:spTree>
    <p:extLst>
      <p:ext uri="{BB962C8B-B14F-4D97-AF65-F5344CB8AC3E}">
        <p14:creationId xmlns:p14="http://schemas.microsoft.com/office/powerpoint/2010/main" val="5856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Just In Time (JIT)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7214246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What is a disadvantage of Bob having 10 cans as a buffer stock?</a:t>
            </a:r>
          </a:p>
          <a:p>
            <a:pPr lvl="0"/>
            <a:r>
              <a:rPr lang="en-GB" sz="2400" dirty="0"/>
              <a:t>Buffer stock has a cost which the business can rarely profit from.</a:t>
            </a:r>
          </a:p>
          <a:p>
            <a:pPr lvl="0"/>
            <a:r>
              <a:rPr lang="en-GB" sz="2400" dirty="0"/>
              <a:t>If buffer stock could be got rid of then this space can be used to sell more products and make more profits.</a:t>
            </a:r>
          </a:p>
          <a:p>
            <a:pPr lvl="0"/>
            <a:r>
              <a:rPr lang="en-GB" sz="2400" dirty="0"/>
              <a:t>Just In Time (JIT) is running the business with so little stock that new supplies have to arrive ‘just in time’ before they run out.</a:t>
            </a:r>
          </a:p>
          <a:p>
            <a:r>
              <a:rPr lang="en-GB" sz="2400" dirty="0"/>
              <a:t>This way Bob and other businesses can have more space to sell, less money tied up in stock and hopefully be more profitable.</a:t>
            </a:r>
          </a:p>
        </p:txBody>
      </p:sp>
    </p:spTree>
    <p:extLst>
      <p:ext uri="{BB962C8B-B14F-4D97-AF65-F5344CB8AC3E}">
        <p14:creationId xmlns:p14="http://schemas.microsoft.com/office/powerpoint/2010/main" val="202579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Advantages and disadvantages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Can you name an advantage and a disadvantage of JIT stock management?</a:t>
            </a:r>
          </a:p>
          <a:p>
            <a:pPr lvl="0"/>
            <a:r>
              <a:rPr lang="en-GB" sz="2200" dirty="0"/>
              <a:t>See the table for a list.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lvl="0"/>
            <a:r>
              <a:rPr lang="en-GB" sz="2200" dirty="0"/>
              <a:t>JIT needs careful consideration by the business before adopting this system.</a:t>
            </a:r>
          </a:p>
          <a:p>
            <a:r>
              <a:rPr lang="en-GB" sz="2200" dirty="0"/>
              <a:t>Businesses need to build a very strong relationship with suppliers to ensure it works consistently.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3380922"/>
              </p:ext>
            </p:extLst>
          </p:nvPr>
        </p:nvGraphicFramePr>
        <p:xfrm>
          <a:off x="213440" y="2625505"/>
          <a:ext cx="8649456" cy="204216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4324302">
                  <a:extLst>
                    <a:ext uri="{9D8B030D-6E8A-4147-A177-3AD203B41FA5}">
                      <a16:colId xmlns:a16="http://schemas.microsoft.com/office/drawing/2014/main" val="1534645896"/>
                    </a:ext>
                  </a:extLst>
                </a:gridCol>
                <a:gridCol w="4325154">
                  <a:extLst>
                    <a:ext uri="{9D8B030D-6E8A-4147-A177-3AD203B41FA5}">
                      <a16:colId xmlns:a16="http://schemas.microsoft.com/office/drawing/2014/main" val="4229880921"/>
                    </a:ext>
                  </a:extLst>
                </a:gridCol>
              </a:tblGrid>
              <a:tr h="192385"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Advantages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Disadvantages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849289559"/>
                  </a:ext>
                </a:extLst>
              </a:tr>
              <a:tr h="1038886"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Eliminating buffer stock cuts storage space, allowing more sales space</a:t>
                      </a:r>
                    </a:p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Low stock and more frequent supplier deliveries mean fresher produce</a:t>
                      </a:r>
                    </a:p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Less of the business’ capital is tied up in stock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A greater risk of running out of stock and therefore disappointing customers</a:t>
                      </a:r>
                    </a:p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Buying smaller quantities more often means losing out on bulk-buying discounts</a:t>
                      </a:r>
                    </a:p>
                    <a:p>
                      <a:pPr marL="47625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Any mistake or misjudgement could cause out-of-stock and poorer customer service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493452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164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716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Managing stock</vt:lpstr>
      <vt:lpstr>Managing stock</vt:lpstr>
      <vt:lpstr>Key words</vt:lpstr>
      <vt:lpstr>Why is stock management important?</vt:lpstr>
      <vt:lpstr>What is  product knowledge?</vt:lpstr>
      <vt:lpstr>Bar gate stock graphs</vt:lpstr>
      <vt:lpstr>Example bar graph</vt:lpstr>
      <vt:lpstr>Just In Time (JIT)</vt:lpstr>
      <vt:lpstr>Advantages and disadvantages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825</cp:revision>
  <dcterms:created xsi:type="dcterms:W3CDTF">2012-02-07T12:53:50Z</dcterms:created>
  <dcterms:modified xsi:type="dcterms:W3CDTF">2020-01-18T15:41:50Z</dcterms:modified>
</cp:coreProperties>
</file>