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1" r:id="rId2"/>
    <p:sldId id="292" r:id="rId3"/>
    <p:sldId id="293" r:id="rId4"/>
    <p:sldId id="294" r:id="rId5"/>
    <p:sldId id="295" r:id="rId6"/>
    <p:sldId id="296" r:id="rId7"/>
    <p:sldId id="297" r:id="rId8"/>
    <p:sldId id="318" r:id="rId9"/>
    <p:sldId id="319" r:id="rId10"/>
    <p:sldId id="298" r:id="rId11"/>
    <p:sldId id="299" r:id="rId12"/>
    <p:sldId id="300" r:id="rId13"/>
    <p:sldId id="320" r:id="rId14"/>
    <p:sldId id="302" r:id="rId15"/>
    <p:sldId id="304" r:id="rId16"/>
    <p:sldId id="305" r:id="rId17"/>
    <p:sldId id="321" r:id="rId18"/>
    <p:sldId id="306" r:id="rId19"/>
    <p:sldId id="307" r:id="rId20"/>
    <p:sldId id="308" r:id="rId21"/>
    <p:sldId id="309" r:id="rId22"/>
    <p:sldId id="310" r:id="rId23"/>
    <p:sldId id="311" r:id="rId24"/>
    <p:sldId id="312" r:id="rId25"/>
    <p:sldId id="317"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C65"/>
    <a:srgbClr val="2F44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2BCF2-1135-4CF3-B3E1-0F7A00E9A8C1}"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GB"/>
        </a:p>
      </dgm:t>
    </dgm:pt>
    <dgm:pt modelId="{A0816C5B-616D-4178-9B1E-7F34553889EB}">
      <dgm:prSet phldrT="[Text]"/>
      <dgm:spPr/>
      <dgm:t>
        <a:bodyPr/>
        <a:lstStyle/>
        <a:p>
          <a:r>
            <a:rPr lang="en-GB" b="1" dirty="0" smtClean="0"/>
            <a:t>Is the product viable?</a:t>
          </a:r>
          <a:endParaRPr lang="en-GB" b="1" dirty="0"/>
        </a:p>
      </dgm:t>
    </dgm:pt>
    <dgm:pt modelId="{E20634DC-98F7-4097-BB39-278580E97475}" type="parTrans" cxnId="{848ECD98-326D-4136-A288-961ACC742C84}">
      <dgm:prSet/>
      <dgm:spPr/>
      <dgm:t>
        <a:bodyPr/>
        <a:lstStyle/>
        <a:p>
          <a:endParaRPr lang="en-GB" b="1"/>
        </a:p>
      </dgm:t>
    </dgm:pt>
    <dgm:pt modelId="{0D5DD894-61F8-4457-8EEC-89DFD85F7F19}" type="sibTrans" cxnId="{848ECD98-326D-4136-A288-961ACC742C84}">
      <dgm:prSet/>
      <dgm:spPr/>
      <dgm:t>
        <a:bodyPr/>
        <a:lstStyle/>
        <a:p>
          <a:endParaRPr lang="en-GB" b="1"/>
        </a:p>
      </dgm:t>
    </dgm:pt>
    <dgm:pt modelId="{1225D286-7982-4035-A268-2A2EDA4993F8}">
      <dgm:prSet phldrT="[Text]"/>
      <dgm:spPr/>
      <dgm:t>
        <a:bodyPr/>
        <a:lstStyle/>
        <a:p>
          <a:r>
            <a:rPr lang="en-GB" b="1" dirty="0" smtClean="0"/>
            <a:t>Identify future trends</a:t>
          </a:r>
          <a:endParaRPr lang="en-GB" b="1" dirty="0"/>
        </a:p>
      </dgm:t>
    </dgm:pt>
    <dgm:pt modelId="{AF0B6236-4498-4E83-B137-0474B6716BE6}" type="parTrans" cxnId="{4B2D0285-24F8-4A28-BF60-B3D4759FA442}">
      <dgm:prSet/>
      <dgm:spPr/>
      <dgm:t>
        <a:bodyPr/>
        <a:lstStyle/>
        <a:p>
          <a:endParaRPr lang="en-GB" b="1"/>
        </a:p>
      </dgm:t>
    </dgm:pt>
    <dgm:pt modelId="{49B85918-E8B9-4764-889B-B799A25B9C5D}" type="sibTrans" cxnId="{4B2D0285-24F8-4A28-BF60-B3D4759FA442}">
      <dgm:prSet/>
      <dgm:spPr/>
      <dgm:t>
        <a:bodyPr/>
        <a:lstStyle/>
        <a:p>
          <a:endParaRPr lang="en-GB" b="1"/>
        </a:p>
      </dgm:t>
    </dgm:pt>
    <dgm:pt modelId="{5B31E6A8-0DEB-44CA-BC78-FD0B73ED8266}">
      <dgm:prSet phldrT="[Text]"/>
      <dgm:spPr/>
      <dgm:t>
        <a:bodyPr/>
        <a:lstStyle/>
        <a:p>
          <a:r>
            <a:rPr lang="en-GB" b="1" dirty="0" smtClean="0"/>
            <a:t>Identify opportunities and threats</a:t>
          </a:r>
          <a:endParaRPr lang="en-GB" b="1" dirty="0"/>
        </a:p>
      </dgm:t>
    </dgm:pt>
    <dgm:pt modelId="{5E0943C3-C78F-4267-86AF-4FADD5B23675}" type="parTrans" cxnId="{A2A55061-1329-4E85-9863-45E1A605F760}">
      <dgm:prSet/>
      <dgm:spPr/>
      <dgm:t>
        <a:bodyPr/>
        <a:lstStyle/>
        <a:p>
          <a:endParaRPr lang="en-GB" b="1"/>
        </a:p>
      </dgm:t>
    </dgm:pt>
    <dgm:pt modelId="{8C4BE042-68EE-40A7-B20C-75F701C4D13E}" type="sibTrans" cxnId="{A2A55061-1329-4E85-9863-45E1A605F760}">
      <dgm:prSet/>
      <dgm:spPr/>
      <dgm:t>
        <a:bodyPr/>
        <a:lstStyle/>
        <a:p>
          <a:endParaRPr lang="en-GB" b="1"/>
        </a:p>
      </dgm:t>
    </dgm:pt>
    <dgm:pt modelId="{0D977ACF-0362-4783-9E48-F07A8BFF1C5C}">
      <dgm:prSet phldrT="[Text]" custT="1"/>
      <dgm:spPr/>
      <dgm:t>
        <a:bodyPr/>
        <a:lstStyle/>
        <a:p>
          <a:r>
            <a:rPr lang="en-GB" sz="2000" b="0" dirty="0" smtClean="0"/>
            <a:t>The firm can then devise new plans and strategies</a:t>
          </a:r>
          <a:endParaRPr lang="en-GB" sz="2000" b="0" dirty="0"/>
        </a:p>
      </dgm:t>
    </dgm:pt>
    <dgm:pt modelId="{C954B6C7-7C9F-488A-8EF1-2F9F81355E90}" type="parTrans" cxnId="{07771DDC-D829-4922-BA93-990B8152CDCE}">
      <dgm:prSet/>
      <dgm:spPr/>
      <dgm:t>
        <a:bodyPr/>
        <a:lstStyle/>
        <a:p>
          <a:endParaRPr lang="en-GB" b="1"/>
        </a:p>
      </dgm:t>
    </dgm:pt>
    <dgm:pt modelId="{463ACF7B-F83C-4776-A6F1-360CE1C16280}" type="sibTrans" cxnId="{07771DDC-D829-4922-BA93-990B8152CDCE}">
      <dgm:prSet/>
      <dgm:spPr/>
      <dgm:t>
        <a:bodyPr/>
        <a:lstStyle/>
        <a:p>
          <a:endParaRPr lang="en-GB" b="1"/>
        </a:p>
      </dgm:t>
    </dgm:pt>
    <dgm:pt modelId="{9F9244EC-2F4B-466D-AA90-1EBF9945F286}" type="pres">
      <dgm:prSet presAssocID="{0232BCF2-1135-4CF3-B3E1-0F7A00E9A8C1}" presName="Name0" presStyleCnt="0">
        <dgm:presLayoutVars>
          <dgm:chMax val="4"/>
          <dgm:resizeHandles val="exact"/>
        </dgm:presLayoutVars>
      </dgm:prSet>
      <dgm:spPr/>
      <dgm:t>
        <a:bodyPr/>
        <a:lstStyle/>
        <a:p>
          <a:endParaRPr lang="en-GB"/>
        </a:p>
      </dgm:t>
    </dgm:pt>
    <dgm:pt modelId="{16712500-4C43-47BC-AD43-2FB69BE84F81}" type="pres">
      <dgm:prSet presAssocID="{0232BCF2-1135-4CF3-B3E1-0F7A00E9A8C1}" presName="ellipse" presStyleLbl="trBgShp" presStyleIdx="0" presStyleCnt="1"/>
      <dgm:spPr/>
    </dgm:pt>
    <dgm:pt modelId="{EA2EE0E2-534E-45C7-83EE-CA0C5F382F04}" type="pres">
      <dgm:prSet presAssocID="{0232BCF2-1135-4CF3-B3E1-0F7A00E9A8C1}" presName="arrow1" presStyleLbl="fgShp" presStyleIdx="0" presStyleCnt="1"/>
      <dgm:spPr>
        <a:solidFill>
          <a:schemeClr val="tx1"/>
        </a:solidFill>
      </dgm:spPr>
    </dgm:pt>
    <dgm:pt modelId="{7B77292A-BFCB-43EA-9E42-6D66763DEEB8}" type="pres">
      <dgm:prSet presAssocID="{0232BCF2-1135-4CF3-B3E1-0F7A00E9A8C1}" presName="rectangle" presStyleLbl="revTx" presStyleIdx="0" presStyleCnt="1">
        <dgm:presLayoutVars>
          <dgm:bulletEnabled val="1"/>
        </dgm:presLayoutVars>
      </dgm:prSet>
      <dgm:spPr/>
      <dgm:t>
        <a:bodyPr/>
        <a:lstStyle/>
        <a:p>
          <a:endParaRPr lang="en-GB"/>
        </a:p>
      </dgm:t>
    </dgm:pt>
    <dgm:pt modelId="{70809608-21C2-464A-BD84-B37D1CF88C45}" type="pres">
      <dgm:prSet presAssocID="{1225D286-7982-4035-A268-2A2EDA4993F8}" presName="item1" presStyleLbl="node1" presStyleIdx="0" presStyleCnt="3">
        <dgm:presLayoutVars>
          <dgm:bulletEnabled val="1"/>
        </dgm:presLayoutVars>
      </dgm:prSet>
      <dgm:spPr/>
      <dgm:t>
        <a:bodyPr/>
        <a:lstStyle/>
        <a:p>
          <a:endParaRPr lang="en-GB"/>
        </a:p>
      </dgm:t>
    </dgm:pt>
    <dgm:pt modelId="{FC01CDDC-AF7D-4595-8B8D-8863FE2D14CA}" type="pres">
      <dgm:prSet presAssocID="{5B31E6A8-0DEB-44CA-BC78-FD0B73ED8266}" presName="item2" presStyleLbl="node1" presStyleIdx="1" presStyleCnt="3">
        <dgm:presLayoutVars>
          <dgm:bulletEnabled val="1"/>
        </dgm:presLayoutVars>
      </dgm:prSet>
      <dgm:spPr/>
      <dgm:t>
        <a:bodyPr/>
        <a:lstStyle/>
        <a:p>
          <a:endParaRPr lang="en-GB"/>
        </a:p>
      </dgm:t>
    </dgm:pt>
    <dgm:pt modelId="{F02759F5-3C7B-4A3C-80E8-1CF1424D1BA5}" type="pres">
      <dgm:prSet presAssocID="{0D977ACF-0362-4783-9E48-F07A8BFF1C5C}" presName="item3" presStyleLbl="node1" presStyleIdx="2" presStyleCnt="3">
        <dgm:presLayoutVars>
          <dgm:bulletEnabled val="1"/>
        </dgm:presLayoutVars>
      </dgm:prSet>
      <dgm:spPr/>
      <dgm:t>
        <a:bodyPr/>
        <a:lstStyle/>
        <a:p>
          <a:endParaRPr lang="en-GB"/>
        </a:p>
      </dgm:t>
    </dgm:pt>
    <dgm:pt modelId="{C58014B8-9C46-4D82-8A95-C647BF54D7E3}" type="pres">
      <dgm:prSet presAssocID="{0232BCF2-1135-4CF3-B3E1-0F7A00E9A8C1}" presName="funnel" presStyleLbl="trAlignAcc1" presStyleIdx="0" presStyleCnt="1"/>
      <dgm:spPr/>
    </dgm:pt>
  </dgm:ptLst>
  <dgm:cxnLst>
    <dgm:cxn modelId="{07771DDC-D829-4922-BA93-990B8152CDCE}" srcId="{0232BCF2-1135-4CF3-B3E1-0F7A00E9A8C1}" destId="{0D977ACF-0362-4783-9E48-F07A8BFF1C5C}" srcOrd="3" destOrd="0" parTransId="{C954B6C7-7C9F-488A-8EF1-2F9F81355E90}" sibTransId="{463ACF7B-F83C-4776-A6F1-360CE1C16280}"/>
    <dgm:cxn modelId="{B0E611C0-6527-CF44-86B9-B33B6A041472}" type="presOf" srcId="{1225D286-7982-4035-A268-2A2EDA4993F8}" destId="{FC01CDDC-AF7D-4595-8B8D-8863FE2D14CA}" srcOrd="0" destOrd="0" presId="urn:microsoft.com/office/officeart/2005/8/layout/funnel1"/>
    <dgm:cxn modelId="{E4650313-D51A-434C-9B92-C57AD87A6F10}" type="presOf" srcId="{0D977ACF-0362-4783-9E48-F07A8BFF1C5C}" destId="{7B77292A-BFCB-43EA-9E42-6D66763DEEB8}" srcOrd="0" destOrd="0" presId="urn:microsoft.com/office/officeart/2005/8/layout/funnel1"/>
    <dgm:cxn modelId="{A2A55061-1329-4E85-9863-45E1A605F760}" srcId="{0232BCF2-1135-4CF3-B3E1-0F7A00E9A8C1}" destId="{5B31E6A8-0DEB-44CA-BC78-FD0B73ED8266}" srcOrd="2" destOrd="0" parTransId="{5E0943C3-C78F-4267-86AF-4FADD5B23675}" sibTransId="{8C4BE042-68EE-40A7-B20C-75F701C4D13E}"/>
    <dgm:cxn modelId="{69EB8755-3029-694E-8B1D-4BE786361EBF}" type="presOf" srcId="{A0816C5B-616D-4178-9B1E-7F34553889EB}" destId="{F02759F5-3C7B-4A3C-80E8-1CF1424D1BA5}" srcOrd="0" destOrd="0" presId="urn:microsoft.com/office/officeart/2005/8/layout/funnel1"/>
    <dgm:cxn modelId="{4B2D0285-24F8-4A28-BF60-B3D4759FA442}" srcId="{0232BCF2-1135-4CF3-B3E1-0F7A00E9A8C1}" destId="{1225D286-7982-4035-A268-2A2EDA4993F8}" srcOrd="1" destOrd="0" parTransId="{AF0B6236-4498-4E83-B137-0474B6716BE6}" sibTransId="{49B85918-E8B9-4764-889B-B799A25B9C5D}"/>
    <dgm:cxn modelId="{8EC34BCF-7F7D-4548-B758-083BCDBB49D1}" type="presOf" srcId="{5B31E6A8-0DEB-44CA-BC78-FD0B73ED8266}" destId="{70809608-21C2-464A-BD84-B37D1CF88C45}" srcOrd="0" destOrd="0" presId="urn:microsoft.com/office/officeart/2005/8/layout/funnel1"/>
    <dgm:cxn modelId="{F5C488F9-8A77-514E-9791-8190ADEC37C8}" type="presOf" srcId="{0232BCF2-1135-4CF3-B3E1-0F7A00E9A8C1}" destId="{9F9244EC-2F4B-466D-AA90-1EBF9945F286}" srcOrd="0" destOrd="0" presId="urn:microsoft.com/office/officeart/2005/8/layout/funnel1"/>
    <dgm:cxn modelId="{848ECD98-326D-4136-A288-961ACC742C84}" srcId="{0232BCF2-1135-4CF3-B3E1-0F7A00E9A8C1}" destId="{A0816C5B-616D-4178-9B1E-7F34553889EB}" srcOrd="0" destOrd="0" parTransId="{E20634DC-98F7-4097-BB39-278580E97475}" sibTransId="{0D5DD894-61F8-4457-8EEC-89DFD85F7F19}"/>
    <dgm:cxn modelId="{373B99D0-0D11-2049-BBCD-23DB6CF113E1}" type="presParOf" srcId="{9F9244EC-2F4B-466D-AA90-1EBF9945F286}" destId="{16712500-4C43-47BC-AD43-2FB69BE84F81}" srcOrd="0" destOrd="0" presId="urn:microsoft.com/office/officeart/2005/8/layout/funnel1"/>
    <dgm:cxn modelId="{EF8BC38F-32B5-1F47-B162-298F96DA4507}" type="presParOf" srcId="{9F9244EC-2F4B-466D-AA90-1EBF9945F286}" destId="{EA2EE0E2-534E-45C7-83EE-CA0C5F382F04}" srcOrd="1" destOrd="0" presId="urn:microsoft.com/office/officeart/2005/8/layout/funnel1"/>
    <dgm:cxn modelId="{E3A9253B-92E3-3045-B28A-F889EEA1EB0D}" type="presParOf" srcId="{9F9244EC-2F4B-466D-AA90-1EBF9945F286}" destId="{7B77292A-BFCB-43EA-9E42-6D66763DEEB8}" srcOrd="2" destOrd="0" presId="urn:microsoft.com/office/officeart/2005/8/layout/funnel1"/>
    <dgm:cxn modelId="{E944113B-147C-F841-9C0A-60C8A7638190}" type="presParOf" srcId="{9F9244EC-2F4B-466D-AA90-1EBF9945F286}" destId="{70809608-21C2-464A-BD84-B37D1CF88C45}" srcOrd="3" destOrd="0" presId="urn:microsoft.com/office/officeart/2005/8/layout/funnel1"/>
    <dgm:cxn modelId="{40812129-E419-0D47-8D75-A4D46C98C906}" type="presParOf" srcId="{9F9244EC-2F4B-466D-AA90-1EBF9945F286}" destId="{FC01CDDC-AF7D-4595-8B8D-8863FE2D14CA}" srcOrd="4" destOrd="0" presId="urn:microsoft.com/office/officeart/2005/8/layout/funnel1"/>
    <dgm:cxn modelId="{8C24A9C3-BEA5-A048-B87F-88488433773C}" type="presParOf" srcId="{9F9244EC-2F4B-466D-AA90-1EBF9945F286}" destId="{F02759F5-3C7B-4A3C-80E8-1CF1424D1BA5}" srcOrd="5" destOrd="0" presId="urn:microsoft.com/office/officeart/2005/8/layout/funnel1"/>
    <dgm:cxn modelId="{79D1CB6F-284B-274A-9F72-47617405EE0A}" type="presParOf" srcId="{9F9244EC-2F4B-466D-AA90-1EBF9945F286}" destId="{C58014B8-9C46-4D82-8A95-C647BF54D7E3}"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CA001-2271-4BFB-B300-614576F0B416}"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GB"/>
        </a:p>
      </dgm:t>
    </dgm:pt>
    <dgm:pt modelId="{77FB94ED-B162-47AB-9F99-67D4AA2798D9}">
      <dgm:prSet phldrT="[Text]"/>
      <dgm:spPr/>
      <dgm:t>
        <a:bodyPr/>
        <a:lstStyle/>
        <a:p>
          <a:r>
            <a:rPr lang="en-GB" b="1" dirty="0" smtClean="0"/>
            <a:t>Independent variable</a:t>
          </a:r>
          <a:endParaRPr lang="en-GB" b="1" dirty="0"/>
        </a:p>
      </dgm:t>
    </dgm:pt>
    <dgm:pt modelId="{509FAD01-06A1-4449-9349-A8BEE8CD7427}" type="parTrans" cxnId="{9758DE4A-CAB1-40FC-B798-14CE3FC4552C}">
      <dgm:prSet/>
      <dgm:spPr/>
      <dgm:t>
        <a:bodyPr/>
        <a:lstStyle/>
        <a:p>
          <a:endParaRPr lang="en-GB"/>
        </a:p>
      </dgm:t>
    </dgm:pt>
    <dgm:pt modelId="{E83F8AE2-569E-496D-B427-88245E3A2B73}" type="sibTrans" cxnId="{9758DE4A-CAB1-40FC-B798-14CE3FC4552C}">
      <dgm:prSet/>
      <dgm:spPr/>
      <dgm:t>
        <a:bodyPr/>
        <a:lstStyle/>
        <a:p>
          <a:endParaRPr lang="en-GB"/>
        </a:p>
      </dgm:t>
    </dgm:pt>
    <dgm:pt modelId="{7887D8D9-CB42-458B-9BDE-990AA657F0E2}">
      <dgm:prSet phldrT="[Text]"/>
      <dgm:spPr/>
      <dgm:t>
        <a:bodyPr/>
        <a:lstStyle/>
        <a:p>
          <a:pPr algn="just"/>
          <a:r>
            <a:rPr lang="en-GB" dirty="0" smtClean="0"/>
            <a:t>The variable that causes a change in the other</a:t>
          </a:r>
          <a:endParaRPr lang="en-GB" dirty="0"/>
        </a:p>
      </dgm:t>
    </dgm:pt>
    <dgm:pt modelId="{D969B266-213B-4F7E-A8C7-27D0B9B5A2A6}" type="parTrans" cxnId="{A2F5ECA1-B153-4417-92E1-BCF7684A0872}">
      <dgm:prSet/>
      <dgm:spPr/>
      <dgm:t>
        <a:bodyPr/>
        <a:lstStyle/>
        <a:p>
          <a:endParaRPr lang="en-GB"/>
        </a:p>
      </dgm:t>
    </dgm:pt>
    <dgm:pt modelId="{72AF828A-ECA8-4DCE-B436-F533261C00E5}" type="sibTrans" cxnId="{A2F5ECA1-B153-4417-92E1-BCF7684A0872}">
      <dgm:prSet/>
      <dgm:spPr/>
      <dgm:t>
        <a:bodyPr/>
        <a:lstStyle/>
        <a:p>
          <a:endParaRPr lang="en-GB"/>
        </a:p>
      </dgm:t>
    </dgm:pt>
    <dgm:pt modelId="{21F3AEFB-2E68-4314-87F1-6CCEB5EDAA09}">
      <dgm:prSet phldrT="[Text]"/>
      <dgm:spPr/>
      <dgm:t>
        <a:bodyPr/>
        <a:lstStyle/>
        <a:p>
          <a:pPr algn="just"/>
          <a:r>
            <a:rPr lang="en-GB" b="1" spc="0" dirty="0" smtClean="0"/>
            <a:t>For example: </a:t>
          </a:r>
          <a:r>
            <a:rPr lang="en-GB" spc="0" dirty="0" smtClean="0"/>
            <a:t>Increasing the investment in promotion</a:t>
          </a:r>
          <a:endParaRPr lang="en-GB" spc="0" dirty="0"/>
        </a:p>
      </dgm:t>
    </dgm:pt>
    <dgm:pt modelId="{CEAC8E08-8346-486D-841E-AA17A27A5CD0}" type="parTrans" cxnId="{0C6121F2-3063-47A4-AA0E-6911A0B4A373}">
      <dgm:prSet/>
      <dgm:spPr/>
      <dgm:t>
        <a:bodyPr/>
        <a:lstStyle/>
        <a:p>
          <a:endParaRPr lang="en-GB"/>
        </a:p>
      </dgm:t>
    </dgm:pt>
    <dgm:pt modelId="{9FCE7C9D-2A98-4959-98CE-0F8957926153}" type="sibTrans" cxnId="{0C6121F2-3063-47A4-AA0E-6911A0B4A373}">
      <dgm:prSet/>
      <dgm:spPr/>
      <dgm:t>
        <a:bodyPr/>
        <a:lstStyle/>
        <a:p>
          <a:endParaRPr lang="en-GB"/>
        </a:p>
      </dgm:t>
    </dgm:pt>
    <dgm:pt modelId="{83895396-CB2A-4B89-A20C-5700A18EC4B8}">
      <dgm:prSet phldrT="[Text]"/>
      <dgm:spPr/>
      <dgm:t>
        <a:bodyPr/>
        <a:lstStyle/>
        <a:p>
          <a:r>
            <a:rPr lang="en-GB" b="1" dirty="0" smtClean="0"/>
            <a:t>Dependant variable</a:t>
          </a:r>
          <a:endParaRPr lang="en-GB" b="1" dirty="0"/>
        </a:p>
      </dgm:t>
    </dgm:pt>
    <dgm:pt modelId="{6CA23A6F-F6C2-4F0B-9ACE-9CAF6E650F7C}" type="parTrans" cxnId="{E8A28E13-DE19-4B6B-85F8-BEF590E10B25}">
      <dgm:prSet/>
      <dgm:spPr/>
      <dgm:t>
        <a:bodyPr/>
        <a:lstStyle/>
        <a:p>
          <a:endParaRPr lang="en-GB"/>
        </a:p>
      </dgm:t>
    </dgm:pt>
    <dgm:pt modelId="{0EF9340D-61CD-413C-AEBC-EDECFCF80EB6}" type="sibTrans" cxnId="{E8A28E13-DE19-4B6B-85F8-BEF590E10B25}">
      <dgm:prSet/>
      <dgm:spPr/>
      <dgm:t>
        <a:bodyPr/>
        <a:lstStyle/>
        <a:p>
          <a:endParaRPr lang="en-GB"/>
        </a:p>
      </dgm:t>
    </dgm:pt>
    <dgm:pt modelId="{353F097C-97B9-4E3F-98B0-B711B112C2A1}">
      <dgm:prSet phldrT="[Text]"/>
      <dgm:spPr/>
      <dgm:t>
        <a:bodyPr/>
        <a:lstStyle/>
        <a:p>
          <a:pPr algn="just"/>
          <a:r>
            <a:rPr lang="en-GB" dirty="0" smtClean="0"/>
            <a:t>The variable that is impacted by the change in the independent variable</a:t>
          </a:r>
          <a:endParaRPr lang="en-GB" dirty="0"/>
        </a:p>
      </dgm:t>
    </dgm:pt>
    <dgm:pt modelId="{B5357830-A16D-4EA1-93D8-27094276D9FD}" type="parTrans" cxnId="{AE948266-CEFF-422E-9B60-B06ACF298F7B}">
      <dgm:prSet/>
      <dgm:spPr/>
      <dgm:t>
        <a:bodyPr/>
        <a:lstStyle/>
        <a:p>
          <a:endParaRPr lang="en-GB"/>
        </a:p>
      </dgm:t>
    </dgm:pt>
    <dgm:pt modelId="{CCCD0E72-5B99-4051-A7B4-AC75F7893902}" type="sibTrans" cxnId="{AE948266-CEFF-422E-9B60-B06ACF298F7B}">
      <dgm:prSet/>
      <dgm:spPr/>
      <dgm:t>
        <a:bodyPr/>
        <a:lstStyle/>
        <a:p>
          <a:endParaRPr lang="en-GB"/>
        </a:p>
      </dgm:t>
    </dgm:pt>
    <dgm:pt modelId="{3896B9FC-BB86-45BB-A61F-B94740FEE47E}">
      <dgm:prSet phldrT="[Text]"/>
      <dgm:spPr/>
      <dgm:t>
        <a:bodyPr/>
        <a:lstStyle/>
        <a:p>
          <a:pPr algn="just"/>
          <a:r>
            <a:rPr lang="en-GB" b="1" dirty="0" smtClean="0"/>
            <a:t>For example: </a:t>
          </a:r>
          <a:r>
            <a:rPr lang="en-GB" dirty="0" smtClean="0"/>
            <a:t>The resulting rise in demand</a:t>
          </a:r>
          <a:endParaRPr lang="en-GB" dirty="0"/>
        </a:p>
      </dgm:t>
    </dgm:pt>
    <dgm:pt modelId="{99D1305F-018A-4F56-A378-1C46398C2682}" type="parTrans" cxnId="{73E74DCD-048C-4971-97F0-4EDA23B893A0}">
      <dgm:prSet/>
      <dgm:spPr/>
      <dgm:t>
        <a:bodyPr/>
        <a:lstStyle/>
        <a:p>
          <a:endParaRPr lang="en-GB"/>
        </a:p>
      </dgm:t>
    </dgm:pt>
    <dgm:pt modelId="{E32D0280-652B-4645-87BC-A016E63C146D}" type="sibTrans" cxnId="{73E74DCD-048C-4971-97F0-4EDA23B893A0}">
      <dgm:prSet/>
      <dgm:spPr/>
      <dgm:t>
        <a:bodyPr/>
        <a:lstStyle/>
        <a:p>
          <a:endParaRPr lang="en-GB"/>
        </a:p>
      </dgm:t>
    </dgm:pt>
    <dgm:pt modelId="{2A410152-EA53-4936-BD58-1098D3A98093}" type="pres">
      <dgm:prSet presAssocID="{E20CA001-2271-4BFB-B300-614576F0B416}" presName="list" presStyleCnt="0">
        <dgm:presLayoutVars>
          <dgm:dir/>
          <dgm:animLvl val="lvl"/>
        </dgm:presLayoutVars>
      </dgm:prSet>
      <dgm:spPr/>
      <dgm:t>
        <a:bodyPr/>
        <a:lstStyle/>
        <a:p>
          <a:endParaRPr lang="en-GB"/>
        </a:p>
      </dgm:t>
    </dgm:pt>
    <dgm:pt modelId="{52F46F66-C7CE-4C0E-9BFC-351BBB404723}" type="pres">
      <dgm:prSet presAssocID="{77FB94ED-B162-47AB-9F99-67D4AA2798D9}" presName="posSpace" presStyleCnt="0"/>
      <dgm:spPr/>
    </dgm:pt>
    <dgm:pt modelId="{BC2CE437-ACF5-4417-81B8-B9765F4A0BCD}" type="pres">
      <dgm:prSet presAssocID="{77FB94ED-B162-47AB-9F99-67D4AA2798D9}" presName="vertFlow" presStyleCnt="0"/>
      <dgm:spPr/>
    </dgm:pt>
    <dgm:pt modelId="{3269CD5A-2C76-4408-A230-08885E77BF14}" type="pres">
      <dgm:prSet presAssocID="{77FB94ED-B162-47AB-9F99-67D4AA2798D9}" presName="topSpace" presStyleCnt="0"/>
      <dgm:spPr/>
    </dgm:pt>
    <dgm:pt modelId="{5BF9CCB1-C379-48EB-894B-C4401AEC0777}" type="pres">
      <dgm:prSet presAssocID="{77FB94ED-B162-47AB-9F99-67D4AA2798D9}" presName="firstComp" presStyleCnt="0"/>
      <dgm:spPr/>
    </dgm:pt>
    <dgm:pt modelId="{5E67F3F0-0D8D-4D29-8924-6B3B6970804C}" type="pres">
      <dgm:prSet presAssocID="{77FB94ED-B162-47AB-9F99-67D4AA2798D9}" presName="firstChild" presStyleLbl="bgAccFollowNode1" presStyleIdx="0" presStyleCnt="4"/>
      <dgm:spPr/>
      <dgm:t>
        <a:bodyPr/>
        <a:lstStyle/>
        <a:p>
          <a:endParaRPr lang="en-GB"/>
        </a:p>
      </dgm:t>
    </dgm:pt>
    <dgm:pt modelId="{C4A94762-BE1C-4EEB-982B-740E083CAE70}" type="pres">
      <dgm:prSet presAssocID="{77FB94ED-B162-47AB-9F99-67D4AA2798D9}" presName="firstChildTx" presStyleLbl="bgAccFollowNode1" presStyleIdx="0" presStyleCnt="4">
        <dgm:presLayoutVars>
          <dgm:bulletEnabled val="1"/>
        </dgm:presLayoutVars>
      </dgm:prSet>
      <dgm:spPr/>
      <dgm:t>
        <a:bodyPr/>
        <a:lstStyle/>
        <a:p>
          <a:endParaRPr lang="en-GB"/>
        </a:p>
      </dgm:t>
    </dgm:pt>
    <dgm:pt modelId="{F88C1A4E-15DF-4602-8FDC-7406DF2FD173}" type="pres">
      <dgm:prSet presAssocID="{21F3AEFB-2E68-4314-87F1-6CCEB5EDAA09}" presName="comp" presStyleCnt="0"/>
      <dgm:spPr/>
    </dgm:pt>
    <dgm:pt modelId="{EDB7F763-CAD3-4CA2-AAC3-C341F27A3E2E}" type="pres">
      <dgm:prSet presAssocID="{21F3AEFB-2E68-4314-87F1-6CCEB5EDAA09}" presName="child" presStyleLbl="bgAccFollowNode1" presStyleIdx="1" presStyleCnt="4"/>
      <dgm:spPr/>
      <dgm:t>
        <a:bodyPr/>
        <a:lstStyle/>
        <a:p>
          <a:endParaRPr lang="en-GB"/>
        </a:p>
      </dgm:t>
    </dgm:pt>
    <dgm:pt modelId="{E68668A4-F994-4FD7-8183-7781E9FA97BE}" type="pres">
      <dgm:prSet presAssocID="{21F3AEFB-2E68-4314-87F1-6CCEB5EDAA09}" presName="childTx" presStyleLbl="bgAccFollowNode1" presStyleIdx="1" presStyleCnt="4">
        <dgm:presLayoutVars>
          <dgm:bulletEnabled val="1"/>
        </dgm:presLayoutVars>
      </dgm:prSet>
      <dgm:spPr/>
      <dgm:t>
        <a:bodyPr/>
        <a:lstStyle/>
        <a:p>
          <a:endParaRPr lang="en-GB"/>
        </a:p>
      </dgm:t>
    </dgm:pt>
    <dgm:pt modelId="{4C7B5515-5DE4-4293-9645-36434F2E89F6}" type="pres">
      <dgm:prSet presAssocID="{77FB94ED-B162-47AB-9F99-67D4AA2798D9}" presName="negSpace" presStyleCnt="0"/>
      <dgm:spPr/>
    </dgm:pt>
    <dgm:pt modelId="{5411E9D0-D25A-4AB0-B440-8C2C9FBD1E46}" type="pres">
      <dgm:prSet presAssocID="{77FB94ED-B162-47AB-9F99-67D4AA2798D9}" presName="circle" presStyleLbl="node1" presStyleIdx="0" presStyleCnt="2"/>
      <dgm:spPr/>
      <dgm:t>
        <a:bodyPr/>
        <a:lstStyle/>
        <a:p>
          <a:endParaRPr lang="en-GB"/>
        </a:p>
      </dgm:t>
    </dgm:pt>
    <dgm:pt modelId="{78DD1435-CA87-4472-B11C-5C88B19128C5}" type="pres">
      <dgm:prSet presAssocID="{E83F8AE2-569E-496D-B427-88245E3A2B73}" presName="transSpace" presStyleCnt="0"/>
      <dgm:spPr/>
    </dgm:pt>
    <dgm:pt modelId="{906E86EF-5D39-4284-ABCB-655382D73AAB}" type="pres">
      <dgm:prSet presAssocID="{83895396-CB2A-4B89-A20C-5700A18EC4B8}" presName="posSpace" presStyleCnt="0"/>
      <dgm:spPr/>
    </dgm:pt>
    <dgm:pt modelId="{E5276E58-0DF7-4890-ADE3-1DFE9D2BDE45}" type="pres">
      <dgm:prSet presAssocID="{83895396-CB2A-4B89-A20C-5700A18EC4B8}" presName="vertFlow" presStyleCnt="0"/>
      <dgm:spPr/>
    </dgm:pt>
    <dgm:pt modelId="{1358CC7B-4662-4E6F-8D5E-2B9AF295C2A2}" type="pres">
      <dgm:prSet presAssocID="{83895396-CB2A-4B89-A20C-5700A18EC4B8}" presName="topSpace" presStyleCnt="0"/>
      <dgm:spPr/>
    </dgm:pt>
    <dgm:pt modelId="{A820BAEA-916B-47BC-9F7E-AE16D328193B}" type="pres">
      <dgm:prSet presAssocID="{83895396-CB2A-4B89-A20C-5700A18EC4B8}" presName="firstComp" presStyleCnt="0"/>
      <dgm:spPr/>
    </dgm:pt>
    <dgm:pt modelId="{4ABA06B9-8B62-456C-BDBB-FFDE2A0DB712}" type="pres">
      <dgm:prSet presAssocID="{83895396-CB2A-4B89-A20C-5700A18EC4B8}" presName="firstChild" presStyleLbl="bgAccFollowNode1" presStyleIdx="2" presStyleCnt="4"/>
      <dgm:spPr/>
      <dgm:t>
        <a:bodyPr/>
        <a:lstStyle/>
        <a:p>
          <a:endParaRPr lang="en-GB"/>
        </a:p>
      </dgm:t>
    </dgm:pt>
    <dgm:pt modelId="{97D9DC96-022D-48FA-B582-91CBD4B902DB}" type="pres">
      <dgm:prSet presAssocID="{83895396-CB2A-4B89-A20C-5700A18EC4B8}" presName="firstChildTx" presStyleLbl="bgAccFollowNode1" presStyleIdx="2" presStyleCnt="4">
        <dgm:presLayoutVars>
          <dgm:bulletEnabled val="1"/>
        </dgm:presLayoutVars>
      </dgm:prSet>
      <dgm:spPr/>
      <dgm:t>
        <a:bodyPr/>
        <a:lstStyle/>
        <a:p>
          <a:endParaRPr lang="en-GB"/>
        </a:p>
      </dgm:t>
    </dgm:pt>
    <dgm:pt modelId="{6ACE48B9-B03A-4120-A38E-28970D5705DA}" type="pres">
      <dgm:prSet presAssocID="{3896B9FC-BB86-45BB-A61F-B94740FEE47E}" presName="comp" presStyleCnt="0"/>
      <dgm:spPr/>
    </dgm:pt>
    <dgm:pt modelId="{8DEDD345-04E6-48F9-95CE-4D6E653BA10E}" type="pres">
      <dgm:prSet presAssocID="{3896B9FC-BB86-45BB-A61F-B94740FEE47E}" presName="child" presStyleLbl="bgAccFollowNode1" presStyleIdx="3" presStyleCnt="4"/>
      <dgm:spPr/>
      <dgm:t>
        <a:bodyPr/>
        <a:lstStyle/>
        <a:p>
          <a:endParaRPr lang="en-GB"/>
        </a:p>
      </dgm:t>
    </dgm:pt>
    <dgm:pt modelId="{DE75DB12-9A5D-4556-BB9B-2D0A9356B974}" type="pres">
      <dgm:prSet presAssocID="{3896B9FC-BB86-45BB-A61F-B94740FEE47E}" presName="childTx" presStyleLbl="bgAccFollowNode1" presStyleIdx="3" presStyleCnt="4">
        <dgm:presLayoutVars>
          <dgm:bulletEnabled val="1"/>
        </dgm:presLayoutVars>
      </dgm:prSet>
      <dgm:spPr/>
      <dgm:t>
        <a:bodyPr/>
        <a:lstStyle/>
        <a:p>
          <a:endParaRPr lang="en-GB"/>
        </a:p>
      </dgm:t>
    </dgm:pt>
    <dgm:pt modelId="{C05CC643-4C6E-41F5-86C2-F9BDC1F71001}" type="pres">
      <dgm:prSet presAssocID="{83895396-CB2A-4B89-A20C-5700A18EC4B8}" presName="negSpace" presStyleCnt="0"/>
      <dgm:spPr/>
    </dgm:pt>
    <dgm:pt modelId="{01469514-B584-4D08-B2F9-6018068BCB6C}" type="pres">
      <dgm:prSet presAssocID="{83895396-CB2A-4B89-A20C-5700A18EC4B8}" presName="circle" presStyleLbl="node1" presStyleIdx="1" presStyleCnt="2"/>
      <dgm:spPr/>
      <dgm:t>
        <a:bodyPr/>
        <a:lstStyle/>
        <a:p>
          <a:endParaRPr lang="en-GB"/>
        </a:p>
      </dgm:t>
    </dgm:pt>
  </dgm:ptLst>
  <dgm:cxnLst>
    <dgm:cxn modelId="{73E74DCD-048C-4971-97F0-4EDA23B893A0}" srcId="{83895396-CB2A-4B89-A20C-5700A18EC4B8}" destId="{3896B9FC-BB86-45BB-A61F-B94740FEE47E}" srcOrd="1" destOrd="0" parTransId="{99D1305F-018A-4F56-A378-1C46398C2682}" sibTransId="{E32D0280-652B-4645-87BC-A016E63C146D}"/>
    <dgm:cxn modelId="{AE948266-CEFF-422E-9B60-B06ACF298F7B}" srcId="{83895396-CB2A-4B89-A20C-5700A18EC4B8}" destId="{353F097C-97B9-4E3F-98B0-B711B112C2A1}" srcOrd="0" destOrd="0" parTransId="{B5357830-A16D-4EA1-93D8-27094276D9FD}" sibTransId="{CCCD0E72-5B99-4051-A7B4-AC75F7893902}"/>
    <dgm:cxn modelId="{0C6121F2-3063-47A4-AA0E-6911A0B4A373}" srcId="{77FB94ED-B162-47AB-9F99-67D4AA2798D9}" destId="{21F3AEFB-2E68-4314-87F1-6CCEB5EDAA09}" srcOrd="1" destOrd="0" parTransId="{CEAC8E08-8346-486D-841E-AA17A27A5CD0}" sibTransId="{9FCE7C9D-2A98-4959-98CE-0F8957926153}"/>
    <dgm:cxn modelId="{A2F5ECA1-B153-4417-92E1-BCF7684A0872}" srcId="{77FB94ED-B162-47AB-9F99-67D4AA2798D9}" destId="{7887D8D9-CB42-458B-9BDE-990AA657F0E2}" srcOrd="0" destOrd="0" parTransId="{D969B266-213B-4F7E-A8C7-27D0B9B5A2A6}" sibTransId="{72AF828A-ECA8-4DCE-B436-F533261C00E5}"/>
    <dgm:cxn modelId="{8AA3DE9A-7363-BB41-A272-A9473886A1BB}" type="presOf" srcId="{353F097C-97B9-4E3F-98B0-B711B112C2A1}" destId="{97D9DC96-022D-48FA-B582-91CBD4B902DB}" srcOrd="1" destOrd="0" presId="urn:microsoft.com/office/officeart/2005/8/layout/hList9"/>
    <dgm:cxn modelId="{6D9A2FEA-BBA0-0247-A774-0C490BC99FEF}" type="presOf" srcId="{21F3AEFB-2E68-4314-87F1-6CCEB5EDAA09}" destId="{EDB7F763-CAD3-4CA2-AAC3-C341F27A3E2E}" srcOrd="0" destOrd="0" presId="urn:microsoft.com/office/officeart/2005/8/layout/hList9"/>
    <dgm:cxn modelId="{A36A01CD-0CEA-B64E-81FA-0B05321E4F42}" type="presOf" srcId="{83895396-CB2A-4B89-A20C-5700A18EC4B8}" destId="{01469514-B584-4D08-B2F9-6018068BCB6C}" srcOrd="0" destOrd="0" presId="urn:microsoft.com/office/officeart/2005/8/layout/hList9"/>
    <dgm:cxn modelId="{7F1213B2-679C-D64D-970F-B0D1C3A19E89}" type="presOf" srcId="{3896B9FC-BB86-45BB-A61F-B94740FEE47E}" destId="{DE75DB12-9A5D-4556-BB9B-2D0A9356B974}" srcOrd="1" destOrd="0" presId="urn:microsoft.com/office/officeart/2005/8/layout/hList9"/>
    <dgm:cxn modelId="{07A1618B-3A80-4A4E-B6C6-3BF4332E349B}" type="presOf" srcId="{7887D8D9-CB42-458B-9BDE-990AA657F0E2}" destId="{5E67F3F0-0D8D-4D29-8924-6B3B6970804C}" srcOrd="0" destOrd="0" presId="urn:microsoft.com/office/officeart/2005/8/layout/hList9"/>
    <dgm:cxn modelId="{2F7158FA-CE2A-B64F-9BAE-309C269D22B1}" type="presOf" srcId="{E20CA001-2271-4BFB-B300-614576F0B416}" destId="{2A410152-EA53-4936-BD58-1098D3A98093}" srcOrd="0" destOrd="0" presId="urn:microsoft.com/office/officeart/2005/8/layout/hList9"/>
    <dgm:cxn modelId="{9758DE4A-CAB1-40FC-B798-14CE3FC4552C}" srcId="{E20CA001-2271-4BFB-B300-614576F0B416}" destId="{77FB94ED-B162-47AB-9F99-67D4AA2798D9}" srcOrd="0" destOrd="0" parTransId="{509FAD01-06A1-4449-9349-A8BEE8CD7427}" sibTransId="{E83F8AE2-569E-496D-B427-88245E3A2B73}"/>
    <dgm:cxn modelId="{6F73DD23-9CBA-B14B-AB3A-6B78489B3FE6}" type="presOf" srcId="{21F3AEFB-2E68-4314-87F1-6CCEB5EDAA09}" destId="{E68668A4-F994-4FD7-8183-7781E9FA97BE}" srcOrd="1" destOrd="0" presId="urn:microsoft.com/office/officeart/2005/8/layout/hList9"/>
    <dgm:cxn modelId="{931AB5E8-8ED2-6A4C-A7E7-4E791109156A}" type="presOf" srcId="{7887D8D9-CB42-458B-9BDE-990AA657F0E2}" destId="{C4A94762-BE1C-4EEB-982B-740E083CAE70}" srcOrd="1" destOrd="0" presId="urn:microsoft.com/office/officeart/2005/8/layout/hList9"/>
    <dgm:cxn modelId="{7C3D27A0-6659-AD47-A57E-8C67CAE2CA46}" type="presOf" srcId="{3896B9FC-BB86-45BB-A61F-B94740FEE47E}" destId="{8DEDD345-04E6-48F9-95CE-4D6E653BA10E}" srcOrd="0" destOrd="0" presId="urn:microsoft.com/office/officeart/2005/8/layout/hList9"/>
    <dgm:cxn modelId="{E8A28E13-DE19-4B6B-85F8-BEF590E10B25}" srcId="{E20CA001-2271-4BFB-B300-614576F0B416}" destId="{83895396-CB2A-4B89-A20C-5700A18EC4B8}" srcOrd="1" destOrd="0" parTransId="{6CA23A6F-F6C2-4F0B-9ACE-9CAF6E650F7C}" sibTransId="{0EF9340D-61CD-413C-AEBC-EDECFCF80EB6}"/>
    <dgm:cxn modelId="{FA86805C-6780-3742-A079-DDBFA7EF24BD}" type="presOf" srcId="{353F097C-97B9-4E3F-98B0-B711B112C2A1}" destId="{4ABA06B9-8B62-456C-BDBB-FFDE2A0DB712}" srcOrd="0" destOrd="0" presId="urn:microsoft.com/office/officeart/2005/8/layout/hList9"/>
    <dgm:cxn modelId="{F626F700-032D-8843-BE3D-41208752D752}" type="presOf" srcId="{77FB94ED-B162-47AB-9F99-67D4AA2798D9}" destId="{5411E9D0-D25A-4AB0-B440-8C2C9FBD1E46}" srcOrd="0" destOrd="0" presId="urn:microsoft.com/office/officeart/2005/8/layout/hList9"/>
    <dgm:cxn modelId="{B25C6F2E-9134-3948-B806-7E1C0EA9C7E3}" type="presParOf" srcId="{2A410152-EA53-4936-BD58-1098D3A98093}" destId="{52F46F66-C7CE-4C0E-9BFC-351BBB404723}" srcOrd="0" destOrd="0" presId="urn:microsoft.com/office/officeart/2005/8/layout/hList9"/>
    <dgm:cxn modelId="{707BD464-8FAB-EC4A-95F8-1B6304F1BD18}" type="presParOf" srcId="{2A410152-EA53-4936-BD58-1098D3A98093}" destId="{BC2CE437-ACF5-4417-81B8-B9765F4A0BCD}" srcOrd="1" destOrd="0" presId="urn:microsoft.com/office/officeart/2005/8/layout/hList9"/>
    <dgm:cxn modelId="{33BB38C0-C406-684E-8841-77D3194280AF}" type="presParOf" srcId="{BC2CE437-ACF5-4417-81B8-B9765F4A0BCD}" destId="{3269CD5A-2C76-4408-A230-08885E77BF14}" srcOrd="0" destOrd="0" presId="urn:microsoft.com/office/officeart/2005/8/layout/hList9"/>
    <dgm:cxn modelId="{BED327E9-B98D-414D-8DCF-EAF250FD5811}" type="presParOf" srcId="{BC2CE437-ACF5-4417-81B8-B9765F4A0BCD}" destId="{5BF9CCB1-C379-48EB-894B-C4401AEC0777}" srcOrd="1" destOrd="0" presId="urn:microsoft.com/office/officeart/2005/8/layout/hList9"/>
    <dgm:cxn modelId="{5270B69B-F92F-E74F-8CA6-876735B6C33B}" type="presParOf" srcId="{5BF9CCB1-C379-48EB-894B-C4401AEC0777}" destId="{5E67F3F0-0D8D-4D29-8924-6B3B6970804C}" srcOrd="0" destOrd="0" presId="urn:microsoft.com/office/officeart/2005/8/layout/hList9"/>
    <dgm:cxn modelId="{9F09CCFA-5A46-CE43-9BFC-AD0DEA1A1E41}" type="presParOf" srcId="{5BF9CCB1-C379-48EB-894B-C4401AEC0777}" destId="{C4A94762-BE1C-4EEB-982B-740E083CAE70}" srcOrd="1" destOrd="0" presId="urn:microsoft.com/office/officeart/2005/8/layout/hList9"/>
    <dgm:cxn modelId="{D683EF04-6D89-8B48-A86C-28A094670F4D}" type="presParOf" srcId="{BC2CE437-ACF5-4417-81B8-B9765F4A0BCD}" destId="{F88C1A4E-15DF-4602-8FDC-7406DF2FD173}" srcOrd="2" destOrd="0" presId="urn:microsoft.com/office/officeart/2005/8/layout/hList9"/>
    <dgm:cxn modelId="{3B217A47-329B-9446-9012-30C5C3B2AFC1}" type="presParOf" srcId="{F88C1A4E-15DF-4602-8FDC-7406DF2FD173}" destId="{EDB7F763-CAD3-4CA2-AAC3-C341F27A3E2E}" srcOrd="0" destOrd="0" presId="urn:microsoft.com/office/officeart/2005/8/layout/hList9"/>
    <dgm:cxn modelId="{7F719710-D358-D344-AFCD-15879421B974}" type="presParOf" srcId="{F88C1A4E-15DF-4602-8FDC-7406DF2FD173}" destId="{E68668A4-F994-4FD7-8183-7781E9FA97BE}" srcOrd="1" destOrd="0" presId="urn:microsoft.com/office/officeart/2005/8/layout/hList9"/>
    <dgm:cxn modelId="{13DD57AA-45E8-4C45-BC32-C85171AC38D4}" type="presParOf" srcId="{2A410152-EA53-4936-BD58-1098D3A98093}" destId="{4C7B5515-5DE4-4293-9645-36434F2E89F6}" srcOrd="2" destOrd="0" presId="urn:microsoft.com/office/officeart/2005/8/layout/hList9"/>
    <dgm:cxn modelId="{D8E28E30-3A36-9C4B-A1C6-344114D10133}" type="presParOf" srcId="{2A410152-EA53-4936-BD58-1098D3A98093}" destId="{5411E9D0-D25A-4AB0-B440-8C2C9FBD1E46}" srcOrd="3" destOrd="0" presId="urn:microsoft.com/office/officeart/2005/8/layout/hList9"/>
    <dgm:cxn modelId="{F1A8D0E5-06B9-A64B-8A2C-B6692EB09235}" type="presParOf" srcId="{2A410152-EA53-4936-BD58-1098D3A98093}" destId="{78DD1435-CA87-4472-B11C-5C88B19128C5}" srcOrd="4" destOrd="0" presId="urn:microsoft.com/office/officeart/2005/8/layout/hList9"/>
    <dgm:cxn modelId="{027AB966-FAA2-904E-922C-BB545AEB5322}" type="presParOf" srcId="{2A410152-EA53-4936-BD58-1098D3A98093}" destId="{906E86EF-5D39-4284-ABCB-655382D73AAB}" srcOrd="5" destOrd="0" presId="urn:microsoft.com/office/officeart/2005/8/layout/hList9"/>
    <dgm:cxn modelId="{58A4D59E-698F-0F44-94C6-2A6D803587F0}" type="presParOf" srcId="{2A410152-EA53-4936-BD58-1098D3A98093}" destId="{E5276E58-0DF7-4890-ADE3-1DFE9D2BDE45}" srcOrd="6" destOrd="0" presId="urn:microsoft.com/office/officeart/2005/8/layout/hList9"/>
    <dgm:cxn modelId="{550D1329-1ADF-234A-A10A-63EF24CB3BE9}" type="presParOf" srcId="{E5276E58-0DF7-4890-ADE3-1DFE9D2BDE45}" destId="{1358CC7B-4662-4E6F-8D5E-2B9AF295C2A2}" srcOrd="0" destOrd="0" presId="urn:microsoft.com/office/officeart/2005/8/layout/hList9"/>
    <dgm:cxn modelId="{F3885FEF-3E61-F544-80EF-8C247948222F}" type="presParOf" srcId="{E5276E58-0DF7-4890-ADE3-1DFE9D2BDE45}" destId="{A820BAEA-916B-47BC-9F7E-AE16D328193B}" srcOrd="1" destOrd="0" presId="urn:microsoft.com/office/officeart/2005/8/layout/hList9"/>
    <dgm:cxn modelId="{E674D47C-1F21-374A-BD75-518D71E0BC9A}" type="presParOf" srcId="{A820BAEA-916B-47BC-9F7E-AE16D328193B}" destId="{4ABA06B9-8B62-456C-BDBB-FFDE2A0DB712}" srcOrd="0" destOrd="0" presId="urn:microsoft.com/office/officeart/2005/8/layout/hList9"/>
    <dgm:cxn modelId="{EBB8957E-909D-6D4D-892D-256A9D8359C2}" type="presParOf" srcId="{A820BAEA-916B-47BC-9F7E-AE16D328193B}" destId="{97D9DC96-022D-48FA-B582-91CBD4B902DB}" srcOrd="1" destOrd="0" presId="urn:microsoft.com/office/officeart/2005/8/layout/hList9"/>
    <dgm:cxn modelId="{88C17B66-B142-D344-9725-B0116D1BB011}" type="presParOf" srcId="{E5276E58-0DF7-4890-ADE3-1DFE9D2BDE45}" destId="{6ACE48B9-B03A-4120-A38E-28970D5705DA}" srcOrd="2" destOrd="0" presId="urn:microsoft.com/office/officeart/2005/8/layout/hList9"/>
    <dgm:cxn modelId="{011BE469-3DF4-504B-A045-CAC5B08A3AD1}" type="presParOf" srcId="{6ACE48B9-B03A-4120-A38E-28970D5705DA}" destId="{8DEDD345-04E6-48F9-95CE-4D6E653BA10E}" srcOrd="0" destOrd="0" presId="urn:microsoft.com/office/officeart/2005/8/layout/hList9"/>
    <dgm:cxn modelId="{79F18F3E-4ACC-2440-9058-6C2919161371}" type="presParOf" srcId="{6ACE48B9-B03A-4120-A38E-28970D5705DA}" destId="{DE75DB12-9A5D-4556-BB9B-2D0A9356B974}" srcOrd="1" destOrd="0" presId="urn:microsoft.com/office/officeart/2005/8/layout/hList9"/>
    <dgm:cxn modelId="{26B02A11-3604-7148-8D74-FBC993C659DB}" type="presParOf" srcId="{2A410152-EA53-4936-BD58-1098D3A98093}" destId="{C05CC643-4C6E-41F5-86C2-F9BDC1F71001}" srcOrd="7" destOrd="0" presId="urn:microsoft.com/office/officeart/2005/8/layout/hList9"/>
    <dgm:cxn modelId="{4C54072D-222D-324F-BFC4-5FADCD5CD0F7}" type="presParOf" srcId="{2A410152-EA53-4936-BD58-1098D3A98093}" destId="{01469514-B584-4D08-B2F9-6018068BCB6C}"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5FFC0-B588-4AB7-9A53-A487B6354805}" type="doc">
      <dgm:prSet loTypeId="urn:microsoft.com/office/officeart/2005/8/layout/rings+Icon" loCatId="relationship" qsTypeId="urn:microsoft.com/office/officeart/2005/8/quickstyle/simple1" qsCatId="simple" csTypeId="urn:microsoft.com/office/officeart/2005/8/colors/colorful3" csCatId="colorful" phldr="1"/>
      <dgm:spPr/>
      <dgm:t>
        <a:bodyPr/>
        <a:lstStyle/>
        <a:p>
          <a:endParaRPr lang="en-GB"/>
        </a:p>
      </dgm:t>
    </dgm:pt>
    <dgm:pt modelId="{6AA0C7C5-CE47-40FA-8F11-C8E750E35342}">
      <dgm:prSet phldrT="[Text]" custT="1"/>
      <dgm:spPr/>
      <dgm:t>
        <a:bodyPr/>
        <a:lstStyle/>
        <a:p>
          <a:r>
            <a:rPr lang="en-GB" altLang="en-US" sz="1100" b="1" smtClean="0">
              <a:latin typeface="Calibri" pitchFamily="34" charset="0"/>
            </a:rPr>
            <a:t>Measure performance of individuals/departments - did they meet the forecast?</a:t>
          </a:r>
          <a:endParaRPr lang="en-GB" sz="1100" b="1" dirty="0"/>
        </a:p>
      </dgm:t>
    </dgm:pt>
    <dgm:pt modelId="{F9526A48-1553-432B-83DF-25505CAAB294}" type="parTrans" cxnId="{722B80E5-FDCD-4828-9C3A-4FF03B3840EB}">
      <dgm:prSet/>
      <dgm:spPr/>
      <dgm:t>
        <a:bodyPr/>
        <a:lstStyle/>
        <a:p>
          <a:endParaRPr lang="en-GB" sz="2400" b="1"/>
        </a:p>
      </dgm:t>
    </dgm:pt>
    <dgm:pt modelId="{56B9AD35-27D1-44FA-A4F8-757B56D1DEF8}" type="sibTrans" cxnId="{722B80E5-FDCD-4828-9C3A-4FF03B3840EB}">
      <dgm:prSet/>
      <dgm:spPr/>
      <dgm:t>
        <a:bodyPr/>
        <a:lstStyle/>
        <a:p>
          <a:endParaRPr lang="en-GB" sz="2400" b="1"/>
        </a:p>
      </dgm:t>
    </dgm:pt>
    <dgm:pt modelId="{8A0D9379-F8E1-4B4A-AF95-2FB28D506D23}">
      <dgm:prSet custT="1"/>
      <dgm:spPr/>
      <dgm:t>
        <a:bodyPr/>
        <a:lstStyle/>
        <a:p>
          <a:r>
            <a:rPr lang="en-GB" altLang="en-US" sz="1100" b="1" smtClean="0">
              <a:latin typeface="Calibri" pitchFamily="34" charset="0"/>
            </a:rPr>
            <a:t>Plan production levels and schedules</a:t>
          </a:r>
          <a:endParaRPr lang="en-GB" altLang="en-US" sz="1100" b="1" dirty="0" smtClean="0">
            <a:latin typeface="Calibri" pitchFamily="34" charset="0"/>
          </a:endParaRPr>
        </a:p>
      </dgm:t>
    </dgm:pt>
    <dgm:pt modelId="{A0877421-C316-48ED-9E00-FF1276F71F75}" type="parTrans" cxnId="{CD46E4E5-8492-434A-9F0F-E51DA042E55B}">
      <dgm:prSet/>
      <dgm:spPr/>
      <dgm:t>
        <a:bodyPr/>
        <a:lstStyle/>
        <a:p>
          <a:endParaRPr lang="en-GB" sz="2400" b="1"/>
        </a:p>
      </dgm:t>
    </dgm:pt>
    <dgm:pt modelId="{A2B0D84C-9B2F-424E-9282-86C415AB7B69}" type="sibTrans" cxnId="{CD46E4E5-8492-434A-9F0F-E51DA042E55B}">
      <dgm:prSet/>
      <dgm:spPr/>
      <dgm:t>
        <a:bodyPr/>
        <a:lstStyle/>
        <a:p>
          <a:endParaRPr lang="en-GB" sz="2400" b="1"/>
        </a:p>
      </dgm:t>
    </dgm:pt>
    <dgm:pt modelId="{7C9A4AC4-9CD0-4467-9F33-6A1634A6DF3D}">
      <dgm:prSet custT="1"/>
      <dgm:spPr/>
      <dgm:t>
        <a:bodyPr/>
        <a:lstStyle/>
        <a:p>
          <a:r>
            <a:rPr lang="en-GB" altLang="en-US" sz="1100" b="1" smtClean="0">
              <a:latin typeface="Calibri" pitchFamily="34" charset="0"/>
            </a:rPr>
            <a:t>Workforce planning - How many staff will they need to satisfy demand?</a:t>
          </a:r>
          <a:endParaRPr lang="en-GB" altLang="en-US" sz="1100" b="1" dirty="0" smtClean="0">
            <a:latin typeface="Calibri" pitchFamily="34" charset="0"/>
          </a:endParaRPr>
        </a:p>
      </dgm:t>
    </dgm:pt>
    <dgm:pt modelId="{A6359EB4-EC5C-414D-B0BC-35F717E1FEFD}" type="parTrans" cxnId="{181D0073-7A58-4261-9905-DEC9AE9E95B1}">
      <dgm:prSet/>
      <dgm:spPr/>
      <dgm:t>
        <a:bodyPr/>
        <a:lstStyle/>
        <a:p>
          <a:endParaRPr lang="en-GB" sz="2400" b="1"/>
        </a:p>
      </dgm:t>
    </dgm:pt>
    <dgm:pt modelId="{23F0A01A-429C-4315-8178-D28DBDD42B55}" type="sibTrans" cxnId="{181D0073-7A58-4261-9905-DEC9AE9E95B1}">
      <dgm:prSet/>
      <dgm:spPr/>
      <dgm:t>
        <a:bodyPr/>
        <a:lstStyle/>
        <a:p>
          <a:endParaRPr lang="en-GB" sz="2400" b="1"/>
        </a:p>
      </dgm:t>
    </dgm:pt>
    <dgm:pt modelId="{E4122367-C599-496C-93B9-F0E5B7702426}">
      <dgm:prSet custT="1"/>
      <dgm:spPr/>
      <dgm:t>
        <a:bodyPr/>
        <a:lstStyle/>
        <a:p>
          <a:r>
            <a:rPr lang="en-GB" altLang="en-US" sz="1100" b="1" smtClean="0">
              <a:latin typeface="Calibri" pitchFamily="34" charset="0"/>
            </a:rPr>
            <a:t>Produce realistic and motivating targets for the company</a:t>
          </a:r>
          <a:endParaRPr lang="en-GB" altLang="en-US" sz="1100" b="1" dirty="0" smtClean="0">
            <a:latin typeface="Calibri" pitchFamily="34" charset="0"/>
          </a:endParaRPr>
        </a:p>
      </dgm:t>
    </dgm:pt>
    <dgm:pt modelId="{04682B51-7986-4F8D-9075-8963146542C2}" type="parTrans" cxnId="{D32A5CE5-AF9B-4AAA-A9F6-2EDE8F185B54}">
      <dgm:prSet/>
      <dgm:spPr/>
      <dgm:t>
        <a:bodyPr/>
        <a:lstStyle/>
        <a:p>
          <a:endParaRPr lang="en-GB" sz="2400" b="1"/>
        </a:p>
      </dgm:t>
    </dgm:pt>
    <dgm:pt modelId="{81081001-BC93-48CE-B1B7-592373A2A5D4}" type="sibTrans" cxnId="{D32A5CE5-AF9B-4AAA-A9F6-2EDE8F185B54}">
      <dgm:prSet/>
      <dgm:spPr/>
      <dgm:t>
        <a:bodyPr/>
        <a:lstStyle/>
        <a:p>
          <a:endParaRPr lang="en-GB" sz="2400" b="1"/>
        </a:p>
      </dgm:t>
    </dgm:pt>
    <dgm:pt modelId="{7B646A93-6C3F-442D-AB4D-A3A72C910CCD}">
      <dgm:prSet custT="1"/>
      <dgm:spPr/>
      <dgm:t>
        <a:bodyPr/>
        <a:lstStyle/>
        <a:p>
          <a:r>
            <a:rPr lang="en-GB" altLang="en-US" sz="1100" b="1" smtClean="0">
              <a:latin typeface="Calibri" pitchFamily="34" charset="0"/>
            </a:rPr>
            <a:t>Marketing department can plan what strategies they will need to hit the forecast</a:t>
          </a:r>
          <a:endParaRPr lang="en-GB" altLang="en-US" sz="1100" b="1" dirty="0" smtClean="0">
            <a:latin typeface="Calibri" pitchFamily="34" charset="0"/>
          </a:endParaRPr>
        </a:p>
      </dgm:t>
    </dgm:pt>
    <dgm:pt modelId="{A6ABA69B-6851-4E53-A541-F337F115BB44}" type="parTrans" cxnId="{40082E83-A21B-4797-8514-E28B4F0AB75E}">
      <dgm:prSet/>
      <dgm:spPr/>
      <dgm:t>
        <a:bodyPr/>
        <a:lstStyle/>
        <a:p>
          <a:endParaRPr lang="en-GB" sz="2400" b="1"/>
        </a:p>
      </dgm:t>
    </dgm:pt>
    <dgm:pt modelId="{8097DA49-C7BF-4108-89CF-FACB2194F124}" type="sibTrans" cxnId="{40082E83-A21B-4797-8514-E28B4F0AB75E}">
      <dgm:prSet/>
      <dgm:spPr/>
      <dgm:t>
        <a:bodyPr/>
        <a:lstStyle/>
        <a:p>
          <a:endParaRPr lang="en-GB" sz="2400" b="1"/>
        </a:p>
      </dgm:t>
    </dgm:pt>
    <dgm:pt modelId="{0B03D8F0-EF4E-41BD-882D-5119953A965C}" type="pres">
      <dgm:prSet presAssocID="{3AE5FFC0-B588-4AB7-9A53-A487B6354805}" presName="Name0" presStyleCnt="0">
        <dgm:presLayoutVars>
          <dgm:chMax val="7"/>
          <dgm:dir/>
          <dgm:resizeHandles val="exact"/>
        </dgm:presLayoutVars>
      </dgm:prSet>
      <dgm:spPr/>
      <dgm:t>
        <a:bodyPr/>
        <a:lstStyle/>
        <a:p>
          <a:endParaRPr lang="en-GB"/>
        </a:p>
      </dgm:t>
    </dgm:pt>
    <dgm:pt modelId="{64F9A681-0537-4826-9203-CF7284D81EE4}" type="pres">
      <dgm:prSet presAssocID="{3AE5FFC0-B588-4AB7-9A53-A487B6354805}" presName="ellipse1" presStyleLbl="vennNode1" presStyleIdx="0" presStyleCnt="5">
        <dgm:presLayoutVars>
          <dgm:bulletEnabled val="1"/>
        </dgm:presLayoutVars>
      </dgm:prSet>
      <dgm:spPr/>
      <dgm:t>
        <a:bodyPr/>
        <a:lstStyle/>
        <a:p>
          <a:endParaRPr lang="en-GB"/>
        </a:p>
      </dgm:t>
    </dgm:pt>
    <dgm:pt modelId="{90B454CF-8AE5-4763-8C06-E403C65788B7}" type="pres">
      <dgm:prSet presAssocID="{3AE5FFC0-B588-4AB7-9A53-A487B6354805}" presName="ellipse2" presStyleLbl="vennNode1" presStyleIdx="1" presStyleCnt="5">
        <dgm:presLayoutVars>
          <dgm:bulletEnabled val="1"/>
        </dgm:presLayoutVars>
      </dgm:prSet>
      <dgm:spPr/>
      <dgm:t>
        <a:bodyPr/>
        <a:lstStyle/>
        <a:p>
          <a:endParaRPr lang="en-GB"/>
        </a:p>
      </dgm:t>
    </dgm:pt>
    <dgm:pt modelId="{DF720597-8503-45CB-A8C7-B1A1F8353482}" type="pres">
      <dgm:prSet presAssocID="{3AE5FFC0-B588-4AB7-9A53-A487B6354805}" presName="ellipse3" presStyleLbl="vennNode1" presStyleIdx="2" presStyleCnt="5">
        <dgm:presLayoutVars>
          <dgm:bulletEnabled val="1"/>
        </dgm:presLayoutVars>
      </dgm:prSet>
      <dgm:spPr/>
      <dgm:t>
        <a:bodyPr/>
        <a:lstStyle/>
        <a:p>
          <a:endParaRPr lang="en-GB"/>
        </a:p>
      </dgm:t>
    </dgm:pt>
    <dgm:pt modelId="{7371290F-6BA1-4224-B281-4A7C0DE9716D}" type="pres">
      <dgm:prSet presAssocID="{3AE5FFC0-B588-4AB7-9A53-A487B6354805}" presName="ellipse4" presStyleLbl="vennNode1" presStyleIdx="3" presStyleCnt="5">
        <dgm:presLayoutVars>
          <dgm:bulletEnabled val="1"/>
        </dgm:presLayoutVars>
      </dgm:prSet>
      <dgm:spPr/>
      <dgm:t>
        <a:bodyPr/>
        <a:lstStyle/>
        <a:p>
          <a:endParaRPr lang="en-GB"/>
        </a:p>
      </dgm:t>
    </dgm:pt>
    <dgm:pt modelId="{C1FC3AAB-86C6-4BD6-8E22-498EC939734F}" type="pres">
      <dgm:prSet presAssocID="{3AE5FFC0-B588-4AB7-9A53-A487B6354805}" presName="ellipse5" presStyleLbl="vennNode1" presStyleIdx="4" presStyleCnt="5">
        <dgm:presLayoutVars>
          <dgm:bulletEnabled val="1"/>
        </dgm:presLayoutVars>
      </dgm:prSet>
      <dgm:spPr/>
      <dgm:t>
        <a:bodyPr/>
        <a:lstStyle/>
        <a:p>
          <a:endParaRPr lang="en-GB"/>
        </a:p>
      </dgm:t>
    </dgm:pt>
  </dgm:ptLst>
  <dgm:cxnLst>
    <dgm:cxn modelId="{D32A5CE5-AF9B-4AAA-A9F6-2EDE8F185B54}" srcId="{3AE5FFC0-B588-4AB7-9A53-A487B6354805}" destId="{E4122367-C599-496C-93B9-F0E5B7702426}" srcOrd="3" destOrd="0" parTransId="{04682B51-7986-4F8D-9075-8963146542C2}" sibTransId="{81081001-BC93-48CE-B1B7-592373A2A5D4}"/>
    <dgm:cxn modelId="{66CD409D-C286-8C42-9539-799F00AF4625}" type="presOf" srcId="{7C9A4AC4-9CD0-4467-9F33-6A1634A6DF3D}" destId="{DF720597-8503-45CB-A8C7-B1A1F8353482}" srcOrd="0" destOrd="0" presId="urn:microsoft.com/office/officeart/2005/8/layout/rings+Icon"/>
    <dgm:cxn modelId="{EC6B821D-F6D3-A042-A2DE-B15108AA088E}" type="presOf" srcId="{3AE5FFC0-B588-4AB7-9A53-A487B6354805}" destId="{0B03D8F0-EF4E-41BD-882D-5119953A965C}" srcOrd="0" destOrd="0" presId="urn:microsoft.com/office/officeart/2005/8/layout/rings+Icon"/>
    <dgm:cxn modelId="{51D955A5-1CA9-7A49-818A-67A8118795FF}" type="presOf" srcId="{6AA0C7C5-CE47-40FA-8F11-C8E750E35342}" destId="{64F9A681-0537-4826-9203-CF7284D81EE4}" srcOrd="0" destOrd="0" presId="urn:microsoft.com/office/officeart/2005/8/layout/rings+Icon"/>
    <dgm:cxn modelId="{722B80E5-FDCD-4828-9C3A-4FF03B3840EB}" srcId="{3AE5FFC0-B588-4AB7-9A53-A487B6354805}" destId="{6AA0C7C5-CE47-40FA-8F11-C8E750E35342}" srcOrd="0" destOrd="0" parTransId="{F9526A48-1553-432B-83DF-25505CAAB294}" sibTransId="{56B9AD35-27D1-44FA-A4F8-757B56D1DEF8}"/>
    <dgm:cxn modelId="{54C3997E-EDEA-5841-B026-D815FCE86D69}" type="presOf" srcId="{E4122367-C599-496C-93B9-F0E5B7702426}" destId="{7371290F-6BA1-4224-B281-4A7C0DE9716D}" srcOrd="0" destOrd="0" presId="urn:microsoft.com/office/officeart/2005/8/layout/rings+Icon"/>
    <dgm:cxn modelId="{181D0073-7A58-4261-9905-DEC9AE9E95B1}" srcId="{3AE5FFC0-B588-4AB7-9A53-A487B6354805}" destId="{7C9A4AC4-9CD0-4467-9F33-6A1634A6DF3D}" srcOrd="2" destOrd="0" parTransId="{A6359EB4-EC5C-414D-B0BC-35F717E1FEFD}" sibTransId="{23F0A01A-429C-4315-8178-D28DBDD42B55}"/>
    <dgm:cxn modelId="{55459A29-7410-1245-A7F1-1DD4B23D53E7}" type="presOf" srcId="{7B646A93-6C3F-442D-AB4D-A3A72C910CCD}" destId="{C1FC3AAB-86C6-4BD6-8E22-498EC939734F}" srcOrd="0" destOrd="0" presId="urn:microsoft.com/office/officeart/2005/8/layout/rings+Icon"/>
    <dgm:cxn modelId="{CD46E4E5-8492-434A-9F0F-E51DA042E55B}" srcId="{3AE5FFC0-B588-4AB7-9A53-A487B6354805}" destId="{8A0D9379-F8E1-4B4A-AF95-2FB28D506D23}" srcOrd="1" destOrd="0" parTransId="{A0877421-C316-48ED-9E00-FF1276F71F75}" sibTransId="{A2B0D84C-9B2F-424E-9282-86C415AB7B69}"/>
    <dgm:cxn modelId="{4D98C51B-A639-0B45-AC0D-D30B8D7CAB7B}" type="presOf" srcId="{8A0D9379-F8E1-4B4A-AF95-2FB28D506D23}" destId="{90B454CF-8AE5-4763-8C06-E403C65788B7}" srcOrd="0" destOrd="0" presId="urn:microsoft.com/office/officeart/2005/8/layout/rings+Icon"/>
    <dgm:cxn modelId="{40082E83-A21B-4797-8514-E28B4F0AB75E}" srcId="{3AE5FFC0-B588-4AB7-9A53-A487B6354805}" destId="{7B646A93-6C3F-442D-AB4D-A3A72C910CCD}" srcOrd="4" destOrd="0" parTransId="{A6ABA69B-6851-4E53-A541-F337F115BB44}" sibTransId="{8097DA49-C7BF-4108-89CF-FACB2194F124}"/>
    <dgm:cxn modelId="{9F23403D-A9F9-CC4B-9EE2-37EF73516CFD}" type="presParOf" srcId="{0B03D8F0-EF4E-41BD-882D-5119953A965C}" destId="{64F9A681-0537-4826-9203-CF7284D81EE4}" srcOrd="0" destOrd="0" presId="urn:microsoft.com/office/officeart/2005/8/layout/rings+Icon"/>
    <dgm:cxn modelId="{9AEBBAC4-F1F2-3D42-80E3-74D185CCAF02}" type="presParOf" srcId="{0B03D8F0-EF4E-41BD-882D-5119953A965C}" destId="{90B454CF-8AE5-4763-8C06-E403C65788B7}" srcOrd="1" destOrd="0" presId="urn:microsoft.com/office/officeart/2005/8/layout/rings+Icon"/>
    <dgm:cxn modelId="{227FC67C-0DF4-DF4E-A01A-ACD35AFA1E64}" type="presParOf" srcId="{0B03D8F0-EF4E-41BD-882D-5119953A965C}" destId="{DF720597-8503-45CB-A8C7-B1A1F8353482}" srcOrd="2" destOrd="0" presId="urn:microsoft.com/office/officeart/2005/8/layout/rings+Icon"/>
    <dgm:cxn modelId="{EF8C3AEB-1C26-3C4B-B750-5BDE7E78E628}" type="presParOf" srcId="{0B03D8F0-EF4E-41BD-882D-5119953A965C}" destId="{7371290F-6BA1-4224-B281-4A7C0DE9716D}" srcOrd="3" destOrd="0" presId="urn:microsoft.com/office/officeart/2005/8/layout/rings+Icon"/>
    <dgm:cxn modelId="{D5ABDF28-C95E-DF46-9831-26AF7ED334D5}" type="presParOf" srcId="{0B03D8F0-EF4E-41BD-882D-5119953A965C}" destId="{C1FC3AAB-86C6-4BD6-8E22-498EC939734F}" srcOrd="4"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509292-FA3F-4F42-BB94-F512521D23F7}"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en-GB"/>
        </a:p>
      </dgm:t>
    </dgm:pt>
    <dgm:pt modelId="{0A176C10-F384-471E-90FD-F19FA8F1EF42}">
      <dgm:prSet phldrT="[Text]"/>
      <dgm:spPr/>
      <dgm:t>
        <a:bodyPr/>
        <a:lstStyle/>
        <a:p>
          <a:r>
            <a:rPr lang="en-GB" b="1" dirty="0" smtClean="0"/>
            <a:t>Advantages</a:t>
          </a:r>
          <a:endParaRPr lang="en-GB" b="1" dirty="0"/>
        </a:p>
      </dgm:t>
    </dgm:pt>
    <dgm:pt modelId="{E90A5377-7B6C-427D-A527-EDEAB388AD07}" type="parTrans" cxnId="{94DBDD17-D145-42C2-BB05-BB4B271F63BE}">
      <dgm:prSet/>
      <dgm:spPr/>
      <dgm:t>
        <a:bodyPr/>
        <a:lstStyle/>
        <a:p>
          <a:endParaRPr lang="en-GB"/>
        </a:p>
      </dgm:t>
    </dgm:pt>
    <dgm:pt modelId="{DB9C5F56-C586-4D31-8E20-89F86C5D955C}" type="sibTrans" cxnId="{94DBDD17-D145-42C2-BB05-BB4B271F63BE}">
      <dgm:prSet/>
      <dgm:spPr/>
      <dgm:t>
        <a:bodyPr/>
        <a:lstStyle/>
        <a:p>
          <a:endParaRPr lang="en-GB"/>
        </a:p>
      </dgm:t>
    </dgm:pt>
    <dgm:pt modelId="{1B40D8B1-11CD-4F40-B2BE-B4F4917130B0}">
      <dgm:prSet phldrT="[Text]" custT="1"/>
      <dgm:spPr/>
      <dgm:t>
        <a:bodyPr anchor="ctr"/>
        <a:lstStyle/>
        <a:p>
          <a:pPr algn="just">
            <a:lnSpc>
              <a:spcPct val="100000"/>
            </a:lnSpc>
            <a:spcAft>
              <a:spcPts val="600"/>
            </a:spcAft>
          </a:pPr>
          <a:r>
            <a:rPr lang="en-GB" sz="1400" dirty="0" smtClean="0"/>
            <a:t>Used to predict future sales, which can help in planning operations, workforce requirements, marketing efforts, etc.</a:t>
          </a:r>
          <a:endParaRPr lang="en-GB" sz="1400" dirty="0"/>
        </a:p>
      </dgm:t>
    </dgm:pt>
    <dgm:pt modelId="{B0D194C4-4251-4531-AA9C-335D5CC6FEB5}" type="parTrans" cxnId="{AC7E047C-50EE-4306-A632-C81F553153A8}">
      <dgm:prSet/>
      <dgm:spPr/>
      <dgm:t>
        <a:bodyPr/>
        <a:lstStyle/>
        <a:p>
          <a:endParaRPr lang="en-GB"/>
        </a:p>
      </dgm:t>
    </dgm:pt>
    <dgm:pt modelId="{B9EF6E3A-EA4E-4935-8FF7-A8C07733FF05}" type="sibTrans" cxnId="{AC7E047C-50EE-4306-A632-C81F553153A8}">
      <dgm:prSet/>
      <dgm:spPr/>
      <dgm:t>
        <a:bodyPr/>
        <a:lstStyle/>
        <a:p>
          <a:endParaRPr lang="en-GB"/>
        </a:p>
      </dgm:t>
    </dgm:pt>
    <dgm:pt modelId="{DAB97658-BF06-4765-AD11-F1E1BFE1E6BE}">
      <dgm:prSet phldrT="[Text]" custT="1"/>
      <dgm:spPr/>
      <dgm:t>
        <a:bodyPr anchor="ctr"/>
        <a:lstStyle/>
        <a:p>
          <a:pPr algn="just">
            <a:lnSpc>
              <a:spcPct val="100000"/>
            </a:lnSpc>
            <a:spcAft>
              <a:spcPts val="600"/>
            </a:spcAft>
          </a:pPr>
          <a:r>
            <a:rPr lang="en-GB" sz="1400" dirty="0" smtClean="0"/>
            <a:t>Can be based on past years’ data</a:t>
          </a:r>
          <a:endParaRPr lang="en-GB" sz="1400" dirty="0"/>
        </a:p>
      </dgm:t>
    </dgm:pt>
    <dgm:pt modelId="{BF002DE5-2821-4DE0-8431-1931F9E6F913}" type="parTrans" cxnId="{D8DAA363-5AD6-46C0-9F87-C37F11D75F5A}">
      <dgm:prSet/>
      <dgm:spPr/>
      <dgm:t>
        <a:bodyPr/>
        <a:lstStyle/>
        <a:p>
          <a:endParaRPr lang="en-GB"/>
        </a:p>
      </dgm:t>
    </dgm:pt>
    <dgm:pt modelId="{12527DEA-23A6-418F-A989-5D8EBA3E7776}" type="sibTrans" cxnId="{D8DAA363-5AD6-46C0-9F87-C37F11D75F5A}">
      <dgm:prSet/>
      <dgm:spPr/>
      <dgm:t>
        <a:bodyPr/>
        <a:lstStyle/>
        <a:p>
          <a:endParaRPr lang="en-GB"/>
        </a:p>
      </dgm:t>
    </dgm:pt>
    <dgm:pt modelId="{0AF08BEB-7178-412D-AEB0-65F07CB3DFF4}">
      <dgm:prSet phldrT="[Text]"/>
      <dgm:spPr/>
      <dgm:t>
        <a:bodyPr/>
        <a:lstStyle/>
        <a:p>
          <a:r>
            <a:rPr lang="en-GB" b="1" dirty="0" smtClean="0"/>
            <a:t>Disadvantages</a:t>
          </a:r>
          <a:endParaRPr lang="en-GB" b="1" dirty="0"/>
        </a:p>
      </dgm:t>
    </dgm:pt>
    <dgm:pt modelId="{F28EF30E-A908-44E1-B8F0-EE1F1E38EEEC}" type="parTrans" cxnId="{EF781FFE-4A85-405D-8749-B4B9019CFDEB}">
      <dgm:prSet/>
      <dgm:spPr/>
      <dgm:t>
        <a:bodyPr/>
        <a:lstStyle/>
        <a:p>
          <a:endParaRPr lang="en-GB"/>
        </a:p>
      </dgm:t>
    </dgm:pt>
    <dgm:pt modelId="{9783D96F-80D6-4A5F-822D-05FC808715EE}" type="sibTrans" cxnId="{EF781FFE-4A85-405D-8749-B4B9019CFDEB}">
      <dgm:prSet/>
      <dgm:spPr/>
      <dgm:t>
        <a:bodyPr/>
        <a:lstStyle/>
        <a:p>
          <a:endParaRPr lang="en-GB"/>
        </a:p>
      </dgm:t>
    </dgm:pt>
    <dgm:pt modelId="{08141756-71D5-41D2-9D19-542E983BD412}">
      <dgm:prSet phldrT="[Text]"/>
      <dgm:spPr/>
      <dgm:t>
        <a:bodyPr anchor="ctr"/>
        <a:lstStyle/>
        <a:p>
          <a:pPr algn="just"/>
          <a:r>
            <a:rPr lang="en-GB" dirty="0" smtClean="0"/>
            <a:t>Not reliable in dynamic  fast changing markets, e.g. technology</a:t>
          </a:r>
          <a:endParaRPr lang="en-GB" dirty="0"/>
        </a:p>
      </dgm:t>
    </dgm:pt>
    <dgm:pt modelId="{E8100A68-E552-4C1E-82B0-960D40E9EAC2}" type="parTrans" cxnId="{A5AA4B35-08EB-4228-A68F-441D9B30EBD9}">
      <dgm:prSet/>
      <dgm:spPr/>
      <dgm:t>
        <a:bodyPr/>
        <a:lstStyle/>
        <a:p>
          <a:endParaRPr lang="en-GB"/>
        </a:p>
      </dgm:t>
    </dgm:pt>
    <dgm:pt modelId="{F828A50A-78F0-4D7F-9E4D-23FFF26233E8}" type="sibTrans" cxnId="{A5AA4B35-08EB-4228-A68F-441D9B30EBD9}">
      <dgm:prSet/>
      <dgm:spPr/>
      <dgm:t>
        <a:bodyPr/>
        <a:lstStyle/>
        <a:p>
          <a:endParaRPr lang="en-GB"/>
        </a:p>
      </dgm:t>
    </dgm:pt>
    <dgm:pt modelId="{BF331698-5C68-4372-A55A-A9985CD49037}">
      <dgm:prSet phldrT="[Text]"/>
      <dgm:spPr/>
      <dgm:t>
        <a:bodyPr anchor="ctr"/>
        <a:lstStyle/>
        <a:p>
          <a:pPr algn="just"/>
          <a:r>
            <a:rPr lang="en-GB" b="0" dirty="0" smtClean="0">
              <a:solidFill>
                <a:schemeClr val="tx1"/>
              </a:solidFill>
            </a:rPr>
            <a:t>Does not factor in </a:t>
          </a:r>
          <a:r>
            <a:rPr lang="en-GB" dirty="0" smtClean="0"/>
            <a:t>unexpected external changes (qualitative factors), e.g. economic changes, tastes and fashions, etc.</a:t>
          </a:r>
          <a:endParaRPr lang="en-GB" dirty="0"/>
        </a:p>
      </dgm:t>
    </dgm:pt>
    <dgm:pt modelId="{A9027BEB-1AE3-483F-821C-D59A8485836D}" type="parTrans" cxnId="{6D9502EF-1C14-453D-8309-ADC40D172F26}">
      <dgm:prSet/>
      <dgm:spPr/>
      <dgm:t>
        <a:bodyPr/>
        <a:lstStyle/>
        <a:p>
          <a:endParaRPr lang="en-GB"/>
        </a:p>
      </dgm:t>
    </dgm:pt>
    <dgm:pt modelId="{03C1B958-AC18-47BB-9093-16EAE563A030}" type="sibTrans" cxnId="{6D9502EF-1C14-453D-8309-ADC40D172F26}">
      <dgm:prSet/>
      <dgm:spPr/>
      <dgm:t>
        <a:bodyPr/>
        <a:lstStyle/>
        <a:p>
          <a:endParaRPr lang="en-GB"/>
        </a:p>
      </dgm:t>
    </dgm:pt>
    <dgm:pt modelId="{0BF6A526-115E-4A70-9229-3748B89B5E1F}">
      <dgm:prSet phldrT="[Text]" custT="1"/>
      <dgm:spPr/>
      <dgm:t>
        <a:bodyPr anchor="ctr"/>
        <a:lstStyle/>
        <a:p>
          <a:pPr algn="just">
            <a:lnSpc>
              <a:spcPct val="100000"/>
            </a:lnSpc>
            <a:spcAft>
              <a:spcPts val="600"/>
            </a:spcAft>
          </a:pPr>
          <a:r>
            <a:rPr lang="en-GB" sz="1400" dirty="0" smtClean="0"/>
            <a:t>Useful in steady predictable markets</a:t>
          </a:r>
          <a:endParaRPr lang="en-GB" sz="1400" dirty="0"/>
        </a:p>
      </dgm:t>
    </dgm:pt>
    <dgm:pt modelId="{54C88D4E-D1F1-4FAD-9D2D-12046FADB7A7}" type="parTrans" cxnId="{03EAA97D-0A8F-4DBE-BBA4-C02F37C24BFA}">
      <dgm:prSet/>
      <dgm:spPr/>
      <dgm:t>
        <a:bodyPr/>
        <a:lstStyle/>
        <a:p>
          <a:endParaRPr lang="en-GB"/>
        </a:p>
      </dgm:t>
    </dgm:pt>
    <dgm:pt modelId="{9C542863-D169-4567-BC9C-2AD3123AA2C3}" type="sibTrans" cxnId="{03EAA97D-0A8F-4DBE-BBA4-C02F37C24BFA}">
      <dgm:prSet/>
      <dgm:spPr/>
      <dgm:t>
        <a:bodyPr/>
        <a:lstStyle/>
        <a:p>
          <a:endParaRPr lang="en-GB"/>
        </a:p>
      </dgm:t>
    </dgm:pt>
    <dgm:pt modelId="{46CBFC76-683A-4E6F-AF12-E10A824E0467}">
      <dgm:prSet phldrT="[Text]" custT="1"/>
      <dgm:spPr/>
      <dgm:t>
        <a:bodyPr anchor="ctr"/>
        <a:lstStyle/>
        <a:p>
          <a:pPr algn="just">
            <a:lnSpc>
              <a:spcPct val="100000"/>
            </a:lnSpc>
            <a:spcAft>
              <a:spcPts val="600"/>
            </a:spcAft>
          </a:pPr>
          <a:r>
            <a:rPr lang="en-GB" sz="1400" dirty="0" smtClean="0"/>
            <a:t>Can be done relatively quickly at little cost </a:t>
          </a:r>
          <a:endParaRPr lang="en-GB" sz="1400" dirty="0"/>
        </a:p>
      </dgm:t>
    </dgm:pt>
    <dgm:pt modelId="{068A762E-096C-4C11-9C27-FDCD2A744859}" type="parTrans" cxnId="{1E3C79A6-9AC1-4850-8929-5ABF98E9BD00}">
      <dgm:prSet/>
      <dgm:spPr/>
      <dgm:t>
        <a:bodyPr/>
        <a:lstStyle/>
        <a:p>
          <a:endParaRPr lang="en-GB"/>
        </a:p>
      </dgm:t>
    </dgm:pt>
    <dgm:pt modelId="{42468BD5-BEAA-432B-BC0B-E9DCF94661E2}" type="sibTrans" cxnId="{1E3C79A6-9AC1-4850-8929-5ABF98E9BD00}">
      <dgm:prSet/>
      <dgm:spPr/>
      <dgm:t>
        <a:bodyPr/>
        <a:lstStyle/>
        <a:p>
          <a:endParaRPr lang="en-GB"/>
        </a:p>
      </dgm:t>
    </dgm:pt>
    <dgm:pt modelId="{B3E8B387-DC23-4C62-A70B-B9C900DC3F01}">
      <dgm:prSet phldrT="[Text]"/>
      <dgm:spPr/>
      <dgm:t>
        <a:bodyPr anchor="ctr"/>
        <a:lstStyle/>
        <a:p>
          <a:pPr algn="just"/>
          <a:r>
            <a:rPr lang="en-GB" dirty="0" smtClean="0"/>
            <a:t>Assumes past trends will continue</a:t>
          </a:r>
          <a:endParaRPr lang="en-GB" dirty="0"/>
        </a:p>
      </dgm:t>
    </dgm:pt>
    <dgm:pt modelId="{D5EB0A72-94EB-49C4-A647-45834958F8EF}" type="parTrans" cxnId="{A69CEFD5-F16D-4CFF-9293-22318DC60B86}">
      <dgm:prSet/>
      <dgm:spPr/>
      <dgm:t>
        <a:bodyPr/>
        <a:lstStyle/>
        <a:p>
          <a:endParaRPr lang="en-GB"/>
        </a:p>
      </dgm:t>
    </dgm:pt>
    <dgm:pt modelId="{00544DA2-0E5E-4594-9849-8DE3719FF518}" type="sibTrans" cxnId="{A69CEFD5-F16D-4CFF-9293-22318DC60B86}">
      <dgm:prSet/>
      <dgm:spPr/>
      <dgm:t>
        <a:bodyPr/>
        <a:lstStyle/>
        <a:p>
          <a:endParaRPr lang="en-GB"/>
        </a:p>
      </dgm:t>
    </dgm:pt>
    <dgm:pt modelId="{73B0F702-BD46-4CD8-B1AC-ED9342FCE31C}">
      <dgm:prSet phldrT="[Text]"/>
      <dgm:spPr/>
      <dgm:t>
        <a:bodyPr anchor="ctr"/>
        <a:lstStyle/>
        <a:p>
          <a:pPr algn="just"/>
          <a:r>
            <a:rPr lang="en-GB" dirty="0" smtClean="0"/>
            <a:t>Forecasts may result in a firm only achieving their forecasts rather than actual growth</a:t>
          </a:r>
          <a:endParaRPr lang="en-GB" dirty="0"/>
        </a:p>
      </dgm:t>
    </dgm:pt>
    <dgm:pt modelId="{B317443F-CFF2-4F4E-A92E-7CAEEB88FF6F}" type="parTrans" cxnId="{8AB0F05A-46CC-4A85-835C-9A5A90035455}">
      <dgm:prSet/>
      <dgm:spPr/>
      <dgm:t>
        <a:bodyPr/>
        <a:lstStyle/>
        <a:p>
          <a:endParaRPr lang="en-GB"/>
        </a:p>
      </dgm:t>
    </dgm:pt>
    <dgm:pt modelId="{741F3120-8F23-4106-B075-25E6652623C3}" type="sibTrans" cxnId="{8AB0F05A-46CC-4A85-835C-9A5A90035455}">
      <dgm:prSet/>
      <dgm:spPr/>
      <dgm:t>
        <a:bodyPr/>
        <a:lstStyle/>
        <a:p>
          <a:endParaRPr lang="en-GB"/>
        </a:p>
      </dgm:t>
    </dgm:pt>
    <dgm:pt modelId="{486FD5B6-7CF0-4ED3-BC24-856A0D15E9D2}">
      <dgm:prSet phldrT="[Text]"/>
      <dgm:spPr/>
      <dgm:t>
        <a:bodyPr anchor="ctr"/>
        <a:lstStyle/>
        <a:p>
          <a:pPr algn="just"/>
          <a:r>
            <a:rPr lang="en-GB" dirty="0" smtClean="0"/>
            <a:t>Data may be biased, e.g. a fast food company carrying out studies on health benefits of some of its ingredients</a:t>
          </a:r>
          <a:endParaRPr lang="en-GB" dirty="0"/>
        </a:p>
      </dgm:t>
    </dgm:pt>
    <dgm:pt modelId="{5494AD5C-5B4E-4D0B-8B08-5152B485605F}" type="parTrans" cxnId="{D6851D48-FE7C-474D-9D2E-360F30C58540}">
      <dgm:prSet/>
      <dgm:spPr/>
      <dgm:t>
        <a:bodyPr/>
        <a:lstStyle/>
        <a:p>
          <a:endParaRPr lang="en-GB"/>
        </a:p>
      </dgm:t>
    </dgm:pt>
    <dgm:pt modelId="{F4632B2F-8554-4D9F-A7D0-DE8A6DC65DEF}" type="sibTrans" cxnId="{D6851D48-FE7C-474D-9D2E-360F30C58540}">
      <dgm:prSet/>
      <dgm:spPr/>
      <dgm:t>
        <a:bodyPr/>
        <a:lstStyle/>
        <a:p>
          <a:endParaRPr lang="en-GB"/>
        </a:p>
      </dgm:t>
    </dgm:pt>
    <dgm:pt modelId="{C3DA03E2-58F9-4B92-A22C-98C2F9387D83}">
      <dgm:prSet phldrT="[Text]"/>
      <dgm:spPr/>
      <dgm:t>
        <a:bodyPr anchor="ctr"/>
        <a:lstStyle/>
        <a:p>
          <a:pPr algn="just"/>
          <a:r>
            <a:rPr lang="en-GB" dirty="0" smtClean="0"/>
            <a:t>Forecasts too far into the future will have little value</a:t>
          </a:r>
          <a:endParaRPr lang="en-GB" dirty="0"/>
        </a:p>
      </dgm:t>
    </dgm:pt>
    <dgm:pt modelId="{54BDCA57-7247-4A9D-B1B2-7BA31CC94E09}" type="parTrans" cxnId="{1CC592BC-9C98-4ADE-85D7-2745E02B3148}">
      <dgm:prSet/>
      <dgm:spPr/>
      <dgm:t>
        <a:bodyPr/>
        <a:lstStyle/>
        <a:p>
          <a:endParaRPr lang="en-GB"/>
        </a:p>
      </dgm:t>
    </dgm:pt>
    <dgm:pt modelId="{FD1E8BC1-A3DF-421E-A2C4-8FE7A30A6363}" type="sibTrans" cxnId="{1CC592BC-9C98-4ADE-85D7-2745E02B3148}">
      <dgm:prSet/>
      <dgm:spPr/>
      <dgm:t>
        <a:bodyPr/>
        <a:lstStyle/>
        <a:p>
          <a:endParaRPr lang="en-GB"/>
        </a:p>
      </dgm:t>
    </dgm:pt>
    <dgm:pt modelId="{DCA1368F-E1C8-4994-B9F1-909F77A38926}" type="pres">
      <dgm:prSet presAssocID="{EB509292-FA3F-4F42-BB94-F512521D23F7}" presName="Name0" presStyleCnt="0">
        <dgm:presLayoutVars>
          <dgm:dir/>
          <dgm:animLvl val="lvl"/>
          <dgm:resizeHandles/>
        </dgm:presLayoutVars>
      </dgm:prSet>
      <dgm:spPr/>
      <dgm:t>
        <a:bodyPr/>
        <a:lstStyle/>
        <a:p>
          <a:endParaRPr lang="en-GB"/>
        </a:p>
      </dgm:t>
    </dgm:pt>
    <dgm:pt modelId="{91291E80-97E1-4235-B603-792B9A1B4C5E}" type="pres">
      <dgm:prSet presAssocID="{0A176C10-F384-471E-90FD-F19FA8F1EF42}" presName="linNode" presStyleCnt="0"/>
      <dgm:spPr/>
      <dgm:t>
        <a:bodyPr/>
        <a:lstStyle/>
        <a:p>
          <a:endParaRPr lang="en-US"/>
        </a:p>
      </dgm:t>
    </dgm:pt>
    <dgm:pt modelId="{8BB841B5-C1FE-49D1-80ED-7E0789D434B7}" type="pres">
      <dgm:prSet presAssocID="{0A176C10-F384-471E-90FD-F19FA8F1EF42}" presName="parentShp" presStyleLbl="node1" presStyleIdx="0" presStyleCnt="2" custScaleX="83471" custScaleY="81391" custLinFactNeighborX="-1929" custLinFactNeighborY="8681">
        <dgm:presLayoutVars>
          <dgm:bulletEnabled val="1"/>
        </dgm:presLayoutVars>
      </dgm:prSet>
      <dgm:spPr/>
      <dgm:t>
        <a:bodyPr/>
        <a:lstStyle/>
        <a:p>
          <a:endParaRPr lang="en-GB"/>
        </a:p>
      </dgm:t>
    </dgm:pt>
    <dgm:pt modelId="{3FC5BFEE-325F-49E1-86F4-639F5732C0D1}" type="pres">
      <dgm:prSet presAssocID="{0A176C10-F384-471E-90FD-F19FA8F1EF42}" presName="childShp" presStyleLbl="bgAccFollowNode1" presStyleIdx="0" presStyleCnt="2" custScaleX="106612" custScaleY="95539" custLinFactNeighborY="8707">
        <dgm:presLayoutVars>
          <dgm:bulletEnabled val="1"/>
        </dgm:presLayoutVars>
      </dgm:prSet>
      <dgm:spPr/>
      <dgm:t>
        <a:bodyPr/>
        <a:lstStyle/>
        <a:p>
          <a:endParaRPr lang="en-GB"/>
        </a:p>
      </dgm:t>
    </dgm:pt>
    <dgm:pt modelId="{51924B76-8BF9-4836-B45F-B82ED364BB3F}" type="pres">
      <dgm:prSet presAssocID="{DB9C5F56-C586-4D31-8E20-89F86C5D955C}" presName="spacing" presStyleCnt="0"/>
      <dgm:spPr/>
      <dgm:t>
        <a:bodyPr/>
        <a:lstStyle/>
        <a:p>
          <a:endParaRPr lang="en-US"/>
        </a:p>
      </dgm:t>
    </dgm:pt>
    <dgm:pt modelId="{8A0C74A7-4B3A-41B8-B669-63D609C61FE0}" type="pres">
      <dgm:prSet presAssocID="{0AF08BEB-7178-412D-AEB0-65F07CB3DFF4}" presName="linNode" presStyleCnt="0"/>
      <dgm:spPr/>
      <dgm:t>
        <a:bodyPr/>
        <a:lstStyle/>
        <a:p>
          <a:endParaRPr lang="en-US"/>
        </a:p>
      </dgm:t>
    </dgm:pt>
    <dgm:pt modelId="{9CBC360F-0703-47D9-A18E-48BEF68B49FA}" type="pres">
      <dgm:prSet presAssocID="{0AF08BEB-7178-412D-AEB0-65F07CB3DFF4}" presName="parentShp" presStyleLbl="node1" presStyleIdx="1" presStyleCnt="2" custScaleX="83699" custScaleY="87974" custLinFactNeighborX="-2028">
        <dgm:presLayoutVars>
          <dgm:bulletEnabled val="1"/>
        </dgm:presLayoutVars>
      </dgm:prSet>
      <dgm:spPr/>
      <dgm:t>
        <a:bodyPr/>
        <a:lstStyle/>
        <a:p>
          <a:endParaRPr lang="en-GB"/>
        </a:p>
      </dgm:t>
    </dgm:pt>
    <dgm:pt modelId="{21DDB8BA-C3F4-4571-A486-1C6E4ADB3805}" type="pres">
      <dgm:prSet presAssocID="{0AF08BEB-7178-412D-AEB0-65F07CB3DFF4}" presName="childShp" presStyleLbl="bgAccFollowNode1" presStyleIdx="1" presStyleCnt="2" custScaleX="108028" custScaleY="105378" custLinFactNeighborX="2154">
        <dgm:presLayoutVars>
          <dgm:bulletEnabled val="1"/>
        </dgm:presLayoutVars>
      </dgm:prSet>
      <dgm:spPr/>
      <dgm:t>
        <a:bodyPr/>
        <a:lstStyle/>
        <a:p>
          <a:endParaRPr lang="en-GB"/>
        </a:p>
      </dgm:t>
    </dgm:pt>
  </dgm:ptLst>
  <dgm:cxnLst>
    <dgm:cxn modelId="{C47BA440-DC75-454D-B372-87CC8DB79AAC}" type="presOf" srcId="{DAB97658-BF06-4765-AD11-F1E1BFE1E6BE}" destId="{3FC5BFEE-325F-49E1-86F4-639F5732C0D1}" srcOrd="0" destOrd="2" presId="urn:microsoft.com/office/officeart/2005/8/layout/vList6"/>
    <dgm:cxn modelId="{D8DAA363-5AD6-46C0-9F87-C37F11D75F5A}" srcId="{0A176C10-F384-471E-90FD-F19FA8F1EF42}" destId="{DAB97658-BF06-4765-AD11-F1E1BFE1E6BE}" srcOrd="2" destOrd="0" parTransId="{BF002DE5-2821-4DE0-8431-1931F9E6F913}" sibTransId="{12527DEA-23A6-418F-A989-5D8EBA3E7776}"/>
    <dgm:cxn modelId="{03EAA97D-0A8F-4DBE-BBA4-C02F37C24BFA}" srcId="{0A176C10-F384-471E-90FD-F19FA8F1EF42}" destId="{0BF6A526-115E-4A70-9229-3748B89B5E1F}" srcOrd="3" destOrd="0" parTransId="{54C88D4E-D1F1-4FAD-9D2D-12046FADB7A7}" sibTransId="{9C542863-D169-4567-BC9C-2AD3123AA2C3}"/>
    <dgm:cxn modelId="{5A8B64C1-E224-4E44-AD25-7DBAAC1BB525}" type="presOf" srcId="{0AF08BEB-7178-412D-AEB0-65F07CB3DFF4}" destId="{9CBC360F-0703-47D9-A18E-48BEF68B49FA}" srcOrd="0" destOrd="0" presId="urn:microsoft.com/office/officeart/2005/8/layout/vList6"/>
    <dgm:cxn modelId="{6D9502EF-1C14-453D-8309-ADC40D172F26}" srcId="{0AF08BEB-7178-412D-AEB0-65F07CB3DFF4}" destId="{BF331698-5C68-4372-A55A-A9985CD49037}" srcOrd="1" destOrd="0" parTransId="{A9027BEB-1AE3-483F-821C-D59A8485836D}" sibTransId="{03C1B958-AC18-47BB-9093-16EAE563A030}"/>
    <dgm:cxn modelId="{D6AA3EA7-E090-3F4F-A766-44542E83AC5D}" type="presOf" srcId="{1B40D8B1-11CD-4F40-B2BE-B4F4917130B0}" destId="{3FC5BFEE-325F-49E1-86F4-639F5732C0D1}" srcOrd="0" destOrd="0" presId="urn:microsoft.com/office/officeart/2005/8/layout/vList6"/>
    <dgm:cxn modelId="{76A30849-5878-E341-8894-6AC038AE688A}" type="presOf" srcId="{BF331698-5C68-4372-A55A-A9985CD49037}" destId="{21DDB8BA-C3F4-4571-A486-1C6E4ADB3805}" srcOrd="0" destOrd="1" presId="urn:microsoft.com/office/officeart/2005/8/layout/vList6"/>
    <dgm:cxn modelId="{94DBDD17-D145-42C2-BB05-BB4B271F63BE}" srcId="{EB509292-FA3F-4F42-BB94-F512521D23F7}" destId="{0A176C10-F384-471E-90FD-F19FA8F1EF42}" srcOrd="0" destOrd="0" parTransId="{E90A5377-7B6C-427D-A527-EDEAB388AD07}" sibTransId="{DB9C5F56-C586-4D31-8E20-89F86C5D955C}"/>
    <dgm:cxn modelId="{60E59CB1-BD0D-3D44-BFD3-BFF3D74B7B33}" type="presOf" srcId="{0A176C10-F384-471E-90FD-F19FA8F1EF42}" destId="{8BB841B5-C1FE-49D1-80ED-7E0789D434B7}" srcOrd="0" destOrd="0" presId="urn:microsoft.com/office/officeart/2005/8/layout/vList6"/>
    <dgm:cxn modelId="{AC7E047C-50EE-4306-A632-C81F553153A8}" srcId="{0A176C10-F384-471E-90FD-F19FA8F1EF42}" destId="{1B40D8B1-11CD-4F40-B2BE-B4F4917130B0}" srcOrd="0" destOrd="0" parTransId="{B0D194C4-4251-4531-AA9C-335D5CC6FEB5}" sibTransId="{B9EF6E3A-EA4E-4935-8FF7-A8C07733FF05}"/>
    <dgm:cxn modelId="{4F44C050-56A7-904F-8BBB-65D0A0675AFC}" type="presOf" srcId="{46CBFC76-683A-4E6F-AF12-E10A824E0467}" destId="{3FC5BFEE-325F-49E1-86F4-639F5732C0D1}" srcOrd="0" destOrd="1" presId="urn:microsoft.com/office/officeart/2005/8/layout/vList6"/>
    <dgm:cxn modelId="{29AD5CD2-66D3-4048-A126-E1076910E3C3}" type="presOf" srcId="{73B0F702-BD46-4CD8-B1AC-ED9342FCE31C}" destId="{21DDB8BA-C3F4-4571-A486-1C6E4ADB3805}" srcOrd="0" destOrd="3" presId="urn:microsoft.com/office/officeart/2005/8/layout/vList6"/>
    <dgm:cxn modelId="{1CC592BC-9C98-4ADE-85D7-2745E02B3148}" srcId="{0AF08BEB-7178-412D-AEB0-65F07CB3DFF4}" destId="{C3DA03E2-58F9-4B92-A22C-98C2F9387D83}" srcOrd="5" destOrd="0" parTransId="{54BDCA57-7247-4A9D-B1B2-7BA31CC94E09}" sibTransId="{FD1E8BC1-A3DF-421E-A2C4-8FE7A30A6363}"/>
    <dgm:cxn modelId="{1E3C79A6-9AC1-4850-8929-5ABF98E9BD00}" srcId="{0A176C10-F384-471E-90FD-F19FA8F1EF42}" destId="{46CBFC76-683A-4E6F-AF12-E10A824E0467}" srcOrd="1" destOrd="0" parTransId="{068A762E-096C-4C11-9C27-FDCD2A744859}" sibTransId="{42468BD5-BEAA-432B-BC0B-E9DCF94661E2}"/>
    <dgm:cxn modelId="{A5AA4B35-08EB-4228-A68F-441D9B30EBD9}" srcId="{0AF08BEB-7178-412D-AEB0-65F07CB3DFF4}" destId="{08141756-71D5-41D2-9D19-542E983BD412}" srcOrd="0" destOrd="0" parTransId="{E8100A68-E552-4C1E-82B0-960D40E9EAC2}" sibTransId="{F828A50A-78F0-4D7F-9E4D-23FFF26233E8}"/>
    <dgm:cxn modelId="{A46B1353-F52A-274B-8208-E352B2CF4766}" type="presOf" srcId="{B3E8B387-DC23-4C62-A70B-B9C900DC3F01}" destId="{21DDB8BA-C3F4-4571-A486-1C6E4ADB3805}" srcOrd="0" destOrd="2" presId="urn:microsoft.com/office/officeart/2005/8/layout/vList6"/>
    <dgm:cxn modelId="{EF781FFE-4A85-405D-8749-B4B9019CFDEB}" srcId="{EB509292-FA3F-4F42-BB94-F512521D23F7}" destId="{0AF08BEB-7178-412D-AEB0-65F07CB3DFF4}" srcOrd="1" destOrd="0" parTransId="{F28EF30E-A908-44E1-B8F0-EE1F1E38EEEC}" sibTransId="{9783D96F-80D6-4A5F-822D-05FC808715EE}"/>
    <dgm:cxn modelId="{D6851D48-FE7C-474D-9D2E-360F30C58540}" srcId="{0AF08BEB-7178-412D-AEB0-65F07CB3DFF4}" destId="{486FD5B6-7CF0-4ED3-BC24-856A0D15E9D2}" srcOrd="4" destOrd="0" parTransId="{5494AD5C-5B4E-4D0B-8B08-5152B485605F}" sibTransId="{F4632B2F-8554-4D9F-A7D0-DE8A6DC65DEF}"/>
    <dgm:cxn modelId="{6CE669A4-A027-F24C-AA7E-FB8F4F8A0BCD}" type="presOf" srcId="{0BF6A526-115E-4A70-9229-3748B89B5E1F}" destId="{3FC5BFEE-325F-49E1-86F4-639F5732C0D1}" srcOrd="0" destOrd="3" presId="urn:microsoft.com/office/officeart/2005/8/layout/vList6"/>
    <dgm:cxn modelId="{A69CEFD5-F16D-4CFF-9293-22318DC60B86}" srcId="{0AF08BEB-7178-412D-AEB0-65F07CB3DFF4}" destId="{B3E8B387-DC23-4C62-A70B-B9C900DC3F01}" srcOrd="2" destOrd="0" parTransId="{D5EB0A72-94EB-49C4-A647-45834958F8EF}" sibTransId="{00544DA2-0E5E-4594-9849-8DE3719FF518}"/>
    <dgm:cxn modelId="{404A46D6-093B-CE48-AE1E-A7AF32E41FE2}" type="presOf" srcId="{C3DA03E2-58F9-4B92-A22C-98C2F9387D83}" destId="{21DDB8BA-C3F4-4571-A486-1C6E4ADB3805}" srcOrd="0" destOrd="5" presId="urn:microsoft.com/office/officeart/2005/8/layout/vList6"/>
    <dgm:cxn modelId="{00069640-9ED9-8945-88F4-F4B24C0974E0}" type="presOf" srcId="{486FD5B6-7CF0-4ED3-BC24-856A0D15E9D2}" destId="{21DDB8BA-C3F4-4571-A486-1C6E4ADB3805}" srcOrd="0" destOrd="4" presId="urn:microsoft.com/office/officeart/2005/8/layout/vList6"/>
    <dgm:cxn modelId="{8437264E-117B-1E43-988C-32BF45E05E74}" type="presOf" srcId="{EB509292-FA3F-4F42-BB94-F512521D23F7}" destId="{DCA1368F-E1C8-4994-B9F1-909F77A38926}" srcOrd="0" destOrd="0" presId="urn:microsoft.com/office/officeart/2005/8/layout/vList6"/>
    <dgm:cxn modelId="{8AB0F05A-46CC-4A85-835C-9A5A90035455}" srcId="{0AF08BEB-7178-412D-AEB0-65F07CB3DFF4}" destId="{73B0F702-BD46-4CD8-B1AC-ED9342FCE31C}" srcOrd="3" destOrd="0" parTransId="{B317443F-CFF2-4F4E-A92E-7CAEEB88FF6F}" sibTransId="{741F3120-8F23-4106-B075-25E6652623C3}"/>
    <dgm:cxn modelId="{647AF1E1-82CB-BC47-83BA-88C0879BA9FC}" type="presOf" srcId="{08141756-71D5-41D2-9D19-542E983BD412}" destId="{21DDB8BA-C3F4-4571-A486-1C6E4ADB3805}" srcOrd="0" destOrd="0" presId="urn:microsoft.com/office/officeart/2005/8/layout/vList6"/>
    <dgm:cxn modelId="{B2790CDF-814F-4145-A511-A97D48FB3CED}" type="presParOf" srcId="{DCA1368F-E1C8-4994-B9F1-909F77A38926}" destId="{91291E80-97E1-4235-B603-792B9A1B4C5E}" srcOrd="0" destOrd="0" presId="urn:microsoft.com/office/officeart/2005/8/layout/vList6"/>
    <dgm:cxn modelId="{7B7C77B2-BFED-494B-8454-36A81B44400D}" type="presParOf" srcId="{91291E80-97E1-4235-B603-792B9A1B4C5E}" destId="{8BB841B5-C1FE-49D1-80ED-7E0789D434B7}" srcOrd="0" destOrd="0" presId="urn:microsoft.com/office/officeart/2005/8/layout/vList6"/>
    <dgm:cxn modelId="{53142C81-ECB0-4649-BFAE-8CB9F5AACF6A}" type="presParOf" srcId="{91291E80-97E1-4235-B603-792B9A1B4C5E}" destId="{3FC5BFEE-325F-49E1-86F4-639F5732C0D1}" srcOrd="1" destOrd="0" presId="urn:microsoft.com/office/officeart/2005/8/layout/vList6"/>
    <dgm:cxn modelId="{C8A97464-9DB6-9249-8A43-39909AA287B8}" type="presParOf" srcId="{DCA1368F-E1C8-4994-B9F1-909F77A38926}" destId="{51924B76-8BF9-4836-B45F-B82ED364BB3F}" srcOrd="1" destOrd="0" presId="urn:microsoft.com/office/officeart/2005/8/layout/vList6"/>
    <dgm:cxn modelId="{C41D8984-4C24-CE46-9185-B5ED29CDAC4E}" type="presParOf" srcId="{DCA1368F-E1C8-4994-B9F1-909F77A38926}" destId="{8A0C74A7-4B3A-41B8-B669-63D609C61FE0}" srcOrd="2" destOrd="0" presId="urn:microsoft.com/office/officeart/2005/8/layout/vList6"/>
    <dgm:cxn modelId="{51EDB808-B0C5-D64D-A0EC-FFCF4ACE1FCD}" type="presParOf" srcId="{8A0C74A7-4B3A-41B8-B669-63D609C61FE0}" destId="{9CBC360F-0703-47D9-A18E-48BEF68B49FA}" srcOrd="0" destOrd="0" presId="urn:microsoft.com/office/officeart/2005/8/layout/vList6"/>
    <dgm:cxn modelId="{2FC858A2-1BAB-6749-BB7F-7DC42F42E071}" type="presParOf" srcId="{8A0C74A7-4B3A-41B8-B669-63D609C61FE0}" destId="{21DDB8BA-C3F4-4571-A486-1C6E4ADB380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12500-4C43-47BC-AD43-2FB69BE84F81}">
      <dsp:nvSpPr>
        <dsp:cNvPr id="0" name=""/>
        <dsp:cNvSpPr/>
      </dsp:nvSpPr>
      <dsp:spPr>
        <a:xfrm>
          <a:off x="2091562" y="169668"/>
          <a:ext cx="3367274" cy="116940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EE0E2-534E-45C7-83EE-CA0C5F382F04}">
      <dsp:nvSpPr>
        <dsp:cNvPr id="0" name=""/>
        <dsp:cNvSpPr/>
      </dsp:nvSpPr>
      <dsp:spPr>
        <a:xfrm>
          <a:off x="3454133" y="3033156"/>
          <a:ext cx="652572" cy="417646"/>
        </a:xfrm>
        <a:prstGeom prst="down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7292A-BFCB-43EA-9E42-6D66763DEEB8}">
      <dsp:nvSpPr>
        <dsp:cNvPr id="0" name=""/>
        <dsp:cNvSpPr/>
      </dsp:nvSpPr>
      <dsp:spPr>
        <a:xfrm>
          <a:off x="2214246" y="3367274"/>
          <a:ext cx="3132348" cy="7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0" kern="1200" dirty="0" smtClean="0"/>
            <a:t>The firm can then devise new plans and strategies</a:t>
          </a:r>
          <a:endParaRPr lang="en-GB" sz="2000" b="0" kern="1200" dirty="0"/>
        </a:p>
      </dsp:txBody>
      <dsp:txXfrm>
        <a:off x="2214246" y="3367274"/>
        <a:ext cx="3132348" cy="783087"/>
      </dsp:txXfrm>
    </dsp:sp>
    <dsp:sp modelId="{70809608-21C2-464A-BD84-B37D1CF88C45}">
      <dsp:nvSpPr>
        <dsp:cNvPr id="0" name=""/>
        <dsp:cNvSpPr/>
      </dsp:nvSpPr>
      <dsp:spPr>
        <a:xfrm>
          <a:off x="3315788" y="1429394"/>
          <a:ext cx="1174630" cy="117463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t>Identify opportunities and threats</a:t>
          </a:r>
          <a:endParaRPr lang="en-GB" sz="1100" b="1" kern="1200" dirty="0"/>
        </a:p>
      </dsp:txBody>
      <dsp:txXfrm>
        <a:off x="3487809" y="1601415"/>
        <a:ext cx="830588" cy="830588"/>
      </dsp:txXfrm>
    </dsp:sp>
    <dsp:sp modelId="{FC01CDDC-AF7D-4595-8B8D-8863FE2D14CA}">
      <dsp:nvSpPr>
        <dsp:cNvPr id="0" name=""/>
        <dsp:cNvSpPr/>
      </dsp:nvSpPr>
      <dsp:spPr>
        <a:xfrm>
          <a:off x="2475275" y="548160"/>
          <a:ext cx="1174630" cy="117463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t>Identify future trends</a:t>
          </a:r>
          <a:endParaRPr lang="en-GB" sz="1100" b="1" kern="1200" dirty="0"/>
        </a:p>
      </dsp:txBody>
      <dsp:txXfrm>
        <a:off x="2647296" y="720181"/>
        <a:ext cx="830588" cy="830588"/>
      </dsp:txXfrm>
    </dsp:sp>
    <dsp:sp modelId="{F02759F5-3C7B-4A3C-80E8-1CF1424D1BA5}">
      <dsp:nvSpPr>
        <dsp:cNvPr id="0" name=""/>
        <dsp:cNvSpPr/>
      </dsp:nvSpPr>
      <dsp:spPr>
        <a:xfrm>
          <a:off x="3676008" y="264161"/>
          <a:ext cx="1174630" cy="117463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t>Is the product viable?</a:t>
          </a:r>
          <a:endParaRPr lang="en-GB" sz="1100" b="1" kern="1200" dirty="0"/>
        </a:p>
      </dsp:txBody>
      <dsp:txXfrm>
        <a:off x="3848029" y="436182"/>
        <a:ext cx="830588" cy="830588"/>
      </dsp:txXfrm>
    </dsp:sp>
    <dsp:sp modelId="{C58014B8-9C46-4D82-8A95-C647BF54D7E3}">
      <dsp:nvSpPr>
        <dsp:cNvPr id="0" name=""/>
        <dsp:cNvSpPr/>
      </dsp:nvSpPr>
      <dsp:spPr>
        <a:xfrm>
          <a:off x="1953217" y="26102"/>
          <a:ext cx="3654406" cy="2923524"/>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7F3F0-0D8D-4D29-8924-6B3B6970804C}">
      <dsp:nvSpPr>
        <dsp:cNvPr id="0" name=""/>
        <dsp:cNvSpPr/>
      </dsp:nvSpPr>
      <dsp:spPr>
        <a:xfrm>
          <a:off x="1273135" y="923804"/>
          <a:ext cx="2384333" cy="159035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GB" sz="1800" kern="1200" dirty="0" smtClean="0"/>
            <a:t>The variable that causes a change in the other</a:t>
          </a:r>
          <a:endParaRPr lang="en-GB" sz="1800" kern="1200" dirty="0"/>
        </a:p>
      </dsp:txBody>
      <dsp:txXfrm>
        <a:off x="1654628" y="923804"/>
        <a:ext cx="2002839" cy="1590350"/>
      </dsp:txXfrm>
    </dsp:sp>
    <dsp:sp modelId="{EDB7F763-CAD3-4CA2-AAC3-C341F27A3E2E}">
      <dsp:nvSpPr>
        <dsp:cNvPr id="0" name=""/>
        <dsp:cNvSpPr/>
      </dsp:nvSpPr>
      <dsp:spPr>
        <a:xfrm>
          <a:off x="1273135" y="2514155"/>
          <a:ext cx="2384333" cy="1590350"/>
        </a:xfrm>
        <a:prstGeom prst="rect">
          <a:avLst/>
        </a:prstGeom>
        <a:solidFill>
          <a:schemeClr val="accent4">
            <a:tint val="40000"/>
            <a:alpha val="90000"/>
            <a:hueOff val="-1315235"/>
            <a:satOff val="7386"/>
            <a:lumOff val="469"/>
            <a:alphaOff val="0"/>
          </a:schemeClr>
        </a:solidFill>
        <a:ln w="25400"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GB" sz="1800" b="1" kern="1200" spc="0" dirty="0" smtClean="0"/>
            <a:t>For example: </a:t>
          </a:r>
          <a:r>
            <a:rPr lang="en-GB" sz="1800" kern="1200" spc="0" dirty="0" smtClean="0"/>
            <a:t>Increasing the investment in promotion</a:t>
          </a:r>
          <a:endParaRPr lang="en-GB" sz="1800" kern="1200" spc="0" dirty="0"/>
        </a:p>
      </dsp:txBody>
      <dsp:txXfrm>
        <a:off x="1654628" y="2514155"/>
        <a:ext cx="2002839" cy="1590350"/>
      </dsp:txXfrm>
    </dsp:sp>
    <dsp:sp modelId="{5411E9D0-D25A-4AB0-B440-8C2C9FBD1E46}">
      <dsp:nvSpPr>
        <dsp:cNvPr id="0" name=""/>
        <dsp:cNvSpPr/>
      </dsp:nvSpPr>
      <dsp:spPr>
        <a:xfrm>
          <a:off x="1490" y="287982"/>
          <a:ext cx="1589555" cy="15895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1" kern="1200" dirty="0" smtClean="0"/>
            <a:t>Independent variable</a:t>
          </a:r>
          <a:endParaRPr lang="en-GB" sz="1600" b="1" kern="1200" dirty="0"/>
        </a:p>
      </dsp:txBody>
      <dsp:txXfrm>
        <a:off x="234275" y="520767"/>
        <a:ext cx="1123985" cy="1123985"/>
      </dsp:txXfrm>
    </dsp:sp>
    <dsp:sp modelId="{4ABA06B9-8B62-456C-BDBB-FFDE2A0DB712}">
      <dsp:nvSpPr>
        <dsp:cNvPr id="0" name=""/>
        <dsp:cNvSpPr/>
      </dsp:nvSpPr>
      <dsp:spPr>
        <a:xfrm>
          <a:off x="5247023" y="923804"/>
          <a:ext cx="2384333" cy="1590350"/>
        </a:xfrm>
        <a:prstGeom prst="rect">
          <a:avLst/>
        </a:prstGeom>
        <a:solidFill>
          <a:schemeClr val="accent4">
            <a:tint val="40000"/>
            <a:alpha val="90000"/>
            <a:hueOff val="-2630471"/>
            <a:satOff val="14771"/>
            <a:lumOff val="939"/>
            <a:alphaOff val="0"/>
          </a:schemeClr>
        </a:solidFill>
        <a:ln w="25400"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GB" sz="1800" kern="1200" dirty="0" smtClean="0"/>
            <a:t>The variable that is impacted by the change in the independent variable</a:t>
          </a:r>
          <a:endParaRPr lang="en-GB" sz="1800" kern="1200" dirty="0"/>
        </a:p>
      </dsp:txBody>
      <dsp:txXfrm>
        <a:off x="5628517" y="923804"/>
        <a:ext cx="2002839" cy="1590350"/>
      </dsp:txXfrm>
    </dsp:sp>
    <dsp:sp modelId="{8DEDD345-04E6-48F9-95CE-4D6E653BA10E}">
      <dsp:nvSpPr>
        <dsp:cNvPr id="0" name=""/>
        <dsp:cNvSpPr/>
      </dsp:nvSpPr>
      <dsp:spPr>
        <a:xfrm>
          <a:off x="5247023" y="2514155"/>
          <a:ext cx="2384333" cy="1590350"/>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n-GB" sz="1800" b="1" kern="1200" dirty="0" smtClean="0"/>
            <a:t>For example: </a:t>
          </a:r>
          <a:r>
            <a:rPr lang="en-GB" sz="1800" kern="1200" dirty="0" smtClean="0"/>
            <a:t>The resulting rise in demand</a:t>
          </a:r>
          <a:endParaRPr lang="en-GB" sz="1800" kern="1200" dirty="0"/>
        </a:p>
      </dsp:txBody>
      <dsp:txXfrm>
        <a:off x="5628517" y="2514155"/>
        <a:ext cx="2002839" cy="1590350"/>
      </dsp:txXfrm>
    </dsp:sp>
    <dsp:sp modelId="{01469514-B584-4D08-B2F9-6018068BCB6C}">
      <dsp:nvSpPr>
        <dsp:cNvPr id="0" name=""/>
        <dsp:cNvSpPr/>
      </dsp:nvSpPr>
      <dsp:spPr>
        <a:xfrm>
          <a:off x="3975379" y="287982"/>
          <a:ext cx="1589555" cy="158955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1" kern="1200" dirty="0" smtClean="0"/>
            <a:t>Dependant variable</a:t>
          </a:r>
          <a:endParaRPr lang="en-GB" sz="1600" b="1" kern="1200" dirty="0"/>
        </a:p>
      </dsp:txBody>
      <dsp:txXfrm>
        <a:off x="4208164" y="520767"/>
        <a:ext cx="1123985" cy="1123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9A681-0537-4826-9203-CF7284D81EE4}">
      <dsp:nvSpPr>
        <dsp:cNvPr id="0" name=""/>
        <dsp:cNvSpPr/>
      </dsp:nvSpPr>
      <dsp:spPr>
        <a:xfrm>
          <a:off x="725048" y="0"/>
          <a:ext cx="1857501" cy="185749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altLang="en-US" sz="1100" b="1" kern="1200" smtClean="0">
              <a:latin typeface="Calibri" pitchFamily="34" charset="0"/>
            </a:rPr>
            <a:t>Measure performance of individuals/departments - did they meet the forecast?</a:t>
          </a:r>
          <a:endParaRPr lang="en-GB" sz="1100" b="1" kern="1200" dirty="0"/>
        </a:p>
      </dsp:txBody>
      <dsp:txXfrm>
        <a:off x="997073" y="272024"/>
        <a:ext cx="1313451" cy="1313448"/>
      </dsp:txXfrm>
    </dsp:sp>
    <dsp:sp modelId="{90B454CF-8AE5-4763-8C06-E403C65788B7}">
      <dsp:nvSpPr>
        <dsp:cNvPr id="0" name=""/>
        <dsp:cNvSpPr/>
      </dsp:nvSpPr>
      <dsp:spPr>
        <a:xfrm>
          <a:off x="1680205" y="1238847"/>
          <a:ext cx="1857501" cy="1857496"/>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altLang="en-US" sz="1100" b="1" kern="1200" smtClean="0">
              <a:latin typeface="Calibri" pitchFamily="34" charset="0"/>
            </a:rPr>
            <a:t>Plan production levels and schedules</a:t>
          </a:r>
          <a:endParaRPr lang="en-GB" altLang="en-US" sz="1100" b="1" kern="1200" dirty="0" smtClean="0">
            <a:latin typeface="Calibri" pitchFamily="34" charset="0"/>
          </a:endParaRPr>
        </a:p>
      </dsp:txBody>
      <dsp:txXfrm>
        <a:off x="1952230" y="1510871"/>
        <a:ext cx="1313451" cy="1313448"/>
      </dsp:txXfrm>
    </dsp:sp>
    <dsp:sp modelId="{DF720597-8503-45CB-A8C7-B1A1F8353482}">
      <dsp:nvSpPr>
        <dsp:cNvPr id="0" name=""/>
        <dsp:cNvSpPr/>
      </dsp:nvSpPr>
      <dsp:spPr>
        <a:xfrm>
          <a:off x="2635929" y="0"/>
          <a:ext cx="1857501" cy="1857496"/>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altLang="en-US" sz="1100" b="1" kern="1200" smtClean="0">
              <a:latin typeface="Calibri" pitchFamily="34" charset="0"/>
            </a:rPr>
            <a:t>Workforce planning - How many staff will they need to satisfy demand?</a:t>
          </a:r>
          <a:endParaRPr lang="en-GB" altLang="en-US" sz="1100" b="1" kern="1200" dirty="0" smtClean="0">
            <a:latin typeface="Calibri" pitchFamily="34" charset="0"/>
          </a:endParaRPr>
        </a:p>
      </dsp:txBody>
      <dsp:txXfrm>
        <a:off x="2907954" y="272024"/>
        <a:ext cx="1313451" cy="1313448"/>
      </dsp:txXfrm>
    </dsp:sp>
    <dsp:sp modelId="{7371290F-6BA1-4224-B281-4A7C0DE9716D}">
      <dsp:nvSpPr>
        <dsp:cNvPr id="0" name=""/>
        <dsp:cNvSpPr/>
      </dsp:nvSpPr>
      <dsp:spPr>
        <a:xfrm>
          <a:off x="3591085" y="1238847"/>
          <a:ext cx="1857501" cy="1857496"/>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altLang="en-US" sz="1100" b="1" kern="1200" smtClean="0">
              <a:latin typeface="Calibri" pitchFamily="34" charset="0"/>
            </a:rPr>
            <a:t>Produce realistic and motivating targets for the company</a:t>
          </a:r>
          <a:endParaRPr lang="en-GB" altLang="en-US" sz="1100" b="1" kern="1200" dirty="0" smtClean="0">
            <a:latin typeface="Calibri" pitchFamily="34" charset="0"/>
          </a:endParaRPr>
        </a:p>
      </dsp:txBody>
      <dsp:txXfrm>
        <a:off x="3863110" y="1510871"/>
        <a:ext cx="1313451" cy="1313448"/>
      </dsp:txXfrm>
    </dsp:sp>
    <dsp:sp modelId="{C1FC3AAB-86C6-4BD6-8E22-498EC939734F}">
      <dsp:nvSpPr>
        <dsp:cNvPr id="0" name=""/>
        <dsp:cNvSpPr/>
      </dsp:nvSpPr>
      <dsp:spPr>
        <a:xfrm>
          <a:off x="4546242" y="0"/>
          <a:ext cx="1857501" cy="1857496"/>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altLang="en-US" sz="1100" b="1" kern="1200" smtClean="0">
              <a:latin typeface="Calibri" pitchFamily="34" charset="0"/>
            </a:rPr>
            <a:t>Marketing department can plan what strategies they will need to hit the forecast</a:t>
          </a:r>
          <a:endParaRPr lang="en-GB" altLang="en-US" sz="1100" b="1" kern="1200" dirty="0" smtClean="0">
            <a:latin typeface="Calibri" pitchFamily="34" charset="0"/>
          </a:endParaRPr>
        </a:p>
      </dsp:txBody>
      <dsp:txXfrm>
        <a:off x="4818267" y="272024"/>
        <a:ext cx="1313451" cy="1313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5BFEE-325F-49E1-86F4-639F5732C0D1}">
      <dsp:nvSpPr>
        <dsp:cNvPr id="0" name=""/>
        <dsp:cNvSpPr/>
      </dsp:nvSpPr>
      <dsp:spPr>
        <a:xfrm>
          <a:off x="2749384" y="183400"/>
          <a:ext cx="5066765" cy="1987618"/>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100000"/>
            </a:lnSpc>
            <a:spcBef>
              <a:spcPct val="0"/>
            </a:spcBef>
            <a:spcAft>
              <a:spcPts val="600"/>
            </a:spcAft>
            <a:buChar char="••"/>
          </a:pPr>
          <a:r>
            <a:rPr lang="en-GB" sz="1400" kern="1200" dirty="0" smtClean="0"/>
            <a:t>Used to predict future sales, which can help in planning operations, workforce requirements, marketing efforts, etc.</a:t>
          </a:r>
          <a:endParaRPr lang="en-GB" sz="1400" kern="1200" dirty="0"/>
        </a:p>
        <a:p>
          <a:pPr marL="114300" lvl="1" indent="-114300" algn="just" defTabSz="622300">
            <a:lnSpc>
              <a:spcPct val="100000"/>
            </a:lnSpc>
            <a:spcBef>
              <a:spcPct val="0"/>
            </a:spcBef>
            <a:spcAft>
              <a:spcPts val="600"/>
            </a:spcAft>
            <a:buChar char="••"/>
          </a:pPr>
          <a:r>
            <a:rPr lang="en-GB" sz="1400" kern="1200" dirty="0" smtClean="0"/>
            <a:t>Can be done relatively quickly at little cost </a:t>
          </a:r>
          <a:endParaRPr lang="en-GB" sz="1400" kern="1200" dirty="0"/>
        </a:p>
        <a:p>
          <a:pPr marL="114300" lvl="1" indent="-114300" algn="just" defTabSz="622300">
            <a:lnSpc>
              <a:spcPct val="100000"/>
            </a:lnSpc>
            <a:spcBef>
              <a:spcPct val="0"/>
            </a:spcBef>
            <a:spcAft>
              <a:spcPts val="600"/>
            </a:spcAft>
            <a:buChar char="••"/>
          </a:pPr>
          <a:r>
            <a:rPr lang="en-GB" sz="1400" kern="1200" dirty="0" smtClean="0"/>
            <a:t>Can be based on past years’ data</a:t>
          </a:r>
          <a:endParaRPr lang="en-GB" sz="1400" kern="1200" dirty="0"/>
        </a:p>
        <a:p>
          <a:pPr marL="114300" lvl="1" indent="-114300" algn="just" defTabSz="622300">
            <a:lnSpc>
              <a:spcPct val="100000"/>
            </a:lnSpc>
            <a:spcBef>
              <a:spcPct val="0"/>
            </a:spcBef>
            <a:spcAft>
              <a:spcPts val="600"/>
            </a:spcAft>
            <a:buChar char="••"/>
          </a:pPr>
          <a:r>
            <a:rPr lang="en-GB" sz="1400" kern="1200" dirty="0" smtClean="0"/>
            <a:t>Useful in steady predictable markets</a:t>
          </a:r>
          <a:endParaRPr lang="en-GB" sz="1400" kern="1200" dirty="0"/>
        </a:p>
      </dsp:txBody>
      <dsp:txXfrm>
        <a:off x="2749384" y="431852"/>
        <a:ext cx="4321408" cy="1490714"/>
      </dsp:txXfrm>
    </dsp:sp>
    <dsp:sp modelId="{8BB841B5-C1FE-49D1-80ED-7E0789D434B7}">
      <dsp:nvSpPr>
        <dsp:cNvPr id="0" name=""/>
        <dsp:cNvSpPr/>
      </dsp:nvSpPr>
      <dsp:spPr>
        <a:xfrm>
          <a:off x="13053" y="330028"/>
          <a:ext cx="2644655" cy="16932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Advantages</a:t>
          </a:r>
          <a:endParaRPr lang="en-GB" sz="2800" b="1" kern="1200" dirty="0"/>
        </a:p>
      </dsp:txBody>
      <dsp:txXfrm>
        <a:off x="95712" y="412687"/>
        <a:ext cx="2479337" cy="1527961"/>
      </dsp:txXfrm>
    </dsp:sp>
    <dsp:sp modelId="{21DDB8BA-C3F4-4571-A486-1C6E4ADB3805}">
      <dsp:nvSpPr>
        <dsp:cNvPr id="0" name=""/>
        <dsp:cNvSpPr/>
      </dsp:nvSpPr>
      <dsp:spPr>
        <a:xfrm>
          <a:off x="2788740" y="2197918"/>
          <a:ext cx="5129047" cy="2192311"/>
        </a:xfrm>
        <a:prstGeom prst="rightArrow">
          <a:avLst>
            <a:gd name="adj1" fmla="val 75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n-GB" sz="1100" kern="1200" dirty="0" smtClean="0"/>
            <a:t>Not reliable in dynamic  fast changing markets, e.g. technology</a:t>
          </a:r>
          <a:endParaRPr lang="en-GB" sz="1100" kern="1200" dirty="0"/>
        </a:p>
        <a:p>
          <a:pPr marL="57150" lvl="1" indent="-57150" algn="just" defTabSz="488950">
            <a:lnSpc>
              <a:spcPct val="90000"/>
            </a:lnSpc>
            <a:spcBef>
              <a:spcPct val="0"/>
            </a:spcBef>
            <a:spcAft>
              <a:spcPct val="15000"/>
            </a:spcAft>
            <a:buChar char="••"/>
          </a:pPr>
          <a:r>
            <a:rPr lang="en-GB" sz="1100" b="0" kern="1200" dirty="0" smtClean="0">
              <a:solidFill>
                <a:schemeClr val="tx1"/>
              </a:solidFill>
            </a:rPr>
            <a:t>Does not factor in </a:t>
          </a:r>
          <a:r>
            <a:rPr lang="en-GB" sz="1100" kern="1200" dirty="0" smtClean="0"/>
            <a:t>unexpected external changes (qualitative factors), e.g. economic changes, tastes and fashions, etc.</a:t>
          </a:r>
          <a:endParaRPr lang="en-GB" sz="1100" kern="1200" dirty="0"/>
        </a:p>
        <a:p>
          <a:pPr marL="57150" lvl="1" indent="-57150" algn="just" defTabSz="488950">
            <a:lnSpc>
              <a:spcPct val="90000"/>
            </a:lnSpc>
            <a:spcBef>
              <a:spcPct val="0"/>
            </a:spcBef>
            <a:spcAft>
              <a:spcPct val="15000"/>
            </a:spcAft>
            <a:buChar char="••"/>
          </a:pPr>
          <a:r>
            <a:rPr lang="en-GB" sz="1100" kern="1200" dirty="0" smtClean="0"/>
            <a:t>Assumes past trends will continue</a:t>
          </a:r>
          <a:endParaRPr lang="en-GB" sz="1100" kern="1200" dirty="0"/>
        </a:p>
        <a:p>
          <a:pPr marL="57150" lvl="1" indent="-57150" algn="just" defTabSz="488950">
            <a:lnSpc>
              <a:spcPct val="90000"/>
            </a:lnSpc>
            <a:spcBef>
              <a:spcPct val="0"/>
            </a:spcBef>
            <a:spcAft>
              <a:spcPct val="15000"/>
            </a:spcAft>
            <a:buChar char="••"/>
          </a:pPr>
          <a:r>
            <a:rPr lang="en-GB" sz="1100" kern="1200" dirty="0" smtClean="0"/>
            <a:t>Forecasts may result in a firm only achieving their forecasts rather than actual growth</a:t>
          </a:r>
          <a:endParaRPr lang="en-GB" sz="1100" kern="1200" dirty="0"/>
        </a:p>
        <a:p>
          <a:pPr marL="57150" lvl="1" indent="-57150" algn="just" defTabSz="488950">
            <a:lnSpc>
              <a:spcPct val="90000"/>
            </a:lnSpc>
            <a:spcBef>
              <a:spcPct val="0"/>
            </a:spcBef>
            <a:spcAft>
              <a:spcPct val="15000"/>
            </a:spcAft>
            <a:buChar char="••"/>
          </a:pPr>
          <a:r>
            <a:rPr lang="en-GB" sz="1100" kern="1200" dirty="0" smtClean="0"/>
            <a:t>Data may be biased, e.g. a fast food company carrying out studies on health benefits of some of its ingredients</a:t>
          </a:r>
          <a:endParaRPr lang="en-GB" sz="1100" kern="1200" dirty="0"/>
        </a:p>
        <a:p>
          <a:pPr marL="57150" lvl="1" indent="-57150" algn="just" defTabSz="488950">
            <a:lnSpc>
              <a:spcPct val="90000"/>
            </a:lnSpc>
            <a:spcBef>
              <a:spcPct val="0"/>
            </a:spcBef>
            <a:spcAft>
              <a:spcPct val="15000"/>
            </a:spcAft>
            <a:buChar char="••"/>
          </a:pPr>
          <a:r>
            <a:rPr lang="en-GB" sz="1100" kern="1200" dirty="0" smtClean="0"/>
            <a:t>Forecasts too far into the future will have little value</a:t>
          </a:r>
          <a:endParaRPr lang="en-GB" sz="1100" kern="1200" dirty="0"/>
        </a:p>
      </dsp:txBody>
      <dsp:txXfrm>
        <a:off x="2788740" y="2471957"/>
        <a:ext cx="4306930" cy="1644233"/>
      </dsp:txXfrm>
    </dsp:sp>
    <dsp:sp modelId="{9CBC360F-0703-47D9-A18E-48BEF68B49FA}">
      <dsp:nvSpPr>
        <dsp:cNvPr id="0" name=""/>
        <dsp:cNvSpPr/>
      </dsp:nvSpPr>
      <dsp:spPr>
        <a:xfrm>
          <a:off x="0" y="2378957"/>
          <a:ext cx="2649289" cy="183023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b="1" kern="1200" dirty="0" smtClean="0"/>
            <a:t>Disadvantages</a:t>
          </a:r>
          <a:endParaRPr lang="en-GB" sz="2800" b="1" kern="1200" dirty="0"/>
        </a:p>
      </dsp:txBody>
      <dsp:txXfrm>
        <a:off x="89345" y="2468302"/>
        <a:ext cx="2470599" cy="165154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2C7BC-FA83-9442-A249-034EA9E9626C}" type="datetimeFigureOut">
              <a:rPr lang="en-US" smtClean="0"/>
              <a:pPr/>
              <a:t>11/14/2015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19E365-2739-3548-85DD-C1ABD1D0558D}" type="slidenum">
              <a:rPr lang="en-US" smtClean="0"/>
              <a:pPr/>
              <a:t>‹#›</a:t>
            </a:fld>
            <a:endParaRPr lang="en-US"/>
          </a:p>
        </p:txBody>
      </p:sp>
    </p:spTree>
    <p:extLst>
      <p:ext uri="{BB962C8B-B14F-4D97-AF65-F5344CB8AC3E}">
        <p14:creationId xmlns:p14="http://schemas.microsoft.com/office/powerpoint/2010/main" xmlns="" val="652365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B966F-47FD-406B-9107-B1C1B617898E}" type="datetimeFigureOut">
              <a:rPr lang="en-GB" smtClean="0"/>
              <a:pPr/>
              <a:t>14/11/2015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011EB-DF6A-41D0-9118-8EF2A6930329}" type="slidenum">
              <a:rPr lang="en-GB" smtClean="0"/>
              <a:pPr/>
              <a:t>‹#›</a:t>
            </a:fld>
            <a:endParaRPr lang="en-GB"/>
          </a:p>
        </p:txBody>
      </p:sp>
    </p:spTree>
    <p:extLst>
      <p:ext uri="{BB962C8B-B14F-4D97-AF65-F5344CB8AC3E}">
        <p14:creationId xmlns:p14="http://schemas.microsoft.com/office/powerpoint/2010/main" xmlns="" val="3225278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396404-553C-4878-87F5-C9E849F538E5}" type="slidenum">
              <a:rPr lang="en-GB" smtClean="0"/>
              <a:pPr/>
              <a:t>15</a:t>
            </a:fld>
            <a:endParaRPr lang="en-GB"/>
          </a:p>
        </p:txBody>
      </p:sp>
    </p:spTree>
    <p:extLst>
      <p:ext uri="{BB962C8B-B14F-4D97-AF65-F5344CB8AC3E}">
        <p14:creationId xmlns:p14="http://schemas.microsoft.com/office/powerpoint/2010/main" xmlns="" val="160220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396404-553C-4878-87F5-C9E849F538E5}" type="slidenum">
              <a:rPr lang="en-GB" smtClean="0"/>
              <a:pPr/>
              <a:t>16</a:t>
            </a:fld>
            <a:endParaRPr lang="en-GB"/>
          </a:p>
        </p:txBody>
      </p:sp>
    </p:spTree>
    <p:extLst>
      <p:ext uri="{BB962C8B-B14F-4D97-AF65-F5344CB8AC3E}">
        <p14:creationId xmlns:p14="http://schemas.microsoft.com/office/powerpoint/2010/main" xmlns="" val="160220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410066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300256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4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158295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155003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AQA A-level Business © Hodder &amp; Stoughton Limited 2015</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139038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smtClean="0"/>
              <a:t>AQA A-level Business © Hodder &amp; Stoughton Limited 2015</a:t>
            </a:r>
            <a:endParaRPr lang="en-GB"/>
          </a:p>
        </p:txBody>
      </p:sp>
      <p:sp>
        <p:nvSpPr>
          <p:cNvPr id="9" name="Slide Number Placeholder 8"/>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400252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82439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5053257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AQA A-level Business © Hodder &amp; Stoughton Limited 2015</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66323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AQA A-level Business © Hodder &amp; Stoughton Limited 2015</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31590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052736"/>
            <a:ext cx="8208912" cy="96987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060848"/>
            <a:ext cx="8229600" cy="40653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0"/>
            <a:ext cx="40324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AQA A-level Business © Hodder &amp; Stoughton Limited 2015</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47246-2CC8-4C53-9EA3-1413DD9598CD}" type="slidenum">
              <a:rPr lang="en-GB" smtClean="0"/>
              <a:pPr/>
              <a:t>‹#›</a:t>
            </a:fld>
            <a:endParaRPr lang="en-GB"/>
          </a:p>
        </p:txBody>
      </p:sp>
      <p:sp>
        <p:nvSpPr>
          <p:cNvPr id="10" name="Rectangle 9"/>
          <p:cNvSpPr/>
          <p:nvPr userDrawn="1"/>
        </p:nvSpPr>
        <p:spPr>
          <a:xfrm>
            <a:off x="0" y="0"/>
            <a:ext cx="9144000" cy="980728"/>
          </a:xfrm>
          <a:prstGeom prst="rect">
            <a:avLst/>
          </a:prstGeom>
          <a:solidFill>
            <a:srgbClr val="B70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1471836091_Fotolia_61696414.jpg"/>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b="21292"/>
          <a:stretch/>
        </p:blipFill>
        <p:spPr>
          <a:xfrm>
            <a:off x="0" y="0"/>
            <a:ext cx="1259632" cy="978305"/>
          </a:xfrm>
          <a:prstGeom prst="rect">
            <a:avLst/>
          </a:prstGeom>
        </p:spPr>
      </p:pic>
      <p:sp>
        <p:nvSpPr>
          <p:cNvPr id="8" name="TextBox 7"/>
          <p:cNvSpPr txBox="1"/>
          <p:nvPr userDrawn="1"/>
        </p:nvSpPr>
        <p:spPr>
          <a:xfrm>
            <a:off x="1259632" y="260648"/>
            <a:ext cx="7344816" cy="430887"/>
          </a:xfrm>
          <a:prstGeom prst="rect">
            <a:avLst/>
          </a:prstGeom>
          <a:noFill/>
        </p:spPr>
        <p:txBody>
          <a:bodyPr wrap="square" rtlCol="0">
            <a:spAutoFit/>
          </a:bodyPr>
          <a:lstStyle/>
          <a:p>
            <a:r>
              <a:rPr lang="en-US" sz="2200" b="1" dirty="0" smtClean="0">
                <a:solidFill>
                  <a:schemeClr val="bg1"/>
                </a:solidFill>
              </a:rPr>
              <a:t>Unit 3 – Decision</a:t>
            </a:r>
            <a:r>
              <a:rPr lang="en-US" sz="2200" b="1" baseline="0" dirty="0" smtClean="0">
                <a:solidFill>
                  <a:schemeClr val="bg1"/>
                </a:solidFill>
              </a:rPr>
              <a:t> </a:t>
            </a:r>
            <a:r>
              <a:rPr lang="en-US" sz="2200" b="1" dirty="0" smtClean="0">
                <a:solidFill>
                  <a:schemeClr val="bg1"/>
                </a:solidFill>
              </a:rPr>
              <a:t>making to improve marketing performance</a:t>
            </a:r>
            <a:endParaRPr lang="en-US" sz="2200" b="1" dirty="0">
              <a:solidFill>
                <a:schemeClr val="bg1"/>
              </a:solidFill>
            </a:endParaRPr>
          </a:p>
        </p:txBody>
      </p:sp>
    </p:spTree>
    <p:extLst>
      <p:ext uri="{BB962C8B-B14F-4D97-AF65-F5344CB8AC3E}">
        <p14:creationId xmlns:p14="http://schemas.microsoft.com/office/powerpoint/2010/main" xmlns="" val="333704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000" b="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276872"/>
            <a:ext cx="7560840" cy="2304256"/>
          </a:xfrm>
        </p:spPr>
        <p:txBody>
          <a:bodyPr>
            <a:noAutofit/>
          </a:bodyPr>
          <a:lstStyle/>
          <a:p>
            <a:pPr>
              <a:spcBef>
                <a:spcPct val="0"/>
              </a:spcBef>
            </a:pPr>
            <a:r>
              <a:rPr lang="en-GB" sz="5400" dirty="0">
                <a:solidFill>
                  <a:srgbClr val="C00000"/>
                </a:solidFill>
                <a:ea typeface="+mj-ea"/>
                <a:cs typeface="+mj-cs"/>
              </a:rPr>
              <a:t>3.2 – Understanding markets and customers: Market </a:t>
            </a:r>
            <a:r>
              <a:rPr lang="en-GB" sz="5400" dirty="0" smtClean="0">
                <a:solidFill>
                  <a:srgbClr val="C00000"/>
                </a:solidFill>
                <a:ea typeface="+mj-ea"/>
                <a:cs typeface="+mj-cs"/>
              </a:rPr>
              <a:t>analysis</a:t>
            </a:r>
            <a:endParaRPr lang="en-GB" sz="5400" dirty="0">
              <a:solidFill>
                <a:srgbClr val="C00000"/>
              </a:solidFill>
              <a:ea typeface="+mj-ea"/>
              <a:cs typeface="+mj-cs"/>
            </a:endParaRPr>
          </a:p>
        </p:txBody>
      </p:sp>
      <p:sp>
        <p:nvSpPr>
          <p:cNvPr id="5" name="Footer Placeholder 4"/>
          <p:cNvSpPr>
            <a:spLocks noGrp="1"/>
          </p:cNvSpPr>
          <p:nvPr>
            <p:ph type="ftr" sz="quarter" idx="11"/>
          </p:nvPr>
        </p:nvSpPr>
        <p:spPr/>
        <p:txBody>
          <a:bodyPr/>
          <a:lstStyle/>
          <a:p>
            <a:r>
              <a:rPr lang="en-GB" smtClean="0"/>
              <a:t>AQA A-level Business © Hodder &amp; Stoughton Limited 2015</a:t>
            </a:r>
            <a:endParaRPr lang="en-GB" dirty="0"/>
          </a:p>
        </p:txBody>
      </p:sp>
      <p:sp>
        <p:nvSpPr>
          <p:cNvPr id="6" name="Slide Number Placeholder 5"/>
          <p:cNvSpPr>
            <a:spLocks noGrp="1"/>
          </p:cNvSpPr>
          <p:nvPr>
            <p:ph type="sldNum" sz="quarter" idx="12"/>
          </p:nvPr>
        </p:nvSpPr>
        <p:spPr/>
        <p:txBody>
          <a:bodyPr/>
          <a:lstStyle/>
          <a:p>
            <a:fld id="{3CE47246-2CC8-4C53-9EA3-1413DD9598CD}" type="slidenum">
              <a:rPr lang="en-GB" smtClean="0"/>
              <a:pPr/>
              <a:t>1</a:t>
            </a:fld>
            <a:endParaRPr lang="en-GB"/>
          </a:p>
        </p:txBody>
      </p:sp>
    </p:spTree>
    <p:extLst>
      <p:ext uri="{BB962C8B-B14F-4D97-AF65-F5344CB8AC3E}">
        <p14:creationId xmlns:p14="http://schemas.microsoft.com/office/powerpoint/2010/main" xmlns="" val="2394866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79512" y="1052736"/>
            <a:ext cx="8708901" cy="834008"/>
          </a:xfrm>
        </p:spPr>
        <p:txBody>
          <a:bodyPr>
            <a:noAutofit/>
          </a:bodyPr>
          <a:lstStyle/>
          <a:p>
            <a:pPr>
              <a:defRPr/>
            </a:pPr>
            <a:r>
              <a:rPr lang="en-GB" sz="5400" dirty="0" smtClean="0">
                <a:latin typeface="Calibri" pitchFamily="34" charset="0"/>
              </a:rPr>
              <a:t>1. Correlation</a:t>
            </a:r>
          </a:p>
        </p:txBody>
      </p:sp>
      <p:graphicFrame>
        <p:nvGraphicFramePr>
          <p:cNvPr id="2" name="Diagram 1"/>
          <p:cNvGraphicFramePr/>
          <p:nvPr>
            <p:extLst>
              <p:ext uri="{D42A27DB-BD31-4B8C-83A1-F6EECF244321}">
                <p14:modId xmlns:p14="http://schemas.microsoft.com/office/powerpoint/2010/main" xmlns="" val="3527490659"/>
              </p:ext>
            </p:extLst>
          </p:nvPr>
        </p:nvGraphicFramePr>
        <p:xfrm>
          <a:off x="827584" y="1988840"/>
          <a:ext cx="763284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10</a:t>
            </a:fld>
            <a:endParaRPr lang="en-GB"/>
          </a:p>
        </p:txBody>
      </p:sp>
    </p:spTree>
    <p:extLst>
      <p:ext uri="{BB962C8B-B14F-4D97-AF65-F5344CB8AC3E}">
        <p14:creationId xmlns:p14="http://schemas.microsoft.com/office/powerpoint/2010/main" xmlns="" val="42946962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504" y="980728"/>
            <a:ext cx="8766051" cy="762000"/>
          </a:xfrm>
        </p:spPr>
        <p:txBody>
          <a:bodyPr>
            <a:normAutofit/>
          </a:bodyPr>
          <a:lstStyle/>
          <a:p>
            <a:pPr>
              <a:defRPr/>
            </a:pPr>
            <a:r>
              <a:rPr lang="en-GB" dirty="0" smtClean="0">
                <a:latin typeface="Calibri" pitchFamily="34" charset="0"/>
              </a:rPr>
              <a:t>1. Correlation</a:t>
            </a:r>
          </a:p>
        </p:txBody>
      </p:sp>
      <p:sp>
        <p:nvSpPr>
          <p:cNvPr id="94211" name="Rectangle 3"/>
          <p:cNvSpPr>
            <a:spLocks noGrp="1" noChangeArrowheads="1"/>
          </p:cNvSpPr>
          <p:nvPr>
            <p:ph type="body" idx="1"/>
          </p:nvPr>
        </p:nvSpPr>
        <p:spPr>
          <a:xfrm>
            <a:off x="251520" y="1844824"/>
            <a:ext cx="8713093" cy="4680520"/>
          </a:xfrm>
        </p:spPr>
        <p:txBody>
          <a:bodyPr>
            <a:noAutofit/>
          </a:bodyPr>
          <a:lstStyle/>
          <a:p>
            <a:pPr>
              <a:lnSpc>
                <a:spcPct val="90000"/>
              </a:lnSpc>
              <a:defRPr/>
            </a:pPr>
            <a:r>
              <a:rPr lang="en-GB" sz="2200" b="1" dirty="0" smtClean="0">
                <a:solidFill>
                  <a:srgbClr val="002060"/>
                </a:solidFill>
                <a:latin typeface="Calibri" pitchFamily="34" charset="0"/>
              </a:rPr>
              <a:t>Positive correlation</a:t>
            </a:r>
            <a:r>
              <a:rPr lang="en-GB" sz="2200" dirty="0" smtClean="0">
                <a:solidFill>
                  <a:srgbClr val="002060"/>
                </a:solidFill>
                <a:latin typeface="Calibri" pitchFamily="34" charset="0"/>
              </a:rPr>
              <a:t> </a:t>
            </a:r>
            <a:r>
              <a:rPr lang="en-GB" sz="2200" dirty="0" smtClean="0">
                <a:latin typeface="Calibri" pitchFamily="34" charset="0"/>
              </a:rPr>
              <a:t>– A direct relationship between two variables. As the independent variable increases the dependant variable increases. </a:t>
            </a:r>
          </a:p>
          <a:p>
            <a:pPr marL="457200" lvl="1" indent="0">
              <a:lnSpc>
                <a:spcPct val="90000"/>
              </a:lnSpc>
              <a:buNone/>
              <a:defRPr/>
            </a:pPr>
            <a:r>
              <a:rPr lang="en-GB" sz="2200" dirty="0" smtClean="0">
                <a:latin typeface="Calibri" pitchFamily="34" charset="0"/>
              </a:rPr>
              <a:t>For example, as more is spent on advertising sales increase.</a:t>
            </a:r>
          </a:p>
          <a:p>
            <a:pPr>
              <a:lnSpc>
                <a:spcPct val="90000"/>
              </a:lnSpc>
              <a:defRPr/>
            </a:pPr>
            <a:r>
              <a:rPr lang="en-GB" sz="2200" b="1" dirty="0" smtClean="0">
                <a:solidFill>
                  <a:srgbClr val="C00000"/>
                </a:solidFill>
                <a:latin typeface="Calibri" pitchFamily="34" charset="0"/>
              </a:rPr>
              <a:t>Negative correlation</a:t>
            </a:r>
            <a:r>
              <a:rPr lang="en-GB" sz="2200" dirty="0" smtClean="0">
                <a:solidFill>
                  <a:srgbClr val="C00000"/>
                </a:solidFill>
                <a:latin typeface="Calibri" pitchFamily="34" charset="0"/>
              </a:rPr>
              <a:t> </a:t>
            </a:r>
            <a:r>
              <a:rPr lang="en-GB" sz="2200" dirty="0" smtClean="0">
                <a:latin typeface="Calibri" pitchFamily="34" charset="0"/>
              </a:rPr>
              <a:t>– An inverse relationship between two variables. As the dependant variable falls the independent variable rises and vice versa. </a:t>
            </a:r>
          </a:p>
          <a:p>
            <a:pPr marL="457200" lvl="1" indent="0">
              <a:lnSpc>
                <a:spcPct val="90000"/>
              </a:lnSpc>
              <a:buNone/>
              <a:defRPr/>
            </a:pPr>
            <a:r>
              <a:rPr lang="en-GB" sz="2200" dirty="0">
                <a:latin typeface="Calibri" pitchFamily="34" charset="0"/>
              </a:rPr>
              <a:t>For example, as investment </a:t>
            </a:r>
            <a:r>
              <a:rPr lang="en-GB" sz="2200" dirty="0" smtClean="0">
                <a:latin typeface="Calibri" pitchFamily="34" charset="0"/>
              </a:rPr>
              <a:t>in training increases product defects falls.</a:t>
            </a:r>
          </a:p>
          <a:p>
            <a:pPr>
              <a:lnSpc>
                <a:spcPct val="90000"/>
              </a:lnSpc>
              <a:defRPr/>
            </a:pPr>
            <a:r>
              <a:rPr lang="en-GB" sz="2200" b="1" dirty="0" smtClean="0">
                <a:solidFill>
                  <a:srgbClr val="7030A0"/>
                </a:solidFill>
                <a:latin typeface="Calibri" pitchFamily="34" charset="0"/>
              </a:rPr>
              <a:t>No Correlation</a:t>
            </a:r>
            <a:r>
              <a:rPr lang="en-GB" sz="2200" dirty="0" smtClean="0">
                <a:solidFill>
                  <a:srgbClr val="7030A0"/>
                </a:solidFill>
                <a:latin typeface="Calibri" pitchFamily="34" charset="0"/>
              </a:rPr>
              <a:t> </a:t>
            </a:r>
            <a:r>
              <a:rPr lang="en-GB" sz="2200" dirty="0" smtClean="0">
                <a:latin typeface="Calibri" pitchFamily="34" charset="0"/>
              </a:rPr>
              <a:t>– There is no link between the two variables.</a:t>
            </a:r>
          </a:p>
          <a:p>
            <a:pPr>
              <a:lnSpc>
                <a:spcPct val="90000"/>
              </a:lnSpc>
              <a:defRPr/>
            </a:pPr>
            <a:r>
              <a:rPr lang="en-GB" sz="2200" dirty="0" smtClean="0">
                <a:latin typeface="Calibri" pitchFamily="34" charset="0"/>
              </a:rPr>
              <a:t>Correlation can also be expressed numerically as a value between +1 (positive correlation) and –1 (negative correlation).</a:t>
            </a:r>
          </a:p>
          <a:p>
            <a:pPr>
              <a:lnSpc>
                <a:spcPct val="90000"/>
              </a:lnSpc>
              <a:defRPr/>
            </a:pPr>
            <a:r>
              <a:rPr lang="en-GB" sz="2200" dirty="0" smtClean="0">
                <a:latin typeface="Calibri" pitchFamily="34" charset="0"/>
              </a:rPr>
              <a:t>The closer the figure is to +1 or –1 the stronger the positive or negative correlation.</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11</a:t>
            </a:fld>
            <a:endParaRPr lang="en-GB"/>
          </a:p>
        </p:txBody>
      </p:sp>
    </p:spTree>
    <p:extLst>
      <p:ext uri="{BB962C8B-B14F-4D97-AF65-F5344CB8AC3E}">
        <p14:creationId xmlns:p14="http://schemas.microsoft.com/office/powerpoint/2010/main" xmlns="" val="42919897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766051" cy="955675"/>
          </a:xfrm>
        </p:spPr>
        <p:txBody>
          <a:bodyPr>
            <a:normAutofit/>
          </a:bodyPr>
          <a:lstStyle/>
          <a:p>
            <a:pPr>
              <a:defRPr/>
            </a:pPr>
            <a:r>
              <a:rPr lang="en-GB" dirty="0" smtClean="0">
                <a:latin typeface="Calibri" pitchFamily="34" charset="0"/>
              </a:rPr>
              <a:t>Correlation: Task 1</a:t>
            </a:r>
            <a:endParaRPr lang="en-GB" dirty="0"/>
          </a:p>
        </p:txBody>
      </p:sp>
      <p:sp>
        <p:nvSpPr>
          <p:cNvPr id="19459" name="Content Placeholder 2"/>
          <p:cNvSpPr>
            <a:spLocks noGrp="1"/>
          </p:cNvSpPr>
          <p:nvPr>
            <p:ph idx="1"/>
          </p:nvPr>
        </p:nvSpPr>
        <p:spPr>
          <a:xfrm>
            <a:off x="179512" y="1598935"/>
            <a:ext cx="8713093" cy="5259065"/>
          </a:xfrm>
        </p:spPr>
        <p:txBody>
          <a:bodyPr>
            <a:normAutofit/>
          </a:bodyPr>
          <a:lstStyle/>
          <a:p>
            <a:pPr marL="0" indent="0" algn="just">
              <a:buNone/>
            </a:pPr>
            <a:r>
              <a:rPr lang="en-GB" altLang="en-US" sz="2400" b="1" dirty="0" smtClean="0">
                <a:solidFill>
                  <a:srgbClr val="C00000"/>
                </a:solidFill>
              </a:rPr>
              <a:t>Task: </a:t>
            </a:r>
          </a:p>
          <a:p>
            <a:pPr marL="0" indent="0" algn="just">
              <a:buNone/>
            </a:pPr>
            <a:r>
              <a:rPr lang="en-GB" altLang="en-US" sz="2200" dirty="0" smtClean="0"/>
              <a:t>Match up the variables below that you believe are correlated. Explain how they are correlated and analyse the knock-on effect to the business.</a:t>
            </a:r>
          </a:p>
          <a:p>
            <a:pPr marL="971550" lvl="1" indent="-514350">
              <a:buFont typeface="Times New Roman" pitchFamily="18" charset="0"/>
              <a:buAutoNum type="alphaLcParenR"/>
            </a:pPr>
            <a:r>
              <a:rPr lang="en-GB" altLang="en-US" sz="2000" dirty="0" smtClean="0">
                <a:solidFill>
                  <a:srgbClr val="000000"/>
                </a:solidFill>
              </a:rPr>
              <a:t>Consumer income</a:t>
            </a:r>
          </a:p>
          <a:p>
            <a:pPr marL="971550" lvl="1" indent="-514350">
              <a:buFont typeface="Times New Roman" pitchFamily="18" charset="0"/>
              <a:buAutoNum type="alphaLcParenR"/>
            </a:pPr>
            <a:r>
              <a:rPr lang="en-GB" altLang="en-US" sz="2000" dirty="0" smtClean="0">
                <a:solidFill>
                  <a:srgbClr val="000000"/>
                </a:solidFill>
              </a:rPr>
              <a:t>Demand</a:t>
            </a:r>
          </a:p>
          <a:p>
            <a:pPr marL="971550" lvl="1" indent="-514350">
              <a:buFont typeface="Times New Roman" pitchFamily="18" charset="0"/>
              <a:buAutoNum type="alphaLcParenR"/>
            </a:pPr>
            <a:r>
              <a:rPr lang="en-GB" altLang="en-US" sz="2000" dirty="0" smtClean="0">
                <a:solidFill>
                  <a:srgbClr val="000000"/>
                </a:solidFill>
              </a:rPr>
              <a:t>Innovation (Number of new product launches)</a:t>
            </a:r>
          </a:p>
          <a:p>
            <a:pPr marL="971550" lvl="1" indent="-514350">
              <a:buFont typeface="Times New Roman" pitchFamily="18" charset="0"/>
              <a:buAutoNum type="alphaLcParenR"/>
            </a:pPr>
            <a:r>
              <a:rPr lang="en-GB" altLang="en-US" sz="2000" dirty="0" smtClean="0">
                <a:solidFill>
                  <a:srgbClr val="000000"/>
                </a:solidFill>
              </a:rPr>
              <a:t>Staff training</a:t>
            </a:r>
          </a:p>
          <a:p>
            <a:pPr marL="971550" lvl="1" indent="-514350">
              <a:buFont typeface="Times New Roman" pitchFamily="18" charset="0"/>
              <a:buAutoNum type="alphaLcParenR"/>
            </a:pPr>
            <a:r>
              <a:rPr lang="en-GB" altLang="en-US" sz="2000" dirty="0" smtClean="0">
                <a:solidFill>
                  <a:srgbClr val="000000"/>
                </a:solidFill>
              </a:rPr>
              <a:t>Demand </a:t>
            </a:r>
          </a:p>
          <a:p>
            <a:pPr marL="971550" lvl="1" indent="-514350">
              <a:buFont typeface="Times New Roman" pitchFamily="18" charset="0"/>
              <a:buAutoNum type="alphaLcParenR"/>
            </a:pPr>
            <a:r>
              <a:rPr lang="en-GB" altLang="en-US" sz="2000" dirty="0" smtClean="0">
                <a:solidFill>
                  <a:srgbClr val="000000"/>
                </a:solidFill>
              </a:rPr>
              <a:t>Research and development spending</a:t>
            </a:r>
          </a:p>
          <a:p>
            <a:pPr marL="971550" lvl="1" indent="-514350">
              <a:buFont typeface="Times New Roman" pitchFamily="18" charset="0"/>
              <a:buAutoNum type="alphaLcParenR"/>
            </a:pPr>
            <a:r>
              <a:rPr lang="en-GB" altLang="en-US" sz="2000" dirty="0" smtClean="0">
                <a:solidFill>
                  <a:srgbClr val="000000"/>
                </a:solidFill>
              </a:rPr>
              <a:t>Sales</a:t>
            </a:r>
          </a:p>
          <a:p>
            <a:pPr marL="971550" lvl="1" indent="-514350">
              <a:buFont typeface="Times New Roman" pitchFamily="18" charset="0"/>
              <a:buAutoNum type="alphaLcParenR"/>
            </a:pPr>
            <a:r>
              <a:rPr lang="en-GB" altLang="en-US" sz="2000" dirty="0" smtClean="0">
                <a:solidFill>
                  <a:srgbClr val="000000"/>
                </a:solidFill>
              </a:rPr>
              <a:t>Marketing budget</a:t>
            </a:r>
          </a:p>
          <a:p>
            <a:pPr marL="971550" lvl="1" indent="-514350">
              <a:buFont typeface="Times New Roman" pitchFamily="18" charset="0"/>
              <a:buAutoNum type="alphaLcParenR"/>
            </a:pPr>
            <a:r>
              <a:rPr lang="en-GB" altLang="en-US" sz="2000" dirty="0" smtClean="0">
                <a:solidFill>
                  <a:srgbClr val="000000"/>
                </a:solidFill>
              </a:rPr>
              <a:t>Productivity/customer service quality</a:t>
            </a:r>
          </a:p>
          <a:p>
            <a:pPr marL="971550" lvl="1" indent="-514350">
              <a:buFont typeface="Times New Roman" pitchFamily="18" charset="0"/>
              <a:buAutoNum type="alphaLcParenR"/>
            </a:pPr>
            <a:r>
              <a:rPr lang="en-GB" altLang="en-US" sz="2000" dirty="0" smtClean="0">
                <a:solidFill>
                  <a:srgbClr val="000000"/>
                </a:solidFill>
              </a:rPr>
              <a:t>Price increases</a:t>
            </a:r>
          </a:p>
          <a:p>
            <a:endParaRPr lang="en-GB" altLang="en-US" sz="2800" dirty="0" smtClean="0"/>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12</a:t>
            </a:fld>
            <a:endParaRPr lang="en-GB"/>
          </a:p>
        </p:txBody>
      </p:sp>
    </p:spTree>
    <p:extLst>
      <p:ext uri="{BB962C8B-B14F-4D97-AF65-F5344CB8AC3E}">
        <p14:creationId xmlns:p14="http://schemas.microsoft.com/office/powerpoint/2010/main" xmlns="" val="8659973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Causal Link</a:t>
            </a:r>
            <a:endParaRPr lang="en-GB" dirty="0"/>
          </a:p>
        </p:txBody>
      </p:sp>
      <p:sp>
        <p:nvSpPr>
          <p:cNvPr id="3" name="Content Placeholder 2"/>
          <p:cNvSpPr>
            <a:spLocks noGrp="1"/>
          </p:cNvSpPr>
          <p:nvPr>
            <p:ph idx="1"/>
          </p:nvPr>
        </p:nvSpPr>
        <p:spPr>
          <a:xfrm>
            <a:off x="142844" y="2060848"/>
            <a:ext cx="8786874" cy="4582862"/>
          </a:xfrm>
        </p:spPr>
        <p:txBody>
          <a:bodyPr>
            <a:noAutofit/>
          </a:bodyPr>
          <a:lstStyle/>
          <a:p>
            <a:r>
              <a:rPr lang="en-GB" sz="2200" b="1" dirty="0" smtClean="0">
                <a:solidFill>
                  <a:srgbClr val="FF0000"/>
                </a:solidFill>
              </a:rPr>
              <a:t>Key term: Causal link – A link between two sets of information or types of behaviour.</a:t>
            </a:r>
          </a:p>
          <a:p>
            <a:r>
              <a:rPr lang="en-GB" sz="2200" dirty="0" smtClean="0"/>
              <a:t>Before drawing any conclusions that there is a link between 2 sets of information, it is essential that a causal link is discovered.</a:t>
            </a:r>
          </a:p>
          <a:p>
            <a:r>
              <a:rPr lang="en-GB" sz="2200" dirty="0" smtClean="0"/>
              <a:t>It is logical to expect that more hours of sunshine will cause more ice-cream sales</a:t>
            </a:r>
          </a:p>
          <a:p>
            <a:r>
              <a:rPr lang="en-GB" sz="2200" dirty="0" smtClean="0"/>
              <a:t>However, if it was found more people bought overcoats in the summer, there would be no logic suggesting temperature caused this behaviour</a:t>
            </a:r>
          </a:p>
          <a:p>
            <a:r>
              <a:rPr lang="en-GB" sz="2200" dirty="0" smtClean="0"/>
              <a:t>You would have to look for other factors – shops getting rid of old stock</a:t>
            </a:r>
          </a:p>
          <a:p>
            <a:endParaRPr lang="en-GB" sz="2200" dirty="0" smtClean="0"/>
          </a:p>
          <a:p>
            <a:r>
              <a:rPr lang="en-GB" sz="2200" dirty="0" smtClean="0"/>
              <a:t>Once a causal link is discovered, correlation can be used to identify the extent of the link between 2 sets of data</a:t>
            </a:r>
            <a:endParaRPr lang="en-GB" sz="2200"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50780" cy="2016224"/>
          </a:xfrm>
        </p:spPr>
        <p:txBody>
          <a:bodyPr>
            <a:normAutofit/>
          </a:bodyPr>
          <a:lstStyle/>
          <a:p>
            <a:r>
              <a:rPr lang="en-GB" dirty="0" smtClean="0"/>
              <a:t>Research and discuss: </a:t>
            </a:r>
            <a:br>
              <a:rPr lang="en-GB" dirty="0" smtClean="0"/>
            </a:br>
            <a:r>
              <a:rPr lang="en-GB" dirty="0" smtClean="0">
                <a:solidFill>
                  <a:schemeClr val="tx1"/>
                </a:solidFill>
              </a:rPr>
              <a:t>How are the terms ‘correlation’ and ‘causation’ related?</a:t>
            </a:r>
            <a:endParaRPr lang="en-GB" dirty="0">
              <a:solidFill>
                <a:schemeClr val="tx1"/>
              </a:solidFill>
            </a:endParaRPr>
          </a:p>
        </p:txBody>
      </p:sp>
      <p:sp>
        <p:nvSpPr>
          <p:cNvPr id="4" name="Rectangle 3"/>
          <p:cNvSpPr/>
          <p:nvPr/>
        </p:nvSpPr>
        <p:spPr>
          <a:xfrm>
            <a:off x="467544" y="3933056"/>
            <a:ext cx="8461920" cy="1969770"/>
          </a:xfrm>
          <a:prstGeom prst="rect">
            <a:avLst/>
          </a:prstGeom>
        </p:spPr>
        <p:txBody>
          <a:bodyPr wrap="square">
            <a:spAutoFit/>
          </a:bodyPr>
          <a:lstStyle/>
          <a:p>
            <a:pPr marL="285750" indent="-285750">
              <a:spcAft>
                <a:spcPts val="1200"/>
              </a:spcAft>
              <a:buClr>
                <a:srgbClr val="C00000"/>
              </a:buClr>
              <a:buFont typeface="Arial" panose="020B0604020202020204" pitchFamily="34" charset="0"/>
              <a:buChar char="•"/>
            </a:pPr>
            <a:r>
              <a:rPr lang="en-GB" sz="2800" dirty="0" smtClean="0"/>
              <a:t>Give</a:t>
            </a:r>
            <a:r>
              <a:rPr lang="en-GB" sz="2800" dirty="0" smtClean="0"/>
              <a:t> </a:t>
            </a:r>
            <a:r>
              <a:rPr lang="en-GB" sz="2800" dirty="0" smtClean="0"/>
              <a:t>five </a:t>
            </a:r>
            <a:r>
              <a:rPr lang="en-GB" sz="2800" dirty="0"/>
              <a:t>examples of correlation in the business </a:t>
            </a:r>
            <a:r>
              <a:rPr lang="en-GB" sz="2800" dirty="0" smtClean="0"/>
              <a:t>world (positive and negative).</a:t>
            </a:r>
          </a:p>
          <a:p>
            <a:pPr marL="285750" indent="-285750">
              <a:spcAft>
                <a:spcPts val="1200"/>
              </a:spcAft>
              <a:buClr>
                <a:srgbClr val="C00000"/>
              </a:buClr>
              <a:buFont typeface="Arial" panose="020B0604020202020204" pitchFamily="34" charset="0"/>
              <a:buChar char="•"/>
            </a:pPr>
            <a:r>
              <a:rPr lang="en-GB" sz="2800" dirty="0" smtClean="0"/>
              <a:t>Give</a:t>
            </a:r>
            <a:r>
              <a:rPr lang="en-GB" sz="2800" dirty="0" smtClean="0"/>
              <a:t> </a:t>
            </a:r>
            <a:r>
              <a:rPr lang="en-GB" sz="2800" dirty="0" smtClean="0"/>
              <a:t>five </a:t>
            </a:r>
            <a:r>
              <a:rPr lang="en-GB" sz="2800" dirty="0"/>
              <a:t>examples where </a:t>
            </a:r>
            <a:r>
              <a:rPr lang="en-GB" sz="2800" dirty="0" smtClean="0"/>
              <a:t>variables </a:t>
            </a:r>
            <a:r>
              <a:rPr lang="en-GB" sz="2800" dirty="0"/>
              <a:t>appear to be correlated but there is no causation.</a:t>
            </a: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14</a:t>
            </a:fld>
            <a:endParaRPr lang="en-GB"/>
          </a:p>
        </p:txBody>
      </p:sp>
    </p:spTree>
    <p:extLst>
      <p:ext uri="{BB962C8B-B14F-4D97-AF65-F5344CB8AC3E}">
        <p14:creationId xmlns:p14="http://schemas.microsoft.com/office/powerpoint/2010/main" xmlns="" val="16194831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92088"/>
          </a:xfrm>
        </p:spPr>
        <p:txBody>
          <a:bodyPr>
            <a:normAutofit/>
          </a:bodyPr>
          <a:lstStyle/>
          <a:p>
            <a:r>
              <a:rPr lang="en-GB" dirty="0" smtClean="0"/>
              <a:t>2. Confidence intervals</a:t>
            </a:r>
            <a:endParaRPr lang="en-GB" dirty="0"/>
          </a:p>
        </p:txBody>
      </p:sp>
      <p:sp>
        <p:nvSpPr>
          <p:cNvPr id="3" name="Content Placeholder 2"/>
          <p:cNvSpPr>
            <a:spLocks noGrp="1"/>
          </p:cNvSpPr>
          <p:nvPr>
            <p:ph idx="1"/>
          </p:nvPr>
        </p:nvSpPr>
        <p:spPr>
          <a:xfrm>
            <a:off x="142844" y="2060848"/>
            <a:ext cx="8858312" cy="4654300"/>
          </a:xfrm>
        </p:spPr>
        <p:txBody>
          <a:bodyPr>
            <a:normAutofit fontScale="55000" lnSpcReduction="20000"/>
          </a:bodyPr>
          <a:lstStyle/>
          <a:p>
            <a:pPr algn="just">
              <a:spcBef>
                <a:spcPts val="0"/>
              </a:spcBef>
              <a:spcAft>
                <a:spcPts val="1800"/>
              </a:spcAft>
              <a:buNone/>
            </a:pPr>
            <a:r>
              <a:rPr lang="en-GB" b="1" dirty="0" smtClean="0">
                <a:solidFill>
                  <a:srgbClr val="FF0000"/>
                </a:solidFill>
              </a:rPr>
              <a:t>Key term: A confidence interval (or margin of error) – The plus or minus figure used to show the accuracy of statistical results arising from sampling.</a:t>
            </a:r>
          </a:p>
          <a:p>
            <a:pPr algn="just">
              <a:spcBef>
                <a:spcPts val="0"/>
              </a:spcBef>
              <a:spcAft>
                <a:spcPts val="1800"/>
              </a:spcAft>
            </a:pPr>
            <a:r>
              <a:rPr lang="en-GB" dirty="0" smtClean="0"/>
              <a:t>No </a:t>
            </a:r>
            <a:r>
              <a:rPr lang="en-GB" dirty="0" smtClean="0"/>
              <a:t>estimated data can be 100 per cent reliable.</a:t>
            </a:r>
          </a:p>
          <a:p>
            <a:pPr algn="just">
              <a:spcBef>
                <a:spcPts val="0"/>
              </a:spcBef>
              <a:spcAft>
                <a:spcPts val="1800"/>
              </a:spcAft>
            </a:pPr>
            <a:r>
              <a:rPr lang="en-GB" dirty="0" smtClean="0"/>
              <a:t>Confidence intervals help businesses to understand how reliable an estimate is and how confident they can be to act on the data when planning strategy and making decisions</a:t>
            </a:r>
            <a:r>
              <a:rPr lang="en-GB" dirty="0" smtClean="0"/>
              <a:t>.</a:t>
            </a:r>
          </a:p>
          <a:p>
            <a:pPr algn="just">
              <a:spcBef>
                <a:spcPts val="0"/>
              </a:spcBef>
              <a:spcAft>
                <a:spcPts val="1800"/>
              </a:spcAft>
            </a:pPr>
            <a:r>
              <a:rPr lang="en-GB" dirty="0" smtClean="0"/>
              <a:t>A confidence interval might be +/- 4% meaning that if a survey showed a 36% chance of an outcome, it could be +/- 4% of this figure – between 32 and 40%</a:t>
            </a:r>
            <a:endParaRPr lang="en-GB" dirty="0" smtClean="0"/>
          </a:p>
          <a:p>
            <a:pPr algn="just">
              <a:spcBef>
                <a:spcPts val="0"/>
              </a:spcBef>
              <a:spcAft>
                <a:spcPts val="1800"/>
              </a:spcAft>
            </a:pPr>
            <a:r>
              <a:rPr lang="en-GB" dirty="0"/>
              <a:t>A</a:t>
            </a:r>
            <a:r>
              <a:rPr lang="en-GB" dirty="0" smtClean="0"/>
              <a:t> </a:t>
            </a:r>
            <a:r>
              <a:rPr lang="en-GB" dirty="0"/>
              <a:t>confidence interval gives the percentage probability that an estimated range of possible values </a:t>
            </a:r>
            <a:r>
              <a:rPr lang="en-GB" dirty="0" smtClean="0"/>
              <a:t>includes </a:t>
            </a:r>
            <a:r>
              <a:rPr lang="en-GB" dirty="0"/>
              <a:t>the actual value being estimated</a:t>
            </a:r>
            <a:r>
              <a:rPr lang="en-GB" dirty="0" smtClean="0"/>
              <a:t>.</a:t>
            </a:r>
          </a:p>
          <a:p>
            <a:pPr algn="just">
              <a:spcBef>
                <a:spcPts val="0"/>
              </a:spcBef>
              <a:spcAft>
                <a:spcPts val="1800"/>
              </a:spcAft>
            </a:pPr>
            <a:r>
              <a:rPr lang="en-GB" dirty="0" smtClean="0"/>
              <a:t>For example: </a:t>
            </a:r>
            <a:r>
              <a:rPr lang="en-GB" dirty="0"/>
              <a:t>a </a:t>
            </a:r>
            <a:r>
              <a:rPr lang="en-GB" dirty="0" smtClean="0"/>
              <a:t>90 per cent confidence </a:t>
            </a:r>
            <a:r>
              <a:rPr lang="en-GB" dirty="0"/>
              <a:t>level means that </a:t>
            </a:r>
            <a:r>
              <a:rPr lang="en-GB" dirty="0" smtClean="0"/>
              <a:t>a prediction </a:t>
            </a:r>
            <a:r>
              <a:rPr lang="en-GB" dirty="0"/>
              <a:t>will be correct </a:t>
            </a:r>
            <a:r>
              <a:rPr lang="en-GB" dirty="0" smtClean="0"/>
              <a:t>9 </a:t>
            </a:r>
            <a:r>
              <a:rPr lang="en-GB" dirty="0"/>
              <a:t>times out of </a:t>
            </a:r>
            <a:r>
              <a:rPr lang="en-GB" dirty="0" smtClean="0"/>
              <a:t>10 </a:t>
            </a:r>
            <a:r>
              <a:rPr lang="en-GB" dirty="0"/>
              <a:t>(</a:t>
            </a:r>
            <a:r>
              <a:rPr lang="en-GB" dirty="0" smtClean="0"/>
              <a:t>90 per cent </a:t>
            </a:r>
            <a:r>
              <a:rPr lang="en-GB" dirty="0"/>
              <a:t>of the time). </a:t>
            </a:r>
            <a:endParaRPr lang="en-GB" dirty="0" smtClean="0"/>
          </a:p>
          <a:p>
            <a:pPr algn="just">
              <a:spcBef>
                <a:spcPts val="0"/>
              </a:spcBef>
              <a:spcAft>
                <a:spcPts val="1800"/>
              </a:spcAft>
            </a:pPr>
            <a:r>
              <a:rPr lang="en-GB" dirty="0" smtClean="0"/>
              <a:t>Most </a:t>
            </a:r>
            <a:r>
              <a:rPr lang="en-GB" dirty="0"/>
              <a:t>businesses </a:t>
            </a:r>
            <a:r>
              <a:rPr lang="en-GB" dirty="0" smtClean="0"/>
              <a:t>will use 95 per cent </a:t>
            </a:r>
            <a:r>
              <a:rPr lang="en-GB" dirty="0"/>
              <a:t>as their choice of confidence </a:t>
            </a:r>
            <a:r>
              <a:rPr lang="en-GB" dirty="0" smtClean="0"/>
              <a:t>level when using data in decision-making.</a:t>
            </a:r>
          </a:p>
        </p:txBody>
      </p:sp>
      <p:sp>
        <p:nvSpPr>
          <p:cNvPr id="5" name="Slide Number Placeholder 4"/>
          <p:cNvSpPr>
            <a:spLocks noGrp="1"/>
          </p:cNvSpPr>
          <p:nvPr>
            <p:ph type="sldNum" sz="quarter" idx="12"/>
          </p:nvPr>
        </p:nvSpPr>
        <p:spPr/>
        <p:txBody>
          <a:bodyPr/>
          <a:lstStyle/>
          <a:p>
            <a:fld id="{3CE47246-2CC8-4C53-9EA3-1413DD9598CD}" type="slidenum">
              <a:rPr lang="en-GB" smtClean="0"/>
              <a:pPr/>
              <a:t>15</a:t>
            </a:fld>
            <a:endParaRPr lang="en-GB"/>
          </a:p>
        </p:txBody>
      </p:sp>
    </p:spTree>
    <p:extLst>
      <p:ext uri="{BB962C8B-B14F-4D97-AF65-F5344CB8AC3E}">
        <p14:creationId xmlns:p14="http://schemas.microsoft.com/office/powerpoint/2010/main" xmlns="" val="4113931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792088"/>
          </a:xfrm>
        </p:spPr>
        <p:txBody>
          <a:bodyPr>
            <a:normAutofit/>
          </a:bodyPr>
          <a:lstStyle/>
          <a:p>
            <a:r>
              <a:rPr lang="en-GB" dirty="0" smtClean="0"/>
              <a:t>2. Confidence intervals: Example</a:t>
            </a:r>
            <a:endParaRPr lang="en-GB" dirty="0"/>
          </a:p>
        </p:txBody>
      </p:sp>
      <p:sp>
        <p:nvSpPr>
          <p:cNvPr id="3" name="Content Placeholder 2"/>
          <p:cNvSpPr>
            <a:spLocks noGrp="1"/>
          </p:cNvSpPr>
          <p:nvPr>
            <p:ph idx="1"/>
          </p:nvPr>
        </p:nvSpPr>
        <p:spPr>
          <a:xfrm>
            <a:off x="179512" y="1772816"/>
            <a:ext cx="8712968" cy="4608512"/>
          </a:xfrm>
        </p:spPr>
        <p:txBody>
          <a:bodyPr>
            <a:noAutofit/>
          </a:bodyPr>
          <a:lstStyle/>
          <a:p>
            <a:pPr algn="just">
              <a:spcBef>
                <a:spcPts val="0"/>
              </a:spcBef>
            </a:pPr>
            <a:r>
              <a:rPr lang="en-GB" sz="2000" dirty="0" smtClean="0"/>
              <a:t>A </a:t>
            </a:r>
            <a:r>
              <a:rPr lang="en-GB" sz="2000" dirty="0"/>
              <a:t>business might </a:t>
            </a:r>
            <a:r>
              <a:rPr lang="en-GB" sz="2000" dirty="0" smtClean="0"/>
              <a:t>wish to carry out research on consumers view’s of their new product. However it would be impossible to survey everyone in the UK.</a:t>
            </a:r>
          </a:p>
          <a:p>
            <a:pPr algn="just">
              <a:spcBef>
                <a:spcPts val="0"/>
              </a:spcBef>
            </a:pPr>
            <a:r>
              <a:rPr lang="en-GB" sz="2000" dirty="0" smtClean="0"/>
              <a:t>The company could survey 2,000 people so the data collected would be accurate for those surveyed but would not be 100 per cent accurate for the rest of the UK.</a:t>
            </a:r>
          </a:p>
          <a:p>
            <a:pPr algn="just">
              <a:spcBef>
                <a:spcPts val="0"/>
              </a:spcBef>
            </a:pPr>
            <a:r>
              <a:rPr lang="en-GB" sz="2000" dirty="0" smtClean="0"/>
              <a:t>A </a:t>
            </a:r>
            <a:r>
              <a:rPr lang="en-GB" sz="2000" dirty="0"/>
              <a:t>confidence interval can be created to give </a:t>
            </a:r>
            <a:r>
              <a:rPr lang="en-GB" sz="2000" dirty="0" smtClean="0"/>
              <a:t>the </a:t>
            </a:r>
            <a:r>
              <a:rPr lang="en-GB" sz="2000" dirty="0"/>
              <a:t>range of </a:t>
            </a:r>
            <a:r>
              <a:rPr lang="en-GB" sz="2000" dirty="0" smtClean="0"/>
              <a:t>possibilities and accuracy of the data in making decisions. </a:t>
            </a:r>
            <a:r>
              <a:rPr lang="en-GB" sz="2000" dirty="0"/>
              <a:t>The </a:t>
            </a:r>
            <a:r>
              <a:rPr lang="en-GB" sz="2000" dirty="0" smtClean="0"/>
              <a:t>firm </a:t>
            </a:r>
            <a:r>
              <a:rPr lang="en-GB" sz="2000" dirty="0"/>
              <a:t>might predict that there is a </a:t>
            </a:r>
            <a:r>
              <a:rPr lang="en-GB" sz="2000" dirty="0" smtClean="0"/>
              <a:t>97 per cent </a:t>
            </a:r>
            <a:r>
              <a:rPr lang="en-GB" sz="2000" dirty="0"/>
              <a:t>chance that the </a:t>
            </a:r>
            <a:r>
              <a:rPr lang="en-GB" sz="2000" dirty="0" smtClean="0"/>
              <a:t>overall trend −for example, that the majority of consumers liked the </a:t>
            </a:r>
            <a:r>
              <a:rPr lang="en-GB" sz="2000" dirty="0"/>
              <a:t>product− </a:t>
            </a:r>
            <a:r>
              <a:rPr lang="en-GB" sz="2000" dirty="0" smtClean="0"/>
              <a:t>would be found. </a:t>
            </a:r>
          </a:p>
          <a:p>
            <a:pPr algn="just">
              <a:spcBef>
                <a:spcPts val="0"/>
              </a:spcBef>
            </a:pPr>
            <a:r>
              <a:rPr lang="en-GB" sz="2000" dirty="0" smtClean="0"/>
              <a:t>The </a:t>
            </a:r>
            <a:r>
              <a:rPr lang="en-GB" sz="2000" dirty="0"/>
              <a:t>confidence interval in this example is </a:t>
            </a:r>
            <a:r>
              <a:rPr lang="en-GB" sz="2000" dirty="0" smtClean="0"/>
              <a:t>97 per cent, </a:t>
            </a:r>
            <a:r>
              <a:rPr lang="en-GB" sz="2000" dirty="0"/>
              <a:t>and the likelihood </a:t>
            </a:r>
            <a:r>
              <a:rPr lang="en-GB" sz="2000" dirty="0" smtClean="0"/>
              <a:t>that the outcome if done again is outside </a:t>
            </a:r>
            <a:r>
              <a:rPr lang="en-GB" sz="2000" dirty="0"/>
              <a:t>the estimated range is </a:t>
            </a:r>
            <a:r>
              <a:rPr lang="en-GB" sz="2000" dirty="0" smtClean="0"/>
              <a:t>3 per cent.</a:t>
            </a:r>
            <a:endParaRPr lang="en-GB" sz="2000" dirty="0"/>
          </a:p>
          <a:p>
            <a:pPr algn="just">
              <a:spcBef>
                <a:spcPts val="0"/>
              </a:spcBef>
            </a:pPr>
            <a:r>
              <a:rPr lang="en-GB" sz="2000" dirty="0" smtClean="0"/>
              <a:t>If data had a confidence interval of 97 per cent it would mean that if a wide range of samples were taken the same data/answer would be found in 97 per cent of the samples. </a:t>
            </a:r>
          </a:p>
          <a:p>
            <a:pPr algn="just">
              <a:spcBef>
                <a:spcPts val="0"/>
              </a:spcBef>
            </a:pPr>
            <a:r>
              <a:rPr lang="en-GB" sz="2000" dirty="0" smtClean="0"/>
              <a:t>Therefore it would not be found in 3 per cent of the samples in the long term.</a:t>
            </a: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16</a:t>
            </a:fld>
            <a:endParaRPr lang="en-GB"/>
          </a:p>
        </p:txBody>
      </p:sp>
    </p:spTree>
    <p:extLst>
      <p:ext uri="{BB962C8B-B14F-4D97-AF65-F5344CB8AC3E}">
        <p14:creationId xmlns:p14="http://schemas.microsoft.com/office/powerpoint/2010/main" xmlns="" val="41920926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Factors influencing the confidence interval</a:t>
            </a:r>
            <a:endParaRPr lang="en-GB" dirty="0"/>
          </a:p>
        </p:txBody>
      </p:sp>
      <p:sp>
        <p:nvSpPr>
          <p:cNvPr id="3" name="Content Placeholder 2"/>
          <p:cNvSpPr>
            <a:spLocks noGrp="1"/>
          </p:cNvSpPr>
          <p:nvPr>
            <p:ph idx="1"/>
          </p:nvPr>
        </p:nvSpPr>
        <p:spPr>
          <a:xfrm>
            <a:off x="214282" y="2060848"/>
            <a:ext cx="8643998" cy="4582862"/>
          </a:xfrm>
        </p:spPr>
        <p:txBody>
          <a:bodyPr>
            <a:normAutofit fontScale="77500" lnSpcReduction="20000"/>
          </a:bodyPr>
          <a:lstStyle/>
          <a:p>
            <a:r>
              <a:rPr lang="en-GB" dirty="0" smtClean="0"/>
              <a:t>Sample size – the larger the sample size, the more sure a business can be that the answer provided by a sample is a true reflection of the opinion of the total population</a:t>
            </a:r>
          </a:p>
          <a:p>
            <a:r>
              <a:rPr lang="en-GB" dirty="0" smtClean="0"/>
              <a:t>Population size – this represents the target population for the product/service being surveyed. Population size only has a minor impact on the confidence interval. A given sample size can be almost as accurate in predicting the behaviour of 50,000 people as it is in predicting the behaviour of 50 million people</a:t>
            </a:r>
          </a:p>
          <a:p>
            <a:r>
              <a:rPr lang="en-GB" dirty="0" smtClean="0"/>
              <a:t>Percentage of sample choosing a particular answer – if a very high or very low percentage of people choose a particular option, there is less margin of error e.g. 98% of sample. But if a more central figure (e.g. 49%) choose an option, then there will be a higher margin of error/confidence interval</a:t>
            </a:r>
          </a:p>
          <a:p>
            <a:endParaRPr lang="en-GB"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980728"/>
            <a:ext cx="8694043" cy="685800"/>
          </a:xfrm>
        </p:spPr>
        <p:txBody>
          <a:bodyPr>
            <a:noAutofit/>
          </a:bodyPr>
          <a:lstStyle/>
          <a:p>
            <a:pPr>
              <a:defRPr/>
            </a:pPr>
            <a:r>
              <a:rPr lang="en-GB" dirty="0">
                <a:latin typeface="Calibri" pitchFamily="34" charset="0"/>
              </a:rPr>
              <a:t>3</a:t>
            </a:r>
            <a:r>
              <a:rPr lang="en-GB" dirty="0" smtClean="0">
                <a:latin typeface="Calibri" pitchFamily="34" charset="0"/>
              </a:rPr>
              <a:t>. Extrapolation</a:t>
            </a:r>
            <a:endParaRPr lang="en-GB" sz="5400" dirty="0" smtClean="0">
              <a:latin typeface="Calibri" pitchFamily="34" charset="0"/>
            </a:endParaRPr>
          </a:p>
        </p:txBody>
      </p:sp>
      <p:sp>
        <p:nvSpPr>
          <p:cNvPr id="36867" name="Rectangle 3"/>
          <p:cNvSpPr>
            <a:spLocks noGrp="1" noChangeArrowheads="1"/>
          </p:cNvSpPr>
          <p:nvPr>
            <p:ph type="body" idx="1"/>
          </p:nvPr>
        </p:nvSpPr>
        <p:spPr>
          <a:xfrm>
            <a:off x="179512" y="1700808"/>
            <a:ext cx="8712968" cy="1584176"/>
          </a:xfrm>
        </p:spPr>
        <p:txBody>
          <a:bodyPr>
            <a:normAutofit fontScale="85000" lnSpcReduction="20000"/>
          </a:bodyPr>
          <a:lstStyle/>
          <a:p>
            <a:pPr algn="just">
              <a:lnSpc>
                <a:spcPct val="120000"/>
              </a:lnSpc>
              <a:spcBef>
                <a:spcPts val="0"/>
              </a:spcBef>
            </a:pPr>
            <a:r>
              <a:rPr lang="en-GB" sz="2000" b="1" dirty="0" smtClean="0">
                <a:solidFill>
                  <a:srgbClr val="FF0000"/>
                </a:solidFill>
              </a:rPr>
              <a:t>Key term: Extrapolation - involves </a:t>
            </a:r>
            <a:r>
              <a:rPr lang="en-GB" sz="2000" b="1" dirty="0" smtClean="0">
                <a:solidFill>
                  <a:srgbClr val="FF0000"/>
                </a:solidFill>
              </a:rPr>
              <a:t>using patterns in past data to predict (forecast) </a:t>
            </a:r>
            <a:r>
              <a:rPr lang="en-GB" altLang="en-US" sz="2000" b="1" dirty="0" smtClean="0">
                <a:solidFill>
                  <a:srgbClr val="FF0000"/>
                </a:solidFill>
              </a:rPr>
              <a:t>future level of sales for products or services.</a:t>
            </a:r>
            <a:endParaRPr lang="en-GB" altLang="en-US" sz="2000" b="1" u="sng" dirty="0" smtClean="0">
              <a:solidFill>
                <a:srgbClr val="FF0000"/>
              </a:solidFill>
            </a:endParaRPr>
          </a:p>
          <a:p>
            <a:pPr algn="just">
              <a:lnSpc>
                <a:spcPct val="120000"/>
              </a:lnSpc>
              <a:spcBef>
                <a:spcPts val="0"/>
              </a:spcBef>
            </a:pPr>
            <a:r>
              <a:rPr lang="en-GB" altLang="en-US" sz="2000" dirty="0" smtClean="0"/>
              <a:t>It is used to help plan production, staff levels, marketing and to set targets.</a:t>
            </a:r>
          </a:p>
          <a:p>
            <a:pPr algn="just">
              <a:lnSpc>
                <a:spcPct val="120000"/>
              </a:lnSpc>
              <a:spcBef>
                <a:spcPts val="0"/>
              </a:spcBef>
            </a:pPr>
            <a:r>
              <a:rPr lang="en-GB" altLang="en-US" sz="2000" dirty="0" smtClean="0"/>
              <a:t>It is a crucial part of marketing planning and strategies.</a:t>
            </a:r>
          </a:p>
          <a:p>
            <a:pPr marL="0" indent="0" algn="just">
              <a:lnSpc>
                <a:spcPct val="120000"/>
              </a:lnSpc>
              <a:spcBef>
                <a:spcPts val="0"/>
              </a:spcBef>
              <a:buNone/>
            </a:pPr>
            <a:endParaRPr lang="en-GB" altLang="en-US" sz="1000" dirty="0" smtClean="0">
              <a:latin typeface="Calibri" pitchFamily="34" charset="0"/>
            </a:endParaRPr>
          </a:p>
          <a:p>
            <a:pPr>
              <a:lnSpc>
                <a:spcPct val="120000"/>
              </a:lnSpc>
              <a:spcBef>
                <a:spcPts val="0"/>
              </a:spcBef>
              <a:buFont typeface="Monotype Sorts" pitchFamily="2" charset="2"/>
              <a:buNone/>
            </a:pPr>
            <a:r>
              <a:rPr lang="en-GB" altLang="en-US" sz="2000" b="1" dirty="0" smtClean="0">
                <a:latin typeface="Calibri" pitchFamily="34" charset="0"/>
              </a:rPr>
              <a:t>Extrapolation can be used to:</a:t>
            </a:r>
            <a:endParaRPr lang="en-GB" altLang="en-US" sz="2000" dirty="0" smtClean="0">
              <a:latin typeface="Calibri" pitchFamily="34" charset="0"/>
            </a:endParaRPr>
          </a:p>
        </p:txBody>
      </p:sp>
      <p:graphicFrame>
        <p:nvGraphicFramePr>
          <p:cNvPr id="4" name="Diagram 3"/>
          <p:cNvGraphicFramePr/>
          <p:nvPr>
            <p:extLst>
              <p:ext uri="{D42A27DB-BD31-4B8C-83A1-F6EECF244321}">
                <p14:modId xmlns:p14="http://schemas.microsoft.com/office/powerpoint/2010/main" xmlns="" val="2110306618"/>
              </p:ext>
            </p:extLst>
          </p:nvPr>
        </p:nvGraphicFramePr>
        <p:xfrm>
          <a:off x="1115616" y="3284984"/>
          <a:ext cx="712879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18</a:t>
            </a:fld>
            <a:endParaRPr lang="en-GB"/>
          </a:p>
        </p:txBody>
      </p:sp>
    </p:spTree>
    <p:extLst>
      <p:ext uri="{BB962C8B-B14F-4D97-AF65-F5344CB8AC3E}">
        <p14:creationId xmlns:p14="http://schemas.microsoft.com/office/powerpoint/2010/main" xmlns="" val="2489871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1052736"/>
            <a:ext cx="8229600" cy="792088"/>
          </a:xfrm>
        </p:spPr>
        <p:txBody>
          <a:bodyPr>
            <a:normAutofit/>
          </a:bodyPr>
          <a:lstStyle/>
          <a:p>
            <a:pPr>
              <a:defRPr/>
            </a:pPr>
            <a:r>
              <a:rPr lang="en-GB" dirty="0" smtClean="0">
                <a:latin typeface="Calibri" pitchFamily="34" charset="0"/>
              </a:rPr>
              <a:t>Methods of extrapolation</a:t>
            </a:r>
            <a:endParaRPr lang="en-GB" sz="5400" dirty="0" smtClean="0">
              <a:latin typeface="Calibri" pitchFamily="34" charset="0"/>
            </a:endParaRPr>
          </a:p>
        </p:txBody>
      </p:sp>
      <p:sp>
        <p:nvSpPr>
          <p:cNvPr id="37891" name="Rectangle 3"/>
          <p:cNvSpPr>
            <a:spLocks noGrp="1" noChangeArrowheads="1"/>
          </p:cNvSpPr>
          <p:nvPr>
            <p:ph type="body" idx="1"/>
          </p:nvPr>
        </p:nvSpPr>
        <p:spPr>
          <a:xfrm>
            <a:off x="323528" y="1988840"/>
            <a:ext cx="8496944" cy="4320480"/>
          </a:xfrm>
        </p:spPr>
        <p:txBody>
          <a:bodyPr>
            <a:normAutofit fontScale="40000" lnSpcReduction="20000"/>
          </a:bodyPr>
          <a:lstStyle/>
          <a:p>
            <a:pPr algn="just">
              <a:buFont typeface="Monotype Sorts" pitchFamily="2" charset="2"/>
              <a:buNone/>
            </a:pPr>
            <a:r>
              <a:rPr lang="en-GB" altLang="en-US" sz="4200" dirty="0">
                <a:latin typeface="Calibri" pitchFamily="34" charset="0"/>
              </a:rPr>
              <a:t>Ways a firm may extrapolate data </a:t>
            </a:r>
            <a:r>
              <a:rPr lang="en-GB" altLang="en-US" sz="4200" dirty="0" smtClean="0">
                <a:latin typeface="Calibri" pitchFamily="34" charset="0"/>
              </a:rPr>
              <a:t>to forecast future sales may </a:t>
            </a:r>
            <a:r>
              <a:rPr lang="en-GB" altLang="en-US" sz="4200" dirty="0">
                <a:latin typeface="Calibri" pitchFamily="34" charset="0"/>
              </a:rPr>
              <a:t>include:</a:t>
            </a:r>
          </a:p>
          <a:p>
            <a:pPr algn="just"/>
            <a:endParaRPr lang="en-GB" altLang="en-US" sz="4200" dirty="0">
              <a:latin typeface="Calibri" pitchFamily="34" charset="0"/>
            </a:endParaRPr>
          </a:p>
          <a:p>
            <a:pPr algn="just">
              <a:lnSpc>
                <a:spcPct val="120000"/>
              </a:lnSpc>
              <a:spcBef>
                <a:spcPts val="0"/>
              </a:spcBef>
              <a:spcAft>
                <a:spcPts val="1200"/>
              </a:spcAft>
            </a:pPr>
            <a:r>
              <a:rPr lang="en-GB" altLang="en-US" sz="4200" dirty="0" smtClean="0">
                <a:latin typeface="Calibri" pitchFamily="34" charset="0"/>
              </a:rPr>
              <a:t>Asking individual experts’ views, for example, management consultants</a:t>
            </a:r>
          </a:p>
          <a:p>
            <a:pPr algn="just">
              <a:lnSpc>
                <a:spcPct val="120000"/>
              </a:lnSpc>
              <a:spcBef>
                <a:spcPts val="0"/>
              </a:spcBef>
              <a:spcAft>
                <a:spcPts val="1200"/>
              </a:spcAft>
            </a:pPr>
            <a:r>
              <a:rPr lang="en-GB" altLang="en-US" sz="4200" dirty="0" smtClean="0">
                <a:latin typeface="Calibri" pitchFamily="34" charset="0"/>
              </a:rPr>
              <a:t>Individual management hunches based on past experience</a:t>
            </a:r>
            <a:endParaRPr lang="en-GB" sz="4200" b="1" dirty="0">
              <a:latin typeface="Calibri" pitchFamily="34" charset="0"/>
            </a:endParaRPr>
          </a:p>
          <a:p>
            <a:pPr algn="just">
              <a:lnSpc>
                <a:spcPct val="120000"/>
              </a:lnSpc>
              <a:spcBef>
                <a:spcPts val="0"/>
              </a:spcBef>
              <a:spcAft>
                <a:spcPts val="1200"/>
              </a:spcAft>
            </a:pPr>
            <a:r>
              <a:rPr lang="en-GB" sz="4200" b="1" u="sng" dirty="0" smtClean="0">
                <a:latin typeface="Calibri" pitchFamily="34" charset="0"/>
              </a:rPr>
              <a:t>Using back data (</a:t>
            </a:r>
            <a:r>
              <a:rPr lang="en-GB" sz="4200" b="1" u="sng" dirty="0">
                <a:latin typeface="Calibri" pitchFamily="34" charset="0"/>
              </a:rPr>
              <a:t>p</a:t>
            </a:r>
            <a:r>
              <a:rPr lang="en-GB" sz="4200" b="1" u="sng" dirty="0" smtClean="0">
                <a:latin typeface="Calibri" pitchFamily="34" charset="0"/>
              </a:rPr>
              <a:t>ast sales figures) and predicting the existing trend will continue, for example, </a:t>
            </a:r>
            <a:r>
              <a:rPr lang="en-GB" altLang="en-US" sz="4200" b="1" u="sng" dirty="0" smtClean="0">
                <a:latin typeface="Calibri" pitchFamily="34" charset="0"/>
              </a:rPr>
              <a:t>calculating </a:t>
            </a:r>
            <a:r>
              <a:rPr lang="en-GB" altLang="en-US" sz="4200" b="1" u="sng" dirty="0">
                <a:latin typeface="Calibri" pitchFamily="34" charset="0"/>
              </a:rPr>
              <a:t>the average change (percentage or actual sales value) for a period of time and then extrapolating data into the </a:t>
            </a:r>
            <a:r>
              <a:rPr lang="en-GB" altLang="en-US" sz="4200" b="1" u="sng" dirty="0" smtClean="0">
                <a:latin typeface="Calibri" pitchFamily="34" charset="0"/>
              </a:rPr>
              <a:t>future.</a:t>
            </a:r>
          </a:p>
          <a:p>
            <a:pPr algn="just">
              <a:lnSpc>
                <a:spcPct val="120000"/>
              </a:lnSpc>
              <a:spcBef>
                <a:spcPts val="0"/>
              </a:spcBef>
              <a:spcAft>
                <a:spcPts val="1200"/>
              </a:spcAft>
            </a:pPr>
            <a:r>
              <a:rPr lang="en-GB" sz="4200" dirty="0" smtClean="0">
                <a:latin typeface="Calibri" pitchFamily="34" charset="0"/>
              </a:rPr>
              <a:t>Basing predictions on market </a:t>
            </a:r>
            <a:r>
              <a:rPr lang="en-GB" sz="4200" dirty="0">
                <a:latin typeface="Calibri" pitchFamily="34" charset="0"/>
              </a:rPr>
              <a:t>research data carried </a:t>
            </a:r>
            <a:r>
              <a:rPr lang="en-GB" sz="4200" dirty="0" smtClean="0">
                <a:latin typeface="Calibri" pitchFamily="34" charset="0"/>
              </a:rPr>
              <a:t>out before a product launch</a:t>
            </a:r>
          </a:p>
          <a:p>
            <a:pPr algn="just">
              <a:lnSpc>
                <a:spcPct val="120000"/>
              </a:lnSpc>
              <a:spcBef>
                <a:spcPts val="0"/>
              </a:spcBef>
              <a:spcAft>
                <a:spcPts val="1200"/>
              </a:spcAft>
            </a:pPr>
            <a:r>
              <a:rPr lang="en-GB" altLang="en-US" sz="4200" b="1" u="sng" dirty="0">
                <a:latin typeface="Calibri" pitchFamily="34" charset="0"/>
              </a:rPr>
              <a:t>Assuming that patterns will continue into the </a:t>
            </a:r>
            <a:r>
              <a:rPr lang="en-GB" altLang="en-US" sz="4200" b="1" u="sng" dirty="0" smtClean="0">
                <a:latin typeface="Calibri" pitchFamily="34" charset="0"/>
              </a:rPr>
              <a:t>future, for example, sales</a:t>
            </a:r>
            <a:r>
              <a:rPr lang="en-GB" altLang="en-US" sz="4200" b="1" u="sng" dirty="0" smtClean="0">
                <a:solidFill>
                  <a:srgbClr val="008000"/>
                </a:solidFill>
                <a:latin typeface="Calibri" pitchFamily="34" charset="0"/>
              </a:rPr>
              <a:t> </a:t>
            </a:r>
            <a:r>
              <a:rPr lang="en-GB" altLang="en-US" sz="4200" b="1" u="sng" dirty="0" smtClean="0">
                <a:latin typeface="Calibri" pitchFamily="34" charset="0"/>
              </a:rPr>
              <a:t>increases </a:t>
            </a:r>
            <a:r>
              <a:rPr lang="en-GB" altLang="en-US" sz="4200" b="1" u="sng" dirty="0">
                <a:latin typeface="Calibri" pitchFamily="34" charset="0"/>
              </a:rPr>
              <a:t>of </a:t>
            </a:r>
            <a:r>
              <a:rPr lang="en-GB" altLang="en-US" sz="4200" b="1" u="sng" dirty="0" smtClean="0">
                <a:latin typeface="Calibri" pitchFamily="34" charset="0"/>
              </a:rPr>
              <a:t>15 per cent </a:t>
            </a:r>
            <a:r>
              <a:rPr lang="en-GB" altLang="en-US" sz="4200" b="1" u="sng" dirty="0">
                <a:latin typeface="Calibri" pitchFamily="34" charset="0"/>
              </a:rPr>
              <a:t>per annum will continue into the </a:t>
            </a:r>
            <a:r>
              <a:rPr lang="en-GB" altLang="en-US" sz="4200" b="1" u="sng" dirty="0" smtClean="0">
                <a:latin typeface="Calibri" pitchFamily="34" charset="0"/>
              </a:rPr>
              <a:t>future. </a:t>
            </a:r>
          </a:p>
          <a:p>
            <a:pPr algn="just">
              <a:lnSpc>
                <a:spcPct val="120000"/>
              </a:lnSpc>
              <a:spcBef>
                <a:spcPts val="0"/>
              </a:spcBef>
              <a:spcAft>
                <a:spcPts val="1200"/>
              </a:spcAft>
            </a:pPr>
            <a:r>
              <a:rPr lang="en-GB" altLang="en-US" sz="4200" b="1" u="sng" dirty="0" smtClean="0">
                <a:latin typeface="Calibri" pitchFamily="34" charset="0"/>
              </a:rPr>
              <a:t>Forecasting </a:t>
            </a:r>
            <a:r>
              <a:rPr lang="en-GB" altLang="en-US" sz="4200" b="1" u="sng" dirty="0">
                <a:latin typeface="Calibri" pitchFamily="34" charset="0"/>
              </a:rPr>
              <a:t>(extrapolating) data visually on graphs by carrying on a trend or through </a:t>
            </a:r>
            <a:r>
              <a:rPr lang="en-GB" altLang="en-US" sz="4200" b="1" u="sng" dirty="0" smtClean="0">
                <a:latin typeface="Calibri" pitchFamily="34" charset="0"/>
              </a:rPr>
              <a:t>calculation (which </a:t>
            </a:r>
            <a:r>
              <a:rPr lang="en-GB" altLang="en-US" sz="4200" b="1" u="sng" dirty="0">
                <a:latin typeface="Calibri" pitchFamily="34" charset="0"/>
              </a:rPr>
              <a:t>is recommended for greater </a:t>
            </a:r>
            <a:r>
              <a:rPr lang="en-GB" altLang="en-US" sz="4200" b="1" u="sng" dirty="0" smtClean="0">
                <a:latin typeface="Calibri" pitchFamily="34" charset="0"/>
              </a:rPr>
              <a:t>accuracy), for example, percentage changes </a:t>
            </a:r>
            <a:r>
              <a:rPr lang="en-GB" altLang="en-US" sz="4200" b="1" u="sng" dirty="0">
                <a:latin typeface="Calibri" pitchFamily="34" charset="0"/>
              </a:rPr>
              <a:t>or average </a:t>
            </a:r>
            <a:r>
              <a:rPr lang="en-GB" altLang="en-US" sz="4200" b="1" u="sng" dirty="0" smtClean="0">
                <a:latin typeface="Calibri" pitchFamily="34" charset="0"/>
              </a:rPr>
              <a:t>increases.</a:t>
            </a:r>
            <a:endParaRPr lang="en-GB" altLang="en-US" sz="4200" b="1" u="sng" dirty="0">
              <a:latin typeface="Calibri" pitchFamily="34" charset="0"/>
            </a:endParaRP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19</a:t>
            </a:fld>
            <a:endParaRPr lang="en-GB"/>
          </a:p>
        </p:txBody>
      </p:sp>
    </p:spTree>
    <p:extLst>
      <p:ext uri="{BB962C8B-B14F-4D97-AF65-F5344CB8AC3E}">
        <p14:creationId xmlns:p14="http://schemas.microsoft.com/office/powerpoint/2010/main" xmlns="" val="2898291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a:t>Understanding markets and </a:t>
            </a:r>
            <a:r>
              <a:rPr lang="en-GB" dirty="0" smtClean="0"/>
              <a:t>customers</a:t>
            </a:r>
          </a:p>
          <a:p>
            <a:pPr marL="0" indent="0">
              <a:buNone/>
            </a:pPr>
            <a:endParaRPr lang="en-GB" dirty="0" smtClean="0"/>
          </a:p>
          <a:p>
            <a:pPr marL="0" indent="0">
              <a:buNone/>
            </a:pPr>
            <a:r>
              <a:rPr lang="en-GB" dirty="0" smtClean="0"/>
              <a:t>What you need to know:</a:t>
            </a:r>
          </a:p>
          <a:p>
            <a:r>
              <a:rPr lang="en-GB" dirty="0" smtClean="0"/>
              <a:t>The interpretation of marketing data</a:t>
            </a:r>
          </a:p>
          <a:p>
            <a:r>
              <a:rPr lang="en-GB" dirty="0" smtClean="0"/>
              <a:t>The value of technology in gathering and analysing data for marketing decision-making</a:t>
            </a:r>
          </a:p>
          <a:p>
            <a:endParaRPr lang="en-GB" dirty="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2</a:t>
            </a:fld>
            <a:endParaRPr lang="en-GB"/>
          </a:p>
        </p:txBody>
      </p:sp>
    </p:spTree>
    <p:extLst>
      <p:ext uri="{BB962C8B-B14F-4D97-AF65-F5344CB8AC3E}">
        <p14:creationId xmlns:p14="http://schemas.microsoft.com/office/powerpoint/2010/main" xmlns="" val="2290455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528" y="1052736"/>
            <a:ext cx="8614097" cy="791815"/>
          </a:xfrm>
        </p:spPr>
        <p:txBody>
          <a:bodyPr>
            <a:normAutofit/>
          </a:bodyPr>
          <a:lstStyle/>
          <a:p>
            <a:pPr>
              <a:defRPr/>
            </a:pPr>
            <a:r>
              <a:rPr lang="en-GB" dirty="0" smtClean="0">
                <a:latin typeface="Calibri" pitchFamily="34" charset="0"/>
              </a:rPr>
              <a:t>Extrapolation: Task </a:t>
            </a:r>
            <a:endParaRPr lang="en-GB" i="1" dirty="0" smtClean="0">
              <a:latin typeface="Calibri" pitchFamily="34" charset="0"/>
            </a:endParaRPr>
          </a:p>
        </p:txBody>
      </p:sp>
      <p:sp>
        <p:nvSpPr>
          <p:cNvPr id="62467" name="Rectangle 3"/>
          <p:cNvSpPr>
            <a:spLocks noGrp="1" noChangeArrowheads="1"/>
          </p:cNvSpPr>
          <p:nvPr>
            <p:ph type="body" idx="1"/>
          </p:nvPr>
        </p:nvSpPr>
        <p:spPr>
          <a:xfrm>
            <a:off x="251520" y="1916832"/>
            <a:ext cx="8568951" cy="4536504"/>
          </a:xfrm>
        </p:spPr>
        <p:txBody>
          <a:bodyPr>
            <a:normAutofit/>
          </a:bodyPr>
          <a:lstStyle/>
          <a:p>
            <a:pPr algn="just">
              <a:spcBef>
                <a:spcPts val="0"/>
              </a:spcBef>
              <a:spcAft>
                <a:spcPts val="1200"/>
              </a:spcAft>
              <a:defRPr/>
            </a:pPr>
            <a:r>
              <a:rPr lang="en-GB" sz="2200" b="1" dirty="0" smtClean="0">
                <a:solidFill>
                  <a:srgbClr val="C00000"/>
                </a:solidFill>
              </a:rPr>
              <a:t>Task 1: </a:t>
            </a:r>
            <a:r>
              <a:rPr lang="en-GB" sz="2200" dirty="0" smtClean="0"/>
              <a:t>A firm’s sales have been increasing by a rate of 10 per cent per annum for the first three years of trading. Sales in 2015 were £345,000. Forecast the future levels of sales for the years 2016, 2017 and 2018.</a:t>
            </a:r>
            <a:endParaRPr lang="en-GB" sz="2200" u="sng" dirty="0" smtClean="0"/>
          </a:p>
          <a:p>
            <a:pPr algn="just">
              <a:spcBef>
                <a:spcPts val="0"/>
              </a:spcBef>
              <a:spcAft>
                <a:spcPts val="1200"/>
              </a:spcAft>
              <a:defRPr/>
            </a:pPr>
            <a:r>
              <a:rPr lang="en-GB" sz="2200" b="1" dirty="0" smtClean="0">
                <a:solidFill>
                  <a:srgbClr val="C00000"/>
                </a:solidFill>
              </a:rPr>
              <a:t>Task 2: </a:t>
            </a:r>
            <a:r>
              <a:rPr lang="en-GB" altLang="en-US" sz="2200" dirty="0" smtClean="0"/>
              <a:t>Predict </a:t>
            </a:r>
            <a:r>
              <a:rPr lang="en-GB" altLang="en-US" sz="2200" dirty="0"/>
              <a:t>the future sales </a:t>
            </a:r>
            <a:r>
              <a:rPr lang="en-GB" altLang="en-US" sz="2200" dirty="0" smtClean="0"/>
              <a:t>for this market based </a:t>
            </a:r>
            <a:r>
              <a:rPr lang="en-GB" altLang="en-US" sz="2200" dirty="0"/>
              <a:t>on the previous </a:t>
            </a:r>
            <a:r>
              <a:rPr lang="en-GB" altLang="en-US" sz="2200" dirty="0" smtClean="0"/>
              <a:t>years’ </a:t>
            </a:r>
            <a:r>
              <a:rPr lang="en-GB" altLang="en-US" sz="2200" dirty="0"/>
              <a:t>sales. (</a:t>
            </a:r>
            <a:r>
              <a:rPr lang="en-GB" altLang="en-US" sz="2200" b="1" dirty="0"/>
              <a:t>Hint: </a:t>
            </a:r>
            <a:r>
              <a:rPr lang="en-GB" altLang="en-US" sz="2200" dirty="0" smtClean="0"/>
              <a:t>There is more than one way this could be done)</a:t>
            </a:r>
            <a:endParaRPr lang="en-GB" altLang="en-US" sz="2200" dirty="0"/>
          </a:p>
          <a:p>
            <a:pPr algn="just">
              <a:defRPr/>
            </a:pPr>
            <a:endParaRPr lang="en-GB" sz="2200" dirty="0" smtClean="0">
              <a:effectLst>
                <a:outerShdw blurRad="38100" dist="38100" dir="2700000" algn="tl">
                  <a:srgbClr val="000000">
                    <a:alpha val="43137"/>
                  </a:srgbClr>
                </a:outerShdw>
              </a:effectLst>
            </a:endParaRPr>
          </a:p>
          <a:p>
            <a:pPr marL="0" indent="0" algn="just">
              <a:buNone/>
              <a:defRPr/>
            </a:pPr>
            <a:endParaRPr lang="en-GB" sz="2200" dirty="0" smtClean="0">
              <a:effectLst>
                <a:outerShdw blurRad="38100" dist="38100" dir="2700000" algn="tl">
                  <a:srgbClr val="000000">
                    <a:alpha val="43137"/>
                  </a:srgbClr>
                </a:outerShdw>
              </a:effectLst>
            </a:endParaRPr>
          </a:p>
          <a:p>
            <a:pPr algn="just">
              <a:defRPr/>
            </a:pPr>
            <a:endParaRPr lang="en-GB" sz="2200" dirty="0">
              <a:effectLst>
                <a:outerShdw blurRad="38100" dist="38100" dir="2700000" algn="tl">
                  <a:srgbClr val="000000">
                    <a:alpha val="43137"/>
                  </a:srgbClr>
                </a:outerShdw>
              </a:effectLst>
            </a:endParaRPr>
          </a:p>
          <a:p>
            <a:pPr algn="just">
              <a:defRPr/>
            </a:pPr>
            <a:endParaRPr lang="en-GB" sz="2200" dirty="0">
              <a:effectLst>
                <a:outerShdw blurRad="38100" dist="38100" dir="2700000" algn="tl">
                  <a:srgbClr val="000000">
                    <a:alpha val="43137"/>
                  </a:srgbClr>
                </a:outerShdw>
              </a:effectLst>
            </a:endParaRPr>
          </a:p>
          <a:p>
            <a:pPr algn="just">
              <a:defRPr/>
            </a:pPr>
            <a:r>
              <a:rPr lang="en-GB" sz="2200" b="1" dirty="0" smtClean="0">
                <a:solidFill>
                  <a:srgbClr val="C00000"/>
                </a:solidFill>
              </a:rPr>
              <a:t>Task 3: </a:t>
            </a:r>
            <a:r>
              <a:rPr lang="en-GB" sz="2200" dirty="0" smtClean="0"/>
              <a:t>What are the pros and cons of extrapolation/sales forecasting?</a:t>
            </a:r>
          </a:p>
          <a:p>
            <a:pPr algn="just">
              <a:defRPr/>
            </a:pPr>
            <a:endParaRPr lang="en-GB" sz="2400" dirty="0" smtClean="0"/>
          </a:p>
          <a:p>
            <a:pPr>
              <a:defRPr/>
            </a:pPr>
            <a:endParaRPr lang="en-GB" dirty="0" smtClean="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51163604"/>
              </p:ext>
            </p:extLst>
          </p:nvPr>
        </p:nvGraphicFramePr>
        <p:xfrm>
          <a:off x="1403648" y="4365104"/>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GB" dirty="0" smtClean="0"/>
                        <a:t>Year</a:t>
                      </a:r>
                      <a:endParaRPr lang="en-GB" dirty="0"/>
                    </a:p>
                  </a:txBody>
                  <a:tcPr/>
                </a:tc>
                <a:tc>
                  <a:txBody>
                    <a:bodyPr/>
                    <a:lstStyle/>
                    <a:p>
                      <a:pPr algn="ctr"/>
                      <a:r>
                        <a:rPr lang="en-GB" dirty="0" smtClean="0"/>
                        <a:t>Total</a:t>
                      </a:r>
                      <a:r>
                        <a:rPr lang="en-GB" baseline="0" dirty="0" smtClean="0"/>
                        <a:t> s</a:t>
                      </a:r>
                      <a:r>
                        <a:rPr lang="en-GB" dirty="0" smtClean="0"/>
                        <a:t>ales (£m)</a:t>
                      </a:r>
                      <a:endParaRPr lang="en-GB" dirty="0"/>
                    </a:p>
                  </a:txBody>
                  <a:tcPr/>
                </a:tc>
              </a:tr>
              <a:tr h="370840">
                <a:tc>
                  <a:txBody>
                    <a:bodyPr/>
                    <a:lstStyle/>
                    <a:p>
                      <a:pPr algn="ctr"/>
                      <a:r>
                        <a:rPr lang="en-GB" dirty="0" smtClean="0"/>
                        <a:t>2012</a:t>
                      </a:r>
                      <a:endParaRPr lang="en-GB" dirty="0"/>
                    </a:p>
                  </a:txBody>
                  <a:tcPr/>
                </a:tc>
                <a:tc>
                  <a:txBody>
                    <a:bodyPr/>
                    <a:lstStyle/>
                    <a:p>
                      <a:pPr algn="ctr"/>
                      <a:r>
                        <a:rPr lang="en-GB" dirty="0" smtClean="0"/>
                        <a:t>27.9</a:t>
                      </a:r>
                      <a:endParaRPr lang="en-GB" dirty="0"/>
                    </a:p>
                  </a:txBody>
                  <a:tcPr/>
                </a:tc>
              </a:tr>
              <a:tr h="370840">
                <a:tc>
                  <a:txBody>
                    <a:bodyPr/>
                    <a:lstStyle/>
                    <a:p>
                      <a:pPr algn="ctr"/>
                      <a:r>
                        <a:rPr lang="en-GB" dirty="0" smtClean="0"/>
                        <a:t>2013</a:t>
                      </a:r>
                      <a:endParaRPr lang="en-GB" dirty="0"/>
                    </a:p>
                  </a:txBody>
                  <a:tcPr/>
                </a:tc>
                <a:tc>
                  <a:txBody>
                    <a:bodyPr/>
                    <a:lstStyle/>
                    <a:p>
                      <a:pPr algn="ctr"/>
                      <a:r>
                        <a:rPr lang="en-GB" dirty="0" smtClean="0"/>
                        <a:t>36.5</a:t>
                      </a:r>
                      <a:endParaRPr lang="en-GB" dirty="0"/>
                    </a:p>
                  </a:txBody>
                  <a:tcPr/>
                </a:tc>
              </a:tr>
              <a:tr h="370840">
                <a:tc>
                  <a:txBody>
                    <a:bodyPr/>
                    <a:lstStyle/>
                    <a:p>
                      <a:pPr algn="ctr"/>
                      <a:r>
                        <a:rPr lang="en-GB" dirty="0" smtClean="0"/>
                        <a:t>2014</a:t>
                      </a:r>
                      <a:endParaRPr lang="en-GB" dirty="0"/>
                    </a:p>
                  </a:txBody>
                  <a:tcPr/>
                </a:tc>
                <a:tc>
                  <a:txBody>
                    <a:bodyPr/>
                    <a:lstStyle/>
                    <a:p>
                      <a:pPr algn="ctr"/>
                      <a:r>
                        <a:rPr lang="en-GB" dirty="0" smtClean="0"/>
                        <a:t>51</a:t>
                      </a:r>
                      <a:endParaRPr lang="en-GB" dirty="0"/>
                    </a:p>
                  </a:txBody>
                  <a:tcPr/>
                </a:tc>
              </a:tr>
            </a:tbl>
          </a:graphicData>
        </a:graphic>
      </p:graphicFrame>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20</a:t>
            </a:fld>
            <a:endParaRPr lang="en-GB"/>
          </a:p>
        </p:txBody>
      </p:sp>
    </p:spTree>
    <p:extLst>
      <p:ext uri="{BB962C8B-B14F-4D97-AF65-F5344CB8AC3E}">
        <p14:creationId xmlns:p14="http://schemas.microsoft.com/office/powerpoint/2010/main" xmlns="" val="1991679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51520" y="908720"/>
            <a:ext cx="8640960" cy="922114"/>
          </a:xfrm>
        </p:spPr>
        <p:txBody>
          <a:bodyPr>
            <a:normAutofit/>
          </a:bodyPr>
          <a:lstStyle/>
          <a:p>
            <a:pPr>
              <a:defRPr/>
            </a:pPr>
            <a:r>
              <a:rPr lang="en-GB" dirty="0" smtClean="0">
                <a:latin typeface="Calibri" pitchFamily="34" charset="0"/>
              </a:rPr>
              <a:t>Extrapolation: Task − </a:t>
            </a:r>
            <a:r>
              <a:rPr lang="en-GB" dirty="0">
                <a:latin typeface="Calibri" pitchFamily="34" charset="0"/>
              </a:rPr>
              <a:t>Answers</a:t>
            </a:r>
          </a:p>
        </p:txBody>
      </p:sp>
      <p:sp>
        <p:nvSpPr>
          <p:cNvPr id="63491" name="Rectangle 3"/>
          <p:cNvSpPr>
            <a:spLocks noGrp="1" noChangeArrowheads="1"/>
          </p:cNvSpPr>
          <p:nvPr>
            <p:ph type="body" idx="1"/>
          </p:nvPr>
        </p:nvSpPr>
        <p:spPr>
          <a:xfrm>
            <a:off x="467544" y="1772816"/>
            <a:ext cx="8496944" cy="4608512"/>
          </a:xfrm>
        </p:spPr>
        <p:txBody>
          <a:bodyPr>
            <a:noAutofit/>
          </a:bodyPr>
          <a:lstStyle/>
          <a:p>
            <a:pPr>
              <a:spcBef>
                <a:spcPts val="0"/>
              </a:spcBef>
              <a:buFont typeface="Monotype Sorts" pitchFamily="2" charset="2"/>
              <a:buNone/>
              <a:defRPr/>
            </a:pPr>
            <a:r>
              <a:rPr lang="en-GB" sz="1500" b="1" dirty="0" smtClean="0">
                <a:solidFill>
                  <a:srgbClr val="C00000"/>
                </a:solidFill>
                <a:latin typeface="Calibri" pitchFamily="34" charset="0"/>
              </a:rPr>
              <a:t>Task 1:</a:t>
            </a:r>
          </a:p>
          <a:p>
            <a:pPr>
              <a:spcBef>
                <a:spcPts val="0"/>
              </a:spcBef>
              <a:defRPr/>
            </a:pPr>
            <a:r>
              <a:rPr lang="en-GB" sz="1500" dirty="0" smtClean="0">
                <a:latin typeface="Calibri" pitchFamily="34" charset="0"/>
              </a:rPr>
              <a:t>10% of £345,000 = £345,000 </a:t>
            </a:r>
            <a:r>
              <a:rPr lang="en-GB" sz="1500" b="1" dirty="0" smtClean="0">
                <a:latin typeface="Calibri" pitchFamily="34" charset="0"/>
              </a:rPr>
              <a:t>x 1.10 </a:t>
            </a:r>
            <a:r>
              <a:rPr lang="en-GB" sz="1500" dirty="0" smtClean="0">
                <a:latin typeface="Calibri" pitchFamily="34" charset="0"/>
              </a:rPr>
              <a:t>= £379,500</a:t>
            </a:r>
          </a:p>
          <a:p>
            <a:pPr marL="0" indent="0">
              <a:spcBef>
                <a:spcPts val="0"/>
              </a:spcBef>
              <a:buNone/>
              <a:defRPr/>
            </a:pPr>
            <a:r>
              <a:rPr lang="en-GB" sz="1500" dirty="0" smtClean="0">
                <a:latin typeface="Calibri" pitchFamily="34" charset="0"/>
              </a:rPr>
              <a:t>Do the same for the next 2 years using the figure for the previous year.</a:t>
            </a:r>
          </a:p>
          <a:p>
            <a:pPr>
              <a:spcBef>
                <a:spcPts val="0"/>
              </a:spcBef>
              <a:defRPr/>
            </a:pPr>
            <a:r>
              <a:rPr lang="en-GB" sz="1500" dirty="0" smtClean="0">
                <a:latin typeface="Calibri" pitchFamily="34" charset="0"/>
              </a:rPr>
              <a:t>2016: £379,500</a:t>
            </a:r>
          </a:p>
          <a:p>
            <a:pPr>
              <a:spcBef>
                <a:spcPts val="0"/>
              </a:spcBef>
              <a:defRPr/>
            </a:pPr>
            <a:r>
              <a:rPr lang="en-GB" sz="1500" dirty="0" smtClean="0">
                <a:latin typeface="Calibri" pitchFamily="34" charset="0"/>
              </a:rPr>
              <a:t>2017: £417,450</a:t>
            </a:r>
          </a:p>
          <a:p>
            <a:pPr>
              <a:spcBef>
                <a:spcPts val="0"/>
              </a:spcBef>
              <a:defRPr/>
            </a:pPr>
            <a:r>
              <a:rPr lang="en-GB" sz="1500" dirty="0" smtClean="0">
                <a:latin typeface="Calibri" pitchFamily="34" charset="0"/>
              </a:rPr>
              <a:t>2018: £459,195</a:t>
            </a:r>
            <a:endParaRPr lang="en-GB" sz="1500" b="1" dirty="0" smtClean="0">
              <a:latin typeface="Calibri" pitchFamily="34" charset="0"/>
            </a:endParaRPr>
          </a:p>
          <a:p>
            <a:pPr>
              <a:spcBef>
                <a:spcPts val="0"/>
              </a:spcBef>
              <a:buFont typeface="Monotype Sorts" pitchFamily="2" charset="2"/>
              <a:buNone/>
              <a:defRPr/>
            </a:pPr>
            <a:r>
              <a:rPr lang="en-GB" sz="1500" b="1" dirty="0" smtClean="0">
                <a:solidFill>
                  <a:srgbClr val="C00000"/>
                </a:solidFill>
                <a:latin typeface="Calibri" pitchFamily="34" charset="0"/>
              </a:rPr>
              <a:t>Task </a:t>
            </a:r>
            <a:r>
              <a:rPr lang="en-GB" sz="1500" b="1" dirty="0">
                <a:solidFill>
                  <a:srgbClr val="C00000"/>
                </a:solidFill>
                <a:latin typeface="Calibri" pitchFamily="34" charset="0"/>
              </a:rPr>
              <a:t>2</a:t>
            </a:r>
            <a:r>
              <a:rPr lang="en-GB" sz="1500" b="1" dirty="0" smtClean="0">
                <a:solidFill>
                  <a:srgbClr val="C00000"/>
                </a:solidFill>
                <a:latin typeface="Calibri" pitchFamily="34" charset="0"/>
              </a:rPr>
              <a:t>:</a:t>
            </a:r>
            <a:endParaRPr lang="en-GB" sz="1500" u="sng" dirty="0">
              <a:solidFill>
                <a:srgbClr val="C00000"/>
              </a:solidFill>
              <a:latin typeface="Calibri" pitchFamily="34" charset="0"/>
            </a:endParaRPr>
          </a:p>
          <a:p>
            <a:pPr>
              <a:spcBef>
                <a:spcPts val="0"/>
              </a:spcBef>
              <a:defRPr/>
            </a:pPr>
            <a:r>
              <a:rPr lang="en-GB" sz="1500" dirty="0">
                <a:latin typeface="Calibri" pitchFamily="34" charset="0"/>
              </a:rPr>
              <a:t>Average increase per annum (the trend) = between </a:t>
            </a:r>
            <a:r>
              <a:rPr lang="en-GB" sz="1500" dirty="0" smtClean="0">
                <a:latin typeface="Calibri" pitchFamily="34" charset="0"/>
              </a:rPr>
              <a:t>2012 </a:t>
            </a:r>
            <a:r>
              <a:rPr lang="en-GB" sz="1500" dirty="0">
                <a:latin typeface="Calibri" pitchFamily="34" charset="0"/>
              </a:rPr>
              <a:t>and </a:t>
            </a:r>
            <a:r>
              <a:rPr lang="en-GB" sz="1500" dirty="0" smtClean="0">
                <a:latin typeface="Calibri" pitchFamily="34" charset="0"/>
              </a:rPr>
              <a:t>2014 </a:t>
            </a:r>
            <a:r>
              <a:rPr lang="en-GB" sz="1500" dirty="0">
                <a:latin typeface="Calibri" pitchFamily="34" charset="0"/>
              </a:rPr>
              <a:t>sales rose from </a:t>
            </a:r>
            <a:r>
              <a:rPr lang="en-GB" sz="1500" dirty="0" smtClean="0">
                <a:latin typeface="Calibri" pitchFamily="34" charset="0"/>
              </a:rPr>
              <a:t>27.9m </a:t>
            </a:r>
            <a:r>
              <a:rPr lang="en-GB" sz="1500" dirty="0">
                <a:latin typeface="Calibri" pitchFamily="34" charset="0"/>
              </a:rPr>
              <a:t>to </a:t>
            </a:r>
            <a:r>
              <a:rPr lang="en-GB" sz="1500" dirty="0" smtClean="0">
                <a:latin typeface="Calibri" pitchFamily="34" charset="0"/>
              </a:rPr>
              <a:t>51m, </a:t>
            </a:r>
            <a:r>
              <a:rPr lang="en-GB" sz="1500" dirty="0">
                <a:latin typeface="Calibri" pitchFamily="34" charset="0"/>
              </a:rPr>
              <a:t>an increase of </a:t>
            </a:r>
            <a:r>
              <a:rPr lang="en-GB" sz="1500" dirty="0" smtClean="0">
                <a:latin typeface="Calibri" pitchFamily="34" charset="0"/>
              </a:rPr>
              <a:t>23.1m.</a:t>
            </a:r>
            <a:endParaRPr lang="en-GB" sz="1500" dirty="0">
              <a:latin typeface="Calibri" pitchFamily="34" charset="0"/>
            </a:endParaRPr>
          </a:p>
          <a:p>
            <a:pPr>
              <a:spcBef>
                <a:spcPts val="0"/>
              </a:spcBef>
              <a:defRPr/>
            </a:pPr>
            <a:r>
              <a:rPr lang="en-GB" sz="1500" dirty="0">
                <a:latin typeface="Calibri" pitchFamily="34" charset="0"/>
              </a:rPr>
              <a:t>The average annual increase = </a:t>
            </a:r>
            <a:r>
              <a:rPr lang="en-GB" sz="1500" dirty="0" smtClean="0">
                <a:latin typeface="Calibri" pitchFamily="34" charset="0"/>
              </a:rPr>
              <a:t>23.1m </a:t>
            </a:r>
            <a:r>
              <a:rPr lang="en-GB" sz="1500" dirty="0">
                <a:latin typeface="Calibri" pitchFamily="34" charset="0"/>
              </a:rPr>
              <a:t>/ 3 (number of years) = </a:t>
            </a:r>
            <a:r>
              <a:rPr lang="en-GB" sz="1500" dirty="0" smtClean="0">
                <a:latin typeface="Calibri" pitchFamily="34" charset="0"/>
              </a:rPr>
              <a:t>7.7m </a:t>
            </a:r>
            <a:r>
              <a:rPr lang="en-GB" sz="1500" dirty="0">
                <a:latin typeface="Calibri" pitchFamily="34" charset="0"/>
              </a:rPr>
              <a:t>per annum. Therefore add this value each year</a:t>
            </a:r>
          </a:p>
          <a:p>
            <a:pPr>
              <a:spcBef>
                <a:spcPts val="0"/>
              </a:spcBef>
              <a:defRPr/>
            </a:pPr>
            <a:r>
              <a:rPr lang="en-GB" sz="1500" dirty="0" smtClean="0">
                <a:latin typeface="Calibri" pitchFamily="34" charset="0"/>
              </a:rPr>
              <a:t>2015: 51 </a:t>
            </a:r>
            <a:r>
              <a:rPr lang="en-GB" sz="1500" dirty="0">
                <a:latin typeface="Calibri" pitchFamily="34" charset="0"/>
              </a:rPr>
              <a:t>+ </a:t>
            </a:r>
            <a:r>
              <a:rPr lang="en-GB" sz="1500" dirty="0" smtClean="0">
                <a:latin typeface="Calibri" pitchFamily="34" charset="0"/>
              </a:rPr>
              <a:t>7.7 </a:t>
            </a:r>
            <a:r>
              <a:rPr lang="en-GB" sz="1500" dirty="0">
                <a:latin typeface="Calibri" pitchFamily="34" charset="0"/>
              </a:rPr>
              <a:t>= </a:t>
            </a:r>
            <a:r>
              <a:rPr lang="en-GB" sz="1500" dirty="0" smtClean="0">
                <a:latin typeface="Calibri" pitchFamily="34" charset="0"/>
              </a:rPr>
              <a:t>£58.7m</a:t>
            </a:r>
          </a:p>
          <a:p>
            <a:pPr>
              <a:spcBef>
                <a:spcPts val="0"/>
              </a:spcBef>
              <a:defRPr/>
            </a:pPr>
            <a:r>
              <a:rPr lang="en-GB" sz="1500" dirty="0" smtClean="0">
                <a:latin typeface="Calibri" pitchFamily="34" charset="0"/>
              </a:rPr>
              <a:t>2016: 58.7 </a:t>
            </a:r>
            <a:r>
              <a:rPr lang="en-GB" sz="1500" dirty="0">
                <a:latin typeface="Calibri" pitchFamily="34" charset="0"/>
              </a:rPr>
              <a:t>+ </a:t>
            </a:r>
            <a:r>
              <a:rPr lang="en-GB" sz="1500" dirty="0" smtClean="0">
                <a:latin typeface="Calibri" pitchFamily="34" charset="0"/>
              </a:rPr>
              <a:t>7.7 </a:t>
            </a:r>
            <a:r>
              <a:rPr lang="en-GB" sz="1500" dirty="0">
                <a:latin typeface="Calibri" pitchFamily="34" charset="0"/>
              </a:rPr>
              <a:t>= </a:t>
            </a:r>
            <a:r>
              <a:rPr lang="en-GB" sz="1500" dirty="0" smtClean="0">
                <a:latin typeface="Calibri" pitchFamily="34" charset="0"/>
              </a:rPr>
              <a:t>£66.4m</a:t>
            </a:r>
          </a:p>
          <a:p>
            <a:pPr>
              <a:spcBef>
                <a:spcPts val="0"/>
              </a:spcBef>
              <a:defRPr/>
            </a:pPr>
            <a:r>
              <a:rPr lang="en-GB" sz="1500" dirty="0" smtClean="0">
                <a:latin typeface="Calibri" pitchFamily="34" charset="0"/>
              </a:rPr>
              <a:t>2017: 66.4 </a:t>
            </a:r>
            <a:r>
              <a:rPr lang="en-GB" sz="1500" dirty="0">
                <a:latin typeface="Calibri" pitchFamily="34" charset="0"/>
              </a:rPr>
              <a:t>+ </a:t>
            </a:r>
            <a:r>
              <a:rPr lang="en-GB" sz="1500" dirty="0" smtClean="0">
                <a:latin typeface="Calibri" pitchFamily="34" charset="0"/>
              </a:rPr>
              <a:t>7.7 = £74.1m</a:t>
            </a:r>
          </a:p>
          <a:p>
            <a:pPr>
              <a:spcBef>
                <a:spcPts val="0"/>
              </a:spcBef>
              <a:buNone/>
              <a:defRPr/>
            </a:pPr>
            <a:r>
              <a:rPr lang="en-GB" sz="1500" b="1" dirty="0">
                <a:solidFill>
                  <a:srgbClr val="C00000"/>
                </a:solidFill>
                <a:latin typeface="Calibri" pitchFamily="34" charset="0"/>
              </a:rPr>
              <a:t>Discussion:</a:t>
            </a:r>
          </a:p>
          <a:p>
            <a:pPr>
              <a:spcBef>
                <a:spcPts val="0"/>
              </a:spcBef>
              <a:defRPr/>
            </a:pPr>
            <a:r>
              <a:rPr lang="en-GB" sz="1500" dirty="0" smtClean="0">
                <a:latin typeface="Calibri" pitchFamily="34" charset="0"/>
              </a:rPr>
              <a:t>Is this the best way to extrapolate this data? How else could it be done more accurately? Would sales increase at this steady rate? Link your answer to the product life cycle and concept of market growth.</a:t>
            </a:r>
          </a:p>
          <a:p>
            <a:pPr>
              <a:spcBef>
                <a:spcPts val="0"/>
              </a:spcBef>
              <a:defRPr/>
            </a:pPr>
            <a:r>
              <a:rPr lang="en-GB" sz="1500" dirty="0" smtClean="0">
                <a:latin typeface="Calibri" pitchFamily="34" charset="0"/>
              </a:rPr>
              <a:t>It could be calculated more accurately using a percentage change that changes in line with the rate of change previously or expected change in the market or  even consumer income changes or GDP growth</a:t>
            </a:r>
            <a:r>
              <a:rPr lang="en-GB" sz="1500" dirty="0" smtClean="0">
                <a:solidFill>
                  <a:srgbClr val="008000"/>
                </a:solidFill>
                <a:latin typeface="Calibri" pitchFamily="34" charset="0"/>
              </a:rPr>
              <a:t>. </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21</a:t>
            </a:fld>
            <a:endParaRPr lang="en-GB"/>
          </a:p>
        </p:txBody>
      </p:sp>
    </p:spTree>
    <p:extLst>
      <p:ext uri="{BB962C8B-B14F-4D97-AF65-F5344CB8AC3E}">
        <p14:creationId xmlns:p14="http://schemas.microsoft.com/office/powerpoint/2010/main" xmlns="" val="34220013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20251874"/>
              </p:ext>
            </p:extLst>
          </p:nvPr>
        </p:nvGraphicFramePr>
        <p:xfrm>
          <a:off x="467544" y="1988840"/>
          <a:ext cx="79208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a:xfrm>
            <a:off x="323528" y="1124744"/>
            <a:ext cx="8614097" cy="719807"/>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smtClean="0">
                <a:solidFill>
                  <a:srgbClr val="C00000"/>
                </a:solidFill>
                <a:latin typeface="Calibri" pitchFamily="34" charset="0"/>
              </a:rPr>
              <a:t>Extrapolation </a:t>
            </a:r>
            <a:endParaRPr lang="en-GB" i="1" dirty="0" smtClean="0">
              <a:solidFill>
                <a:srgbClr val="C00000"/>
              </a:solidFill>
              <a:latin typeface="Calibri" pitchFamily="34" charset="0"/>
            </a:endParaRP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22</a:t>
            </a:fld>
            <a:endParaRPr lang="en-GB"/>
          </a:p>
        </p:txBody>
      </p:sp>
      <p:sp>
        <p:nvSpPr>
          <p:cNvPr id="6" name="TextBox 5"/>
          <p:cNvSpPr txBox="1"/>
          <p:nvPr/>
        </p:nvSpPr>
        <p:spPr>
          <a:xfrm>
            <a:off x="8662986" y="4435369"/>
            <a:ext cx="184731" cy="369332"/>
          </a:xfrm>
          <a:prstGeom prst="rect">
            <a:avLst/>
          </a:prstGeom>
          <a:noFill/>
        </p:spPr>
        <p:txBody>
          <a:bodyPr wrap="none" rtlCol="0">
            <a:spAutoFit/>
          </a:bodyPr>
          <a:lstStyle/>
          <a:p>
            <a:endParaRPr lang="en-US" b="1" dirty="0">
              <a:solidFill>
                <a:srgbClr val="008000"/>
              </a:solidFill>
            </a:endParaRPr>
          </a:p>
        </p:txBody>
      </p:sp>
    </p:spTree>
    <p:extLst>
      <p:ext uri="{BB962C8B-B14F-4D97-AF65-F5344CB8AC3E}">
        <p14:creationId xmlns:p14="http://schemas.microsoft.com/office/powerpoint/2010/main" xmlns="" val="11530766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23528" y="980728"/>
            <a:ext cx="8496944" cy="864096"/>
          </a:xfrm>
        </p:spPr>
        <p:txBody>
          <a:bodyPr/>
          <a:lstStyle/>
          <a:p>
            <a:pPr>
              <a:defRPr/>
            </a:pPr>
            <a:r>
              <a:rPr lang="en-GB" dirty="0" smtClean="0">
                <a:latin typeface="Calibri" pitchFamily="34" charset="0"/>
              </a:rPr>
              <a:t>Benefits of market </a:t>
            </a:r>
            <a:r>
              <a:rPr lang="en-GB" dirty="0">
                <a:latin typeface="Calibri" pitchFamily="34" charset="0"/>
              </a:rPr>
              <a:t>a</a:t>
            </a:r>
            <a:r>
              <a:rPr lang="en-GB" dirty="0" smtClean="0">
                <a:latin typeface="Calibri" pitchFamily="34" charset="0"/>
              </a:rPr>
              <a:t>nalysis</a:t>
            </a:r>
          </a:p>
        </p:txBody>
      </p:sp>
      <p:sp>
        <p:nvSpPr>
          <p:cNvPr id="95235" name="Rectangle 3"/>
          <p:cNvSpPr>
            <a:spLocks noGrp="1" noChangeArrowheads="1"/>
          </p:cNvSpPr>
          <p:nvPr>
            <p:ph type="body" idx="1"/>
          </p:nvPr>
        </p:nvSpPr>
        <p:spPr>
          <a:xfrm>
            <a:off x="251520" y="1916832"/>
            <a:ext cx="8568952" cy="4536504"/>
          </a:xfrm>
        </p:spPr>
        <p:txBody>
          <a:bodyPr>
            <a:normAutofit lnSpcReduction="10000"/>
          </a:bodyPr>
          <a:lstStyle/>
          <a:p>
            <a:pPr marL="0" indent="0">
              <a:buNone/>
              <a:defRPr/>
            </a:pPr>
            <a:r>
              <a:rPr lang="en-GB" sz="2400" dirty="0" smtClean="0">
                <a:latin typeface="Calibri" pitchFamily="34" charset="0"/>
              </a:rPr>
              <a:t>Market analysis will allow firms to answer the following questions more accurately:</a:t>
            </a:r>
          </a:p>
          <a:p>
            <a:pPr lvl="1">
              <a:buFont typeface="Arial"/>
              <a:buChar char="•"/>
              <a:defRPr/>
            </a:pPr>
            <a:r>
              <a:rPr lang="en-GB" sz="2400" dirty="0" smtClean="0">
                <a:latin typeface="Calibri" pitchFamily="34" charset="0"/>
              </a:rPr>
              <a:t>What opportunities are there in the market?</a:t>
            </a:r>
          </a:p>
          <a:p>
            <a:pPr lvl="1">
              <a:buFont typeface="Arial"/>
              <a:buChar char="•"/>
              <a:defRPr/>
            </a:pPr>
            <a:r>
              <a:rPr lang="en-GB" sz="2400" dirty="0" smtClean="0">
                <a:latin typeface="Calibri" pitchFamily="34" charset="0"/>
              </a:rPr>
              <a:t>What should we invest in to be successful? How will it impact the business?</a:t>
            </a:r>
          </a:p>
          <a:p>
            <a:pPr lvl="1">
              <a:buFont typeface="Arial"/>
              <a:buChar char="•"/>
              <a:defRPr/>
            </a:pPr>
            <a:r>
              <a:rPr lang="en-GB" sz="2400" dirty="0" smtClean="0">
                <a:latin typeface="Calibri" pitchFamily="34" charset="0"/>
              </a:rPr>
              <a:t>What priorities must we set with our limited budget?</a:t>
            </a:r>
          </a:p>
          <a:p>
            <a:pPr lvl="1">
              <a:buFont typeface="Arial"/>
              <a:buChar char="•"/>
              <a:defRPr/>
            </a:pPr>
            <a:r>
              <a:rPr lang="en-GB" sz="2400" dirty="0" smtClean="0">
                <a:latin typeface="Calibri" pitchFamily="34" charset="0"/>
              </a:rPr>
              <a:t>How should we structure our business to take advantage of any opportunities or to respond to any threats?</a:t>
            </a:r>
          </a:p>
          <a:p>
            <a:pPr lvl="1">
              <a:buFont typeface="Arial"/>
              <a:buChar char="•"/>
              <a:defRPr/>
            </a:pPr>
            <a:r>
              <a:rPr lang="en-GB" sz="2400" dirty="0" smtClean="0">
                <a:latin typeface="Calibri" pitchFamily="34" charset="0"/>
              </a:rPr>
              <a:t>What are the future trends for the market we operate in?</a:t>
            </a:r>
          </a:p>
          <a:p>
            <a:pPr lvl="1">
              <a:buFont typeface="Arial"/>
              <a:buChar char="•"/>
              <a:defRPr/>
            </a:pPr>
            <a:r>
              <a:rPr lang="en-GB" sz="2400" dirty="0" smtClean="0">
                <a:latin typeface="Calibri" pitchFamily="34" charset="0"/>
              </a:rPr>
              <a:t>Is there growth in this market?</a:t>
            </a:r>
          </a:p>
          <a:p>
            <a:pPr lvl="1">
              <a:buFont typeface="Arial"/>
              <a:buChar char="•"/>
              <a:defRPr/>
            </a:pPr>
            <a:r>
              <a:rPr lang="en-GB" sz="2400" dirty="0" smtClean="0">
                <a:latin typeface="Calibri" pitchFamily="34" charset="0"/>
              </a:rPr>
              <a:t>What influences consumer demand in this market?</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23</a:t>
            </a:fld>
            <a:endParaRPr lang="en-GB"/>
          </a:p>
        </p:txBody>
      </p:sp>
    </p:spTree>
    <p:extLst>
      <p:ext uri="{BB962C8B-B14F-4D97-AF65-F5344CB8AC3E}">
        <p14:creationId xmlns:p14="http://schemas.microsoft.com/office/powerpoint/2010/main" xmlns="" val="34789997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12" y="1124744"/>
            <a:ext cx="8568952" cy="778098"/>
          </a:xfrm>
        </p:spPr>
        <p:txBody>
          <a:bodyPr>
            <a:normAutofit/>
          </a:bodyPr>
          <a:lstStyle/>
          <a:p>
            <a:pPr>
              <a:defRPr/>
            </a:pPr>
            <a:r>
              <a:rPr lang="en-GB" sz="4000" dirty="0" smtClean="0">
                <a:latin typeface="Calibri" pitchFamily="34" charset="0"/>
              </a:rPr>
              <a:t>Implications of incorrect </a:t>
            </a:r>
            <a:r>
              <a:rPr lang="en-GB" dirty="0">
                <a:latin typeface="Calibri" pitchFamily="34" charset="0"/>
              </a:rPr>
              <a:t>f</a:t>
            </a:r>
            <a:r>
              <a:rPr lang="en-GB" sz="4000" dirty="0" smtClean="0">
                <a:latin typeface="Calibri" pitchFamily="34" charset="0"/>
              </a:rPr>
              <a:t>orecasting</a:t>
            </a:r>
            <a:endParaRPr lang="en-GB" sz="5400" dirty="0" smtClean="0">
              <a:latin typeface="Calibri" pitchFamily="34" charset="0"/>
            </a:endParaRPr>
          </a:p>
        </p:txBody>
      </p:sp>
      <p:sp>
        <p:nvSpPr>
          <p:cNvPr id="28675" name="Rectangle 3"/>
          <p:cNvSpPr>
            <a:spLocks noGrp="1" noChangeArrowheads="1"/>
          </p:cNvSpPr>
          <p:nvPr>
            <p:ph type="body" idx="1"/>
          </p:nvPr>
        </p:nvSpPr>
        <p:spPr>
          <a:xfrm>
            <a:off x="179512" y="1988840"/>
            <a:ext cx="8663880" cy="3744416"/>
          </a:xfrm>
        </p:spPr>
        <p:txBody>
          <a:bodyPr>
            <a:noAutofit/>
          </a:bodyPr>
          <a:lstStyle/>
          <a:p>
            <a:pPr>
              <a:spcBef>
                <a:spcPct val="60000"/>
              </a:spcBef>
            </a:pPr>
            <a:r>
              <a:rPr lang="en-GB" altLang="en-US" sz="2200" dirty="0" smtClean="0">
                <a:latin typeface="Calibri" pitchFamily="34" charset="0"/>
              </a:rPr>
              <a:t>Will produce poor business planning therefore wasted resources if overestimated, for example raw materials, staff</a:t>
            </a:r>
          </a:p>
          <a:p>
            <a:pPr>
              <a:spcBef>
                <a:spcPct val="60000"/>
              </a:spcBef>
            </a:pPr>
            <a:r>
              <a:rPr lang="en-GB" altLang="en-US" sz="2200" dirty="0" smtClean="0">
                <a:latin typeface="Calibri" pitchFamily="34" charset="0"/>
              </a:rPr>
              <a:t>Are the goods perishable or expensive to store?</a:t>
            </a:r>
          </a:p>
          <a:p>
            <a:pPr>
              <a:spcBef>
                <a:spcPct val="60000"/>
              </a:spcBef>
            </a:pPr>
            <a:r>
              <a:rPr lang="en-GB" altLang="en-US" sz="2200" dirty="0" smtClean="0">
                <a:latin typeface="Calibri" pitchFamily="34" charset="0"/>
              </a:rPr>
              <a:t>Is the workforce flexible and able to adjust?</a:t>
            </a:r>
          </a:p>
          <a:p>
            <a:pPr>
              <a:spcBef>
                <a:spcPct val="60000"/>
              </a:spcBef>
            </a:pPr>
            <a:r>
              <a:rPr lang="en-GB" altLang="en-US" sz="2200" dirty="0" smtClean="0">
                <a:latin typeface="Calibri" pitchFamily="34" charset="0"/>
              </a:rPr>
              <a:t>If managers underestimate the company cannot meet orders - loss of revenue and customer goodwill</a:t>
            </a:r>
          </a:p>
          <a:p>
            <a:pPr>
              <a:spcBef>
                <a:spcPct val="60000"/>
              </a:spcBef>
            </a:pPr>
            <a:r>
              <a:rPr lang="en-GB" altLang="en-US" sz="2200" dirty="0" smtClean="0">
                <a:latin typeface="Calibri" pitchFamily="34" charset="0"/>
              </a:rPr>
              <a:t>May lose market share</a:t>
            </a:r>
          </a:p>
          <a:p>
            <a:pPr marL="0" indent="0">
              <a:buNone/>
            </a:pPr>
            <a:r>
              <a:rPr lang="en-GB" altLang="en-US" sz="2200" dirty="0" smtClean="0">
                <a:latin typeface="Calibri" pitchFamily="34" charset="0"/>
              </a:rPr>
              <a:t>To make sure forecasting is accurate and successful the company needs:</a:t>
            </a:r>
          </a:p>
          <a:p>
            <a:r>
              <a:rPr lang="en-GB" altLang="en-US" sz="2200" dirty="0" smtClean="0">
                <a:latin typeface="Calibri" pitchFamily="34" charset="0"/>
              </a:rPr>
              <a:t>Skilled staff, reliable research, established product in stable market, test marketing</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24</a:t>
            </a:fld>
            <a:endParaRPr lang="en-GB"/>
          </a:p>
        </p:txBody>
      </p:sp>
    </p:spTree>
    <p:extLst>
      <p:ext uri="{BB962C8B-B14F-4D97-AF65-F5344CB8AC3E}">
        <p14:creationId xmlns:p14="http://schemas.microsoft.com/office/powerpoint/2010/main" xmlns="" val="36943700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1520" y="1052736"/>
            <a:ext cx="8591872" cy="936104"/>
          </a:xfrm>
        </p:spPr>
        <p:txBody>
          <a:bodyPr>
            <a:normAutofit fontScale="90000"/>
          </a:bodyPr>
          <a:lstStyle/>
          <a:p>
            <a:pPr>
              <a:defRPr/>
            </a:pPr>
            <a:r>
              <a:rPr lang="en-GB" sz="3600" dirty="0"/>
              <a:t>The value of technology in gathering and analysing data for marketing </a:t>
            </a:r>
            <a:r>
              <a:rPr lang="en-GB" sz="3600" dirty="0" smtClean="0"/>
              <a:t>decision-making</a:t>
            </a:r>
            <a:endParaRPr lang="en-GB" sz="3600" dirty="0" smtClean="0">
              <a:latin typeface="Calibri" pitchFamily="34" charset="0"/>
            </a:endParaRPr>
          </a:p>
        </p:txBody>
      </p:sp>
      <p:sp>
        <p:nvSpPr>
          <p:cNvPr id="96259" name="Rectangle 3"/>
          <p:cNvSpPr>
            <a:spLocks noGrp="1" noChangeArrowheads="1"/>
          </p:cNvSpPr>
          <p:nvPr>
            <p:ph type="body" idx="1"/>
          </p:nvPr>
        </p:nvSpPr>
        <p:spPr>
          <a:xfrm>
            <a:off x="251520" y="2060848"/>
            <a:ext cx="8515672" cy="4680520"/>
          </a:xfrm>
        </p:spPr>
        <p:txBody>
          <a:bodyPr>
            <a:noAutofit/>
          </a:bodyPr>
          <a:lstStyle/>
          <a:p>
            <a:pPr>
              <a:spcBef>
                <a:spcPts val="0"/>
              </a:spcBef>
              <a:defRPr/>
            </a:pPr>
            <a:r>
              <a:rPr lang="en-GB" sz="1450" dirty="0" smtClean="0">
                <a:latin typeface="Calibri" pitchFamily="34" charset="0"/>
              </a:rPr>
              <a:t>Firms can use a wide range of modern technology to gather data and analyse their market:</a:t>
            </a:r>
          </a:p>
          <a:p>
            <a:pPr lvl="1">
              <a:spcBef>
                <a:spcPts val="0"/>
              </a:spcBef>
              <a:buFont typeface="Lucida Grande"/>
              <a:buChar char="-"/>
              <a:defRPr/>
            </a:pPr>
            <a:r>
              <a:rPr lang="en-GB" sz="1450" dirty="0" smtClean="0">
                <a:latin typeface="Calibri" pitchFamily="34" charset="0"/>
              </a:rPr>
              <a:t>Internet data including </a:t>
            </a:r>
            <a:r>
              <a:rPr lang="en-GB" sz="1450" dirty="0">
                <a:latin typeface="Calibri" pitchFamily="34" charset="0"/>
              </a:rPr>
              <a:t>w</a:t>
            </a:r>
            <a:r>
              <a:rPr lang="en-GB" sz="1450" dirty="0" smtClean="0">
                <a:latin typeface="Calibri" pitchFamily="34" charset="0"/>
              </a:rPr>
              <a:t>ebsites</a:t>
            </a:r>
            <a:r>
              <a:rPr lang="en-GB" sz="1450" dirty="0">
                <a:latin typeface="Calibri" pitchFamily="34" charset="0"/>
              </a:rPr>
              <a:t>, social media, </a:t>
            </a:r>
            <a:r>
              <a:rPr lang="en-GB" sz="1450" dirty="0" smtClean="0">
                <a:latin typeface="Calibri" pitchFamily="34" charset="0"/>
              </a:rPr>
              <a:t>blogs</a:t>
            </a:r>
          </a:p>
          <a:p>
            <a:pPr lvl="1">
              <a:spcBef>
                <a:spcPts val="0"/>
              </a:spcBef>
              <a:buFont typeface="Lucida Grande"/>
              <a:buChar char="-"/>
              <a:defRPr/>
            </a:pPr>
            <a:r>
              <a:rPr lang="en-GB" sz="1450" dirty="0" smtClean="0">
                <a:latin typeface="Calibri" pitchFamily="34" charset="0"/>
              </a:rPr>
              <a:t>CCTV in store</a:t>
            </a:r>
          </a:p>
          <a:p>
            <a:pPr lvl="1">
              <a:spcBef>
                <a:spcPts val="0"/>
              </a:spcBef>
              <a:buFont typeface="Lucida Grande"/>
              <a:buChar char="-"/>
              <a:defRPr/>
            </a:pPr>
            <a:r>
              <a:rPr lang="en-GB" sz="1450" dirty="0" smtClean="0">
                <a:latin typeface="Calibri" pitchFamily="34" charset="0"/>
              </a:rPr>
              <a:t>Store cards,  for example Tesco Club Card, Nectar card, Boots loyalty card</a:t>
            </a:r>
          </a:p>
          <a:p>
            <a:pPr lvl="1">
              <a:spcBef>
                <a:spcPts val="0"/>
              </a:spcBef>
              <a:buFont typeface="Lucida Grande"/>
              <a:buChar char="-"/>
              <a:defRPr/>
            </a:pPr>
            <a:r>
              <a:rPr lang="en-GB" sz="1450" dirty="0" smtClean="0">
                <a:latin typeface="Calibri" pitchFamily="34" charset="0"/>
              </a:rPr>
              <a:t>Sales data using EPOS</a:t>
            </a:r>
          </a:p>
          <a:p>
            <a:pPr lvl="1">
              <a:spcBef>
                <a:spcPts val="0"/>
              </a:spcBef>
              <a:buFont typeface="Lucida Grande"/>
              <a:buChar char="-"/>
              <a:defRPr/>
            </a:pPr>
            <a:r>
              <a:rPr lang="en-GB" sz="1450" dirty="0" smtClean="0">
                <a:latin typeface="Calibri" pitchFamily="34" charset="0"/>
              </a:rPr>
              <a:t>Online questionnaires and internet surveys</a:t>
            </a:r>
          </a:p>
          <a:p>
            <a:pPr marL="0" indent="0">
              <a:spcBef>
                <a:spcPts val="0"/>
              </a:spcBef>
              <a:buNone/>
              <a:defRPr/>
            </a:pPr>
            <a:r>
              <a:rPr lang="en-GB" sz="1450" dirty="0" smtClean="0">
                <a:latin typeface="Calibri" pitchFamily="34" charset="0"/>
              </a:rPr>
              <a:t>The data can then be analysed using various computer software</a:t>
            </a:r>
          </a:p>
          <a:p>
            <a:pPr algn="just">
              <a:spcBef>
                <a:spcPts val="0"/>
              </a:spcBef>
              <a:buFont typeface="Monotype Sorts" pitchFamily="2" charset="2"/>
              <a:buNone/>
              <a:defRPr/>
            </a:pPr>
            <a:r>
              <a:rPr lang="en-GB" sz="1450" b="1" dirty="0" smtClean="0">
                <a:latin typeface="Calibri" pitchFamily="34" charset="0"/>
              </a:rPr>
              <a:t>Advantages</a:t>
            </a:r>
          </a:p>
          <a:p>
            <a:pPr algn="just">
              <a:spcBef>
                <a:spcPts val="0"/>
              </a:spcBef>
              <a:defRPr/>
            </a:pPr>
            <a:r>
              <a:rPr lang="en-GB" sz="1450" dirty="0" smtClean="0">
                <a:latin typeface="Calibri" pitchFamily="34" charset="0"/>
              </a:rPr>
              <a:t>Data can be processed and analysed quickly and in greater depth using ICT to accurately inform sales forecasting (extrapolation)</a:t>
            </a:r>
            <a:endParaRPr lang="en-GB" sz="1450" dirty="0">
              <a:latin typeface="Calibri" pitchFamily="34" charset="0"/>
            </a:endParaRPr>
          </a:p>
          <a:p>
            <a:pPr algn="just">
              <a:spcBef>
                <a:spcPts val="0"/>
              </a:spcBef>
              <a:defRPr/>
            </a:pPr>
            <a:r>
              <a:rPr lang="en-GB" sz="1450" dirty="0" smtClean="0">
                <a:latin typeface="Calibri" pitchFamily="34" charset="0"/>
              </a:rPr>
              <a:t>Customer database can be constructed using consumer data collected. It can then be used as part of an effective direct marketing campaign and to continue to modify and adapt the product portfolio to consumers’ changing tastes</a:t>
            </a:r>
          </a:p>
          <a:p>
            <a:pPr algn="just">
              <a:spcBef>
                <a:spcPts val="0"/>
              </a:spcBef>
              <a:buFont typeface="Monotype Sorts" pitchFamily="2" charset="2"/>
              <a:buNone/>
              <a:defRPr/>
            </a:pPr>
            <a:r>
              <a:rPr lang="en-GB" sz="1450" b="1" dirty="0" smtClean="0">
                <a:latin typeface="Calibri" pitchFamily="34" charset="0"/>
              </a:rPr>
              <a:t>Disadvantages</a:t>
            </a:r>
          </a:p>
          <a:p>
            <a:pPr algn="just">
              <a:spcBef>
                <a:spcPts val="0"/>
              </a:spcBef>
              <a:defRPr/>
            </a:pPr>
            <a:r>
              <a:rPr lang="en-GB" sz="1450" dirty="0" smtClean="0">
                <a:latin typeface="Calibri" pitchFamily="34" charset="0"/>
              </a:rPr>
              <a:t>Too much information can be hard to analyse and may actually slow down decision-making </a:t>
            </a:r>
          </a:p>
          <a:p>
            <a:pPr algn="just">
              <a:spcBef>
                <a:spcPts val="0"/>
              </a:spcBef>
              <a:defRPr/>
            </a:pPr>
            <a:r>
              <a:rPr lang="en-GB" sz="1450" dirty="0" smtClean="0">
                <a:latin typeface="Calibri" pitchFamily="34" charset="0"/>
              </a:rPr>
              <a:t>Trends can be misunderstood and mistakes can be made as data can be gathered too quickly and time may be needed to spot the true trend</a:t>
            </a:r>
          </a:p>
          <a:p>
            <a:pPr algn="just">
              <a:spcBef>
                <a:spcPts val="0"/>
              </a:spcBef>
              <a:defRPr/>
            </a:pPr>
            <a:r>
              <a:rPr lang="en-GB" sz="1450" dirty="0" smtClean="0">
                <a:latin typeface="Calibri" pitchFamily="34" charset="0"/>
              </a:rPr>
              <a:t>Can be costly to acquire the required technology and activities to be able to gather the data. For example, Tesco’s Club Card </a:t>
            </a:r>
            <a:r>
              <a:rPr lang="en-GB" sz="1450" b="1" dirty="0" smtClean="0">
                <a:solidFill>
                  <a:srgbClr val="008000"/>
                </a:solidFill>
                <a:latin typeface="Calibri" pitchFamily="34" charset="0"/>
              </a:rPr>
              <a:t>[programme] </a:t>
            </a:r>
            <a:r>
              <a:rPr lang="en-GB" sz="1450" dirty="0" smtClean="0">
                <a:latin typeface="Calibri" pitchFamily="34" charset="0"/>
              </a:rPr>
              <a:t>costs approximately £500m a year </a:t>
            </a:r>
            <a:r>
              <a:rPr lang="en-GB" sz="1450" b="1" dirty="0" smtClean="0">
                <a:solidFill>
                  <a:srgbClr val="008000"/>
                </a:solidFill>
                <a:latin typeface="Calibri" pitchFamily="34" charset="0"/>
              </a:rPr>
              <a:t>[to run]</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25</a:t>
            </a:fld>
            <a:endParaRPr lang="en-GB"/>
          </a:p>
        </p:txBody>
      </p:sp>
    </p:spTree>
    <p:extLst>
      <p:ext uri="{BB962C8B-B14F-4D97-AF65-F5344CB8AC3E}">
        <p14:creationId xmlns:p14="http://schemas.microsoft.com/office/powerpoint/2010/main" xmlns="" val="2381155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9512" y="1196752"/>
            <a:ext cx="8766051" cy="791815"/>
          </a:xfrm>
        </p:spPr>
        <p:txBody>
          <a:bodyPr/>
          <a:lstStyle/>
          <a:p>
            <a:pPr>
              <a:defRPr/>
            </a:pPr>
            <a:r>
              <a:rPr lang="en-GB" dirty="0" smtClean="0">
                <a:latin typeface="Calibri" pitchFamily="34" charset="0"/>
              </a:rPr>
              <a:t>Why analyse the market?</a:t>
            </a:r>
          </a:p>
        </p:txBody>
      </p:sp>
      <p:sp>
        <p:nvSpPr>
          <p:cNvPr id="65539" name="Rectangle 3"/>
          <p:cNvSpPr>
            <a:spLocks noGrp="1" noChangeArrowheads="1"/>
          </p:cNvSpPr>
          <p:nvPr>
            <p:ph type="body" idx="1"/>
          </p:nvPr>
        </p:nvSpPr>
        <p:spPr>
          <a:xfrm>
            <a:off x="395536" y="1988840"/>
            <a:ext cx="8478019" cy="4392488"/>
          </a:xfrm>
        </p:spPr>
        <p:txBody>
          <a:bodyPr/>
          <a:lstStyle/>
          <a:p>
            <a:pPr marL="0" indent="0">
              <a:spcBef>
                <a:spcPts val="0"/>
              </a:spcBef>
              <a:spcAft>
                <a:spcPts val="1200"/>
              </a:spcAft>
              <a:buNone/>
              <a:defRPr/>
            </a:pPr>
            <a:r>
              <a:rPr lang="en-GB" sz="2400" b="1" dirty="0" smtClean="0">
                <a:solidFill>
                  <a:srgbClr val="C00000"/>
                </a:solidFill>
                <a:latin typeface="Calibri" pitchFamily="34" charset="0"/>
              </a:rPr>
              <a:t>Questions to consider:</a:t>
            </a:r>
            <a:r>
              <a:rPr lang="en-GB" sz="2400" dirty="0" smtClean="0">
                <a:solidFill>
                  <a:srgbClr val="C00000"/>
                </a:solidFill>
                <a:latin typeface="Calibri" pitchFamily="34" charset="0"/>
              </a:rPr>
              <a:t> </a:t>
            </a:r>
          </a:p>
          <a:p>
            <a:pPr marL="914400" lvl="1" indent="-457200">
              <a:spcBef>
                <a:spcPts val="0"/>
              </a:spcBef>
              <a:spcAft>
                <a:spcPts val="1200"/>
              </a:spcAft>
              <a:buFont typeface="+mj-lt"/>
              <a:buAutoNum type="arabicPeriod"/>
              <a:defRPr/>
            </a:pPr>
            <a:r>
              <a:rPr lang="en-GB" sz="2400" dirty="0" smtClean="0">
                <a:latin typeface="Calibri" pitchFamily="34" charset="0"/>
              </a:rPr>
              <a:t>What aspects of the market will firms need to analyse?</a:t>
            </a:r>
            <a:endParaRPr lang="en-GB" dirty="0" smtClean="0">
              <a:latin typeface="Calibri" pitchFamily="34" charset="0"/>
            </a:endParaRPr>
          </a:p>
          <a:p>
            <a:pPr marL="914400" lvl="1" indent="-457200">
              <a:spcBef>
                <a:spcPts val="0"/>
              </a:spcBef>
              <a:spcAft>
                <a:spcPts val="1200"/>
              </a:spcAft>
              <a:buFont typeface="+mj-lt"/>
              <a:buAutoNum type="arabicPeriod"/>
              <a:defRPr/>
            </a:pPr>
            <a:r>
              <a:rPr lang="en-GB" sz="2400" dirty="0" smtClean="0">
                <a:latin typeface="Calibri" pitchFamily="34" charset="0"/>
              </a:rPr>
              <a:t>Why is it important for companies to analyse growth in their market?</a:t>
            </a:r>
          </a:p>
          <a:p>
            <a:pPr>
              <a:defRPr/>
            </a:pPr>
            <a:r>
              <a:rPr lang="en-GB" sz="2400" dirty="0" smtClean="0">
                <a:latin typeface="Calibri" pitchFamily="34" charset="0"/>
              </a:rPr>
              <a:t>Consider companies such as:</a:t>
            </a:r>
          </a:p>
          <a:p>
            <a:pPr lvl="1">
              <a:buFont typeface="Lucida Grande"/>
              <a:buChar char="-"/>
              <a:defRPr/>
            </a:pPr>
            <a:r>
              <a:rPr lang="en-GB" sz="2000" dirty="0" smtClean="0">
                <a:latin typeface="Calibri" pitchFamily="34" charset="0"/>
              </a:rPr>
              <a:t>Cadbury and Nestle </a:t>
            </a:r>
          </a:p>
          <a:p>
            <a:pPr lvl="1">
              <a:buFont typeface="Lucida Grande"/>
              <a:buChar char="-"/>
              <a:defRPr/>
            </a:pPr>
            <a:r>
              <a:rPr lang="en-GB" sz="2000" dirty="0" smtClean="0">
                <a:latin typeface="Calibri" pitchFamily="34" charset="0"/>
              </a:rPr>
              <a:t>Apple and Sony</a:t>
            </a:r>
          </a:p>
          <a:p>
            <a:pPr lvl="1">
              <a:buFont typeface="Lucida Grande"/>
              <a:buChar char="-"/>
              <a:defRPr/>
            </a:pPr>
            <a:r>
              <a:rPr lang="en-GB" sz="2000" dirty="0" smtClean="0">
                <a:latin typeface="Calibri" pitchFamily="34" charset="0"/>
              </a:rPr>
              <a:t>Asda and Tesco</a:t>
            </a:r>
          </a:p>
          <a:p>
            <a:pPr lvl="1">
              <a:buFont typeface="Lucida Grande"/>
              <a:buChar char="-"/>
              <a:defRPr/>
            </a:pPr>
            <a:r>
              <a:rPr lang="en-GB" sz="2000" dirty="0" smtClean="0">
                <a:latin typeface="Calibri" pitchFamily="34" charset="0"/>
              </a:rPr>
              <a:t>Topshop and Marks </a:t>
            </a:r>
            <a:r>
              <a:rPr lang="en-GB" sz="2000" dirty="0">
                <a:latin typeface="Calibri" pitchFamily="34" charset="0"/>
              </a:rPr>
              <a:t>&amp;</a:t>
            </a:r>
            <a:r>
              <a:rPr lang="en-GB" sz="2000" dirty="0" smtClean="0">
                <a:latin typeface="Calibri" pitchFamily="34" charset="0"/>
              </a:rPr>
              <a:t> Spencer</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3</a:t>
            </a:fld>
            <a:endParaRPr lang="en-GB"/>
          </a:p>
        </p:txBody>
      </p:sp>
    </p:spTree>
    <p:extLst>
      <p:ext uri="{BB962C8B-B14F-4D97-AF65-F5344CB8AC3E}">
        <p14:creationId xmlns:p14="http://schemas.microsoft.com/office/powerpoint/2010/main" xmlns="" val="17508754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251520" y="980728"/>
            <a:ext cx="8694043" cy="864270"/>
          </a:xfrm>
        </p:spPr>
        <p:txBody>
          <a:bodyPr/>
          <a:lstStyle/>
          <a:p>
            <a:pPr>
              <a:defRPr/>
            </a:pPr>
            <a:r>
              <a:rPr lang="en-GB" dirty="0" smtClean="0">
                <a:latin typeface="Calibri" pitchFamily="34" charset="0"/>
              </a:rPr>
              <a:t>Why analyse the market?</a:t>
            </a:r>
          </a:p>
        </p:txBody>
      </p:sp>
      <p:sp>
        <p:nvSpPr>
          <p:cNvPr id="68611" name="Rectangle 1027"/>
          <p:cNvSpPr>
            <a:spLocks noGrp="1" noChangeArrowheads="1"/>
          </p:cNvSpPr>
          <p:nvPr>
            <p:ph type="body" idx="1"/>
          </p:nvPr>
        </p:nvSpPr>
        <p:spPr>
          <a:xfrm>
            <a:off x="323528" y="1889448"/>
            <a:ext cx="8447856" cy="4968552"/>
          </a:xfrm>
        </p:spPr>
        <p:txBody>
          <a:bodyPr>
            <a:normAutofit/>
          </a:bodyPr>
          <a:lstStyle/>
          <a:p>
            <a:pPr algn="just">
              <a:spcAft>
                <a:spcPct val="40000"/>
              </a:spcAft>
              <a:buFont typeface="Monotype Sorts" pitchFamily="2" charset="2"/>
              <a:buNone/>
              <a:defRPr/>
            </a:pPr>
            <a:r>
              <a:rPr lang="en-GB" sz="2200" dirty="0" smtClean="0">
                <a:solidFill>
                  <a:srgbClr val="000000"/>
                </a:solidFill>
                <a:latin typeface="Calibri" pitchFamily="34" charset="0"/>
              </a:rPr>
              <a:t>Aspects of the market which firms need to analyse:</a:t>
            </a:r>
          </a:p>
          <a:p>
            <a:pPr algn="just">
              <a:spcAft>
                <a:spcPct val="40000"/>
              </a:spcAft>
              <a:buFont typeface="Arial"/>
              <a:buChar char="•"/>
              <a:defRPr/>
            </a:pPr>
            <a:r>
              <a:rPr lang="en-GB" sz="2100" b="1" dirty="0" smtClean="0">
                <a:solidFill>
                  <a:srgbClr val="000000"/>
                </a:solidFill>
                <a:latin typeface="Calibri" pitchFamily="34" charset="0"/>
              </a:rPr>
              <a:t>Size of the market</a:t>
            </a:r>
            <a:r>
              <a:rPr lang="en-GB" sz="2100" dirty="0" smtClean="0">
                <a:solidFill>
                  <a:srgbClr val="000000"/>
                </a:solidFill>
                <a:latin typeface="Calibri" pitchFamily="34" charset="0"/>
              </a:rPr>
              <a:t> – Is it a big enough market? Is it feasible for the firm to operate in?</a:t>
            </a:r>
            <a:endParaRPr lang="en-GB" sz="2100" dirty="0">
              <a:solidFill>
                <a:srgbClr val="000000"/>
              </a:solidFill>
              <a:latin typeface="Calibri" pitchFamily="34" charset="0"/>
            </a:endParaRPr>
          </a:p>
          <a:p>
            <a:pPr algn="just">
              <a:spcAft>
                <a:spcPct val="40000"/>
              </a:spcAft>
              <a:buFont typeface="Arial"/>
              <a:buChar char="•"/>
              <a:defRPr/>
            </a:pPr>
            <a:r>
              <a:rPr lang="en-GB" sz="2100" b="1" dirty="0" smtClean="0">
                <a:solidFill>
                  <a:srgbClr val="000000"/>
                </a:solidFill>
                <a:latin typeface="Calibri" pitchFamily="34" charset="0"/>
              </a:rPr>
              <a:t>Growth in the market</a:t>
            </a:r>
            <a:r>
              <a:rPr lang="en-GB" sz="2100" dirty="0" smtClean="0">
                <a:solidFill>
                  <a:srgbClr val="000000"/>
                </a:solidFill>
                <a:latin typeface="Calibri" pitchFamily="34" charset="0"/>
              </a:rPr>
              <a:t> – Does the market have enough future potential?</a:t>
            </a:r>
          </a:p>
          <a:p>
            <a:pPr algn="just">
              <a:spcAft>
                <a:spcPct val="40000"/>
              </a:spcAft>
              <a:buFont typeface="Arial"/>
              <a:buChar char="•"/>
              <a:defRPr/>
            </a:pPr>
            <a:r>
              <a:rPr lang="en-GB" sz="2100" b="1" dirty="0" smtClean="0">
                <a:solidFill>
                  <a:srgbClr val="000000"/>
                </a:solidFill>
                <a:latin typeface="Calibri" pitchFamily="34" charset="0"/>
              </a:rPr>
              <a:t>Market structure</a:t>
            </a:r>
            <a:r>
              <a:rPr lang="en-GB" sz="2100" dirty="0" smtClean="0">
                <a:solidFill>
                  <a:srgbClr val="000000"/>
                </a:solidFill>
                <a:latin typeface="Calibri" pitchFamily="34" charset="0"/>
              </a:rPr>
              <a:t> – What level of competition is there? How intense will the competition be?</a:t>
            </a:r>
          </a:p>
          <a:p>
            <a:pPr algn="just">
              <a:spcAft>
                <a:spcPct val="40000"/>
              </a:spcAft>
              <a:buFont typeface="Arial"/>
              <a:buChar char="•"/>
              <a:defRPr/>
            </a:pPr>
            <a:r>
              <a:rPr lang="en-GB" sz="2100" b="1" dirty="0" smtClean="0">
                <a:solidFill>
                  <a:srgbClr val="000000"/>
                </a:solidFill>
                <a:latin typeface="Calibri" pitchFamily="34" charset="0"/>
              </a:rPr>
              <a:t>Segmentation of the market </a:t>
            </a:r>
            <a:r>
              <a:rPr lang="en-GB" sz="2100" dirty="0" smtClean="0">
                <a:solidFill>
                  <a:srgbClr val="000000"/>
                </a:solidFill>
                <a:latin typeface="Calibri" pitchFamily="34" charset="0"/>
              </a:rPr>
              <a:t>– Who will the company be targeting? What are their needs, wants and tastes?</a:t>
            </a:r>
          </a:p>
          <a:p>
            <a:pPr algn="just">
              <a:spcAft>
                <a:spcPct val="40000"/>
              </a:spcAft>
              <a:buFont typeface="Arial"/>
              <a:buChar char="•"/>
              <a:defRPr/>
            </a:pPr>
            <a:r>
              <a:rPr lang="en-GB" sz="2100" b="1" dirty="0" smtClean="0">
                <a:solidFill>
                  <a:srgbClr val="000000"/>
                </a:solidFill>
                <a:latin typeface="Calibri" pitchFamily="34" charset="0"/>
              </a:rPr>
              <a:t>Social trends</a:t>
            </a:r>
            <a:r>
              <a:rPr lang="en-GB" sz="2100" dirty="0" smtClean="0">
                <a:solidFill>
                  <a:srgbClr val="000000"/>
                </a:solidFill>
                <a:latin typeface="Calibri" pitchFamily="34" charset="0"/>
              </a:rPr>
              <a:t> – Changing lifestyles, demographics and fashions</a:t>
            </a:r>
            <a:endParaRPr lang="en-GB" sz="2100" u="sng" dirty="0" smtClean="0">
              <a:solidFill>
                <a:srgbClr val="000000"/>
              </a:solidFill>
              <a:latin typeface="Calibri" pitchFamily="34" charset="0"/>
            </a:endParaRPr>
          </a:p>
        </p:txBody>
      </p:sp>
      <p:sp>
        <p:nvSpPr>
          <p:cNvPr id="4" name="Rectangle 1026"/>
          <p:cNvSpPr txBox="1">
            <a:spLocks noChangeArrowheads="1"/>
          </p:cNvSpPr>
          <p:nvPr/>
        </p:nvSpPr>
        <p:spPr>
          <a:xfrm>
            <a:off x="323528" y="5805264"/>
            <a:ext cx="8550027"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200" dirty="0" smtClean="0">
                <a:latin typeface="Calibri" pitchFamily="34" charset="0"/>
              </a:rPr>
              <a:t>What can firms do with this data?</a:t>
            </a: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4</a:t>
            </a:fld>
            <a:endParaRPr lang="en-GB"/>
          </a:p>
        </p:txBody>
      </p:sp>
    </p:spTree>
    <p:extLst>
      <p:ext uri="{BB962C8B-B14F-4D97-AF65-F5344CB8AC3E}">
        <p14:creationId xmlns:p14="http://schemas.microsoft.com/office/powerpoint/2010/main" xmlns="" val="27736593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179512" y="1124744"/>
            <a:ext cx="8640960" cy="936104"/>
          </a:xfrm>
        </p:spPr>
        <p:txBody>
          <a:bodyPr>
            <a:normAutofit/>
          </a:bodyPr>
          <a:lstStyle/>
          <a:p>
            <a:pPr>
              <a:defRPr/>
            </a:pPr>
            <a:r>
              <a:rPr lang="en-GB" dirty="0" smtClean="0">
                <a:latin typeface="Calibri" pitchFamily="34" charset="0"/>
              </a:rPr>
              <a:t>Reasons for analysing the market</a:t>
            </a:r>
          </a:p>
        </p:txBody>
      </p:sp>
      <p:graphicFrame>
        <p:nvGraphicFramePr>
          <p:cNvPr id="2" name="Diagram 1"/>
          <p:cNvGraphicFramePr/>
          <p:nvPr>
            <p:extLst>
              <p:ext uri="{D42A27DB-BD31-4B8C-83A1-F6EECF244321}">
                <p14:modId xmlns:p14="http://schemas.microsoft.com/office/powerpoint/2010/main" xmlns="" val="3201999743"/>
              </p:ext>
            </p:extLst>
          </p:nvPr>
        </p:nvGraphicFramePr>
        <p:xfrm>
          <a:off x="683568" y="2132856"/>
          <a:ext cx="756084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5</a:t>
            </a:fld>
            <a:endParaRPr lang="en-GB"/>
          </a:p>
        </p:txBody>
      </p:sp>
    </p:spTree>
    <p:extLst>
      <p:ext uri="{BB962C8B-B14F-4D97-AF65-F5344CB8AC3E}">
        <p14:creationId xmlns:p14="http://schemas.microsoft.com/office/powerpoint/2010/main" xmlns="" val="3184049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interpretation of marketing data</a:t>
            </a:r>
          </a:p>
        </p:txBody>
      </p:sp>
      <p:sp>
        <p:nvSpPr>
          <p:cNvPr id="3" name="Content Placeholder 2"/>
          <p:cNvSpPr>
            <a:spLocks noGrp="1"/>
          </p:cNvSpPr>
          <p:nvPr>
            <p:ph idx="1"/>
          </p:nvPr>
        </p:nvSpPr>
        <p:spPr>
          <a:xfrm>
            <a:off x="323528" y="2204864"/>
            <a:ext cx="8363272" cy="4525963"/>
          </a:xfrm>
        </p:spPr>
        <p:txBody>
          <a:bodyPr>
            <a:normAutofit/>
          </a:bodyPr>
          <a:lstStyle/>
          <a:p>
            <a:pPr marL="0" indent="0" algn="just">
              <a:spcBef>
                <a:spcPts val="0"/>
              </a:spcBef>
              <a:spcAft>
                <a:spcPts val="1200"/>
              </a:spcAft>
              <a:buNone/>
            </a:pPr>
            <a:r>
              <a:rPr lang="en-GB" dirty="0"/>
              <a:t>The interpretation of marketing </a:t>
            </a:r>
            <a:r>
              <a:rPr lang="en-GB" dirty="0" smtClean="0"/>
              <a:t>data in this unit will include:</a:t>
            </a:r>
            <a:endParaRPr lang="en-GB" dirty="0"/>
          </a:p>
          <a:p>
            <a:pPr marL="971550" lvl="1" indent="-514350" algn="just">
              <a:spcBef>
                <a:spcPts val="0"/>
              </a:spcBef>
              <a:spcAft>
                <a:spcPts val="1200"/>
              </a:spcAft>
              <a:buFont typeface="+mj-lt"/>
              <a:buAutoNum type="arabicPeriod"/>
            </a:pPr>
            <a:r>
              <a:rPr lang="en-GB" b="1" dirty="0"/>
              <a:t>C</a:t>
            </a:r>
            <a:r>
              <a:rPr lang="en-GB" b="1" dirty="0" smtClean="0"/>
              <a:t>orrelation </a:t>
            </a:r>
          </a:p>
          <a:p>
            <a:pPr marL="971550" lvl="1" indent="-514350" algn="just">
              <a:spcBef>
                <a:spcPts val="0"/>
              </a:spcBef>
              <a:spcAft>
                <a:spcPts val="1200"/>
              </a:spcAft>
              <a:buFont typeface="+mj-lt"/>
              <a:buAutoNum type="arabicPeriod"/>
            </a:pPr>
            <a:r>
              <a:rPr lang="en-GB" b="1" dirty="0" smtClean="0"/>
              <a:t>Confidence intervals</a:t>
            </a:r>
          </a:p>
          <a:p>
            <a:pPr marL="971550" lvl="1" indent="-514350" algn="just">
              <a:spcBef>
                <a:spcPts val="0"/>
              </a:spcBef>
              <a:spcAft>
                <a:spcPts val="1200"/>
              </a:spcAft>
              <a:buFont typeface="+mj-lt"/>
              <a:buAutoNum type="arabicPeriod"/>
            </a:pPr>
            <a:r>
              <a:rPr lang="en-GB" b="1" dirty="0"/>
              <a:t>E</a:t>
            </a:r>
            <a:r>
              <a:rPr lang="en-GB" b="1" dirty="0" smtClean="0"/>
              <a:t>xtrapolation</a:t>
            </a: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6</a:t>
            </a:fld>
            <a:endParaRPr lang="en-GB"/>
          </a:p>
        </p:txBody>
      </p:sp>
    </p:spTree>
    <p:extLst>
      <p:ext uri="{BB962C8B-B14F-4D97-AF65-F5344CB8AC3E}">
        <p14:creationId xmlns:p14="http://schemas.microsoft.com/office/powerpoint/2010/main" xmlns="" val="1146110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520" y="980728"/>
            <a:ext cx="8636893" cy="864270"/>
          </a:xfrm>
        </p:spPr>
        <p:txBody>
          <a:bodyPr>
            <a:noAutofit/>
          </a:bodyPr>
          <a:lstStyle/>
          <a:p>
            <a:pPr>
              <a:defRPr/>
            </a:pPr>
            <a:r>
              <a:rPr lang="en-GB" dirty="0" smtClean="0">
                <a:latin typeface="Calibri" pitchFamily="34" charset="0"/>
              </a:rPr>
              <a:t>1. Correlation</a:t>
            </a:r>
          </a:p>
        </p:txBody>
      </p:sp>
      <p:sp>
        <p:nvSpPr>
          <p:cNvPr id="24579" name="Rectangle 3"/>
          <p:cNvSpPr>
            <a:spLocks noGrp="1" noChangeArrowheads="1"/>
          </p:cNvSpPr>
          <p:nvPr>
            <p:ph type="body" idx="1"/>
          </p:nvPr>
        </p:nvSpPr>
        <p:spPr>
          <a:xfrm>
            <a:off x="251520" y="1772816"/>
            <a:ext cx="8591872" cy="1368152"/>
          </a:xfrm>
        </p:spPr>
        <p:txBody>
          <a:bodyPr>
            <a:normAutofit/>
          </a:bodyPr>
          <a:lstStyle/>
          <a:p>
            <a:pPr algn="just">
              <a:lnSpc>
                <a:spcPct val="110000"/>
              </a:lnSpc>
              <a:spcBef>
                <a:spcPts val="0"/>
              </a:spcBef>
              <a:spcAft>
                <a:spcPts val="1200"/>
              </a:spcAft>
              <a:buNone/>
            </a:pPr>
            <a:r>
              <a:rPr lang="en-GB" altLang="en-US" sz="1800" b="1" dirty="0" smtClean="0">
                <a:solidFill>
                  <a:srgbClr val="FF0000"/>
                </a:solidFill>
                <a:latin typeface="Calibri" pitchFamily="34" charset="0"/>
              </a:rPr>
              <a:t>Key term: Correlation - A </a:t>
            </a:r>
            <a:r>
              <a:rPr lang="en-GB" altLang="en-US" sz="1800" b="1" dirty="0" smtClean="0">
                <a:solidFill>
                  <a:srgbClr val="FF0000"/>
                </a:solidFill>
                <a:latin typeface="Calibri" pitchFamily="34" charset="0"/>
              </a:rPr>
              <a:t>statistical technique which looks at the </a:t>
            </a:r>
            <a:r>
              <a:rPr lang="en-GB" sz="1800" b="1" dirty="0">
                <a:solidFill>
                  <a:srgbClr val="FF0000"/>
                </a:solidFill>
              </a:rPr>
              <a:t>strength of </a:t>
            </a:r>
            <a:r>
              <a:rPr lang="en-GB" sz="1800" b="1" dirty="0" smtClean="0">
                <a:solidFill>
                  <a:srgbClr val="FF0000"/>
                </a:solidFill>
              </a:rPr>
              <a:t>the relationship </a:t>
            </a:r>
            <a:r>
              <a:rPr lang="en-GB" sz="1800" b="1" dirty="0">
                <a:solidFill>
                  <a:srgbClr val="FF0000"/>
                </a:solidFill>
              </a:rPr>
              <a:t>between two </a:t>
            </a:r>
            <a:r>
              <a:rPr lang="en-GB" sz="1800" b="1" dirty="0" smtClean="0">
                <a:solidFill>
                  <a:srgbClr val="FF0000"/>
                </a:solidFill>
              </a:rPr>
              <a:t>variables </a:t>
            </a:r>
            <a:r>
              <a:rPr lang="en-GB" altLang="en-US" sz="1800" b="1" dirty="0" smtClean="0">
                <a:solidFill>
                  <a:srgbClr val="FF0000"/>
                </a:solidFill>
                <a:latin typeface="Calibri" pitchFamily="34" charset="0"/>
              </a:rPr>
              <a:t>and how they are related. </a:t>
            </a:r>
            <a:r>
              <a:rPr lang="en-GB" altLang="en-US" sz="1800" dirty="0" smtClean="0">
                <a:latin typeface="Calibri" pitchFamily="34" charset="0"/>
              </a:rPr>
              <a:t>For example, the relationship between advertising expenditure and sales increases.</a:t>
            </a:r>
          </a:p>
        </p:txBody>
      </p:sp>
      <p:grpSp>
        <p:nvGrpSpPr>
          <p:cNvPr id="2" name="Group 24"/>
          <p:cNvGrpSpPr>
            <a:grpSpLocks/>
          </p:cNvGrpSpPr>
          <p:nvPr/>
        </p:nvGrpSpPr>
        <p:grpSpPr bwMode="auto">
          <a:xfrm>
            <a:off x="827584" y="2924944"/>
            <a:ext cx="7086600" cy="2057400"/>
            <a:chOff x="1104" y="2016"/>
            <a:chExt cx="4464" cy="1296"/>
          </a:xfrm>
        </p:grpSpPr>
        <p:sp>
          <p:nvSpPr>
            <p:cNvPr id="12294" name="Line 4"/>
            <p:cNvSpPr>
              <a:spLocks noChangeShapeType="1"/>
            </p:cNvSpPr>
            <p:nvPr/>
          </p:nvSpPr>
          <p:spPr bwMode="auto">
            <a:xfrm>
              <a:off x="1152" y="2016"/>
              <a:ext cx="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295" name="Line 5"/>
            <p:cNvSpPr>
              <a:spLocks noChangeShapeType="1"/>
            </p:cNvSpPr>
            <p:nvPr/>
          </p:nvSpPr>
          <p:spPr bwMode="auto">
            <a:xfrm>
              <a:off x="2784" y="2016"/>
              <a:ext cx="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296" name="Line 6"/>
            <p:cNvSpPr>
              <a:spLocks noChangeShapeType="1"/>
            </p:cNvSpPr>
            <p:nvPr/>
          </p:nvSpPr>
          <p:spPr bwMode="auto">
            <a:xfrm>
              <a:off x="4272" y="2016"/>
              <a:ext cx="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297" name="Line 7"/>
            <p:cNvSpPr>
              <a:spLocks noChangeShapeType="1"/>
            </p:cNvSpPr>
            <p:nvPr/>
          </p:nvSpPr>
          <p:spPr bwMode="auto">
            <a:xfrm>
              <a:off x="1152" y="3120"/>
              <a:ext cx="12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298" name="Line 8"/>
            <p:cNvSpPr>
              <a:spLocks noChangeShapeType="1"/>
            </p:cNvSpPr>
            <p:nvPr/>
          </p:nvSpPr>
          <p:spPr bwMode="auto">
            <a:xfrm>
              <a:off x="2784" y="3120"/>
              <a:ext cx="12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299" name="Line 9"/>
            <p:cNvSpPr>
              <a:spLocks noChangeShapeType="1"/>
            </p:cNvSpPr>
            <p:nvPr/>
          </p:nvSpPr>
          <p:spPr bwMode="auto">
            <a:xfrm>
              <a:off x="4272" y="3120"/>
              <a:ext cx="12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300" name="Line 10"/>
            <p:cNvSpPr>
              <a:spLocks noChangeShapeType="1"/>
            </p:cNvSpPr>
            <p:nvPr/>
          </p:nvSpPr>
          <p:spPr bwMode="auto">
            <a:xfrm flipV="1">
              <a:off x="1248" y="2160"/>
              <a:ext cx="1056" cy="864"/>
            </a:xfrm>
            <a:prstGeom prst="line">
              <a:avLst/>
            </a:prstGeom>
            <a:noFill/>
            <a:ln w="28575">
              <a:solidFill>
                <a:srgbClr val="00206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301" name="Line 11"/>
            <p:cNvSpPr>
              <a:spLocks noChangeShapeType="1"/>
            </p:cNvSpPr>
            <p:nvPr/>
          </p:nvSpPr>
          <p:spPr bwMode="auto">
            <a:xfrm>
              <a:off x="2928" y="2112"/>
              <a:ext cx="960" cy="864"/>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2302" name="AutoShape 12"/>
            <p:cNvSpPr>
              <a:spLocks noChangeArrowheads="1"/>
            </p:cNvSpPr>
            <p:nvPr/>
          </p:nvSpPr>
          <p:spPr bwMode="auto">
            <a:xfrm>
              <a:off x="4608" y="2256"/>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3" name="AutoShape 13"/>
            <p:cNvSpPr>
              <a:spLocks noChangeArrowheads="1"/>
            </p:cNvSpPr>
            <p:nvPr/>
          </p:nvSpPr>
          <p:spPr bwMode="auto">
            <a:xfrm>
              <a:off x="4704" y="2976"/>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4" name="AutoShape 14"/>
            <p:cNvSpPr>
              <a:spLocks noChangeArrowheads="1"/>
            </p:cNvSpPr>
            <p:nvPr/>
          </p:nvSpPr>
          <p:spPr bwMode="auto">
            <a:xfrm>
              <a:off x="4800" y="2448"/>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5" name="AutoShape 15"/>
            <p:cNvSpPr>
              <a:spLocks noChangeArrowheads="1"/>
            </p:cNvSpPr>
            <p:nvPr/>
          </p:nvSpPr>
          <p:spPr bwMode="auto">
            <a:xfrm>
              <a:off x="4896" y="2112"/>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6" name="AutoShape 16"/>
            <p:cNvSpPr>
              <a:spLocks noChangeArrowheads="1"/>
            </p:cNvSpPr>
            <p:nvPr/>
          </p:nvSpPr>
          <p:spPr bwMode="auto">
            <a:xfrm>
              <a:off x="4992" y="2736"/>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7" name="AutoShape 17"/>
            <p:cNvSpPr>
              <a:spLocks noChangeArrowheads="1"/>
            </p:cNvSpPr>
            <p:nvPr/>
          </p:nvSpPr>
          <p:spPr bwMode="auto">
            <a:xfrm>
              <a:off x="5088" y="2400"/>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8" name="AutoShape 18"/>
            <p:cNvSpPr>
              <a:spLocks noChangeArrowheads="1"/>
            </p:cNvSpPr>
            <p:nvPr/>
          </p:nvSpPr>
          <p:spPr bwMode="auto">
            <a:xfrm>
              <a:off x="4368" y="2832"/>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09" name="AutoShape 19"/>
            <p:cNvSpPr>
              <a:spLocks noChangeArrowheads="1"/>
            </p:cNvSpPr>
            <p:nvPr/>
          </p:nvSpPr>
          <p:spPr bwMode="auto">
            <a:xfrm>
              <a:off x="5376" y="2352"/>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10" name="AutoShape 20"/>
            <p:cNvSpPr>
              <a:spLocks noChangeArrowheads="1"/>
            </p:cNvSpPr>
            <p:nvPr/>
          </p:nvSpPr>
          <p:spPr bwMode="auto">
            <a:xfrm>
              <a:off x="5280" y="2880"/>
              <a:ext cx="48" cy="48"/>
            </a:xfrm>
            <a:prstGeom prst="star4">
              <a:avLst>
                <a:gd name="adj" fmla="val 125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311" name="Text Box 21"/>
            <p:cNvSpPr txBox="1">
              <a:spLocks noChangeArrowheads="1"/>
            </p:cNvSpPr>
            <p:nvPr/>
          </p:nvSpPr>
          <p:spPr bwMode="auto">
            <a:xfrm>
              <a:off x="1104" y="3072"/>
              <a:ext cx="15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sz="1800" b="1" dirty="0">
                  <a:solidFill>
                    <a:srgbClr val="002060"/>
                  </a:solidFill>
                  <a:latin typeface="Arial" charset="0"/>
                </a:rPr>
                <a:t>Positive correlation</a:t>
              </a:r>
              <a:endParaRPr lang="en-GB" altLang="en-US" dirty="0">
                <a:solidFill>
                  <a:srgbClr val="002060"/>
                </a:solidFill>
              </a:endParaRPr>
            </a:p>
          </p:txBody>
        </p:sp>
        <p:sp>
          <p:nvSpPr>
            <p:cNvPr id="12312" name="Text Box 22"/>
            <p:cNvSpPr txBox="1">
              <a:spLocks noChangeArrowheads="1"/>
            </p:cNvSpPr>
            <p:nvPr/>
          </p:nvSpPr>
          <p:spPr bwMode="auto">
            <a:xfrm>
              <a:off x="2736" y="3072"/>
              <a:ext cx="15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sz="1800" b="1" dirty="0">
                  <a:solidFill>
                    <a:srgbClr val="C00000"/>
                  </a:solidFill>
                  <a:latin typeface="Arial" charset="0"/>
                </a:rPr>
                <a:t>Negative correlation</a:t>
              </a:r>
              <a:endParaRPr lang="en-GB" altLang="en-US" dirty="0">
                <a:solidFill>
                  <a:srgbClr val="C00000"/>
                </a:solidFill>
              </a:endParaRPr>
            </a:p>
          </p:txBody>
        </p:sp>
        <p:sp>
          <p:nvSpPr>
            <p:cNvPr id="12313" name="Text Box 23"/>
            <p:cNvSpPr txBox="1">
              <a:spLocks noChangeArrowheads="1"/>
            </p:cNvSpPr>
            <p:nvPr/>
          </p:nvSpPr>
          <p:spPr bwMode="auto">
            <a:xfrm>
              <a:off x="4272" y="3081"/>
              <a:ext cx="12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sz="1800" b="1" dirty="0">
                  <a:solidFill>
                    <a:srgbClr val="7030A0"/>
                  </a:solidFill>
                  <a:latin typeface="Arial" charset="0"/>
                </a:rPr>
                <a:t>No correlation</a:t>
              </a:r>
              <a:endParaRPr lang="en-GB" altLang="en-US" dirty="0">
                <a:solidFill>
                  <a:srgbClr val="7030A0"/>
                </a:solidFill>
              </a:endParaRPr>
            </a:p>
          </p:txBody>
        </p:sp>
      </p:grpSp>
      <p:sp>
        <p:nvSpPr>
          <p:cNvPr id="24601" name="Text Box 25"/>
          <p:cNvSpPr txBox="1">
            <a:spLocks noChangeArrowheads="1"/>
          </p:cNvSpPr>
          <p:nvPr/>
        </p:nvSpPr>
        <p:spPr bwMode="auto">
          <a:xfrm>
            <a:off x="179512" y="5013176"/>
            <a:ext cx="878497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85750" indent="-285750" algn="just">
              <a:buClr>
                <a:srgbClr val="C00000"/>
              </a:buClr>
              <a:buFont typeface="Arial"/>
              <a:buChar char="•"/>
            </a:pPr>
            <a:r>
              <a:rPr lang="en-GB" altLang="en-US" sz="1800" dirty="0">
                <a:latin typeface="Calibri" pitchFamily="34" charset="0"/>
              </a:rPr>
              <a:t>If two variables are correlated they may influence one another. </a:t>
            </a:r>
          </a:p>
          <a:p>
            <a:pPr marL="285750" indent="-285750" algn="just">
              <a:buClr>
                <a:srgbClr val="C00000"/>
              </a:buClr>
              <a:buFont typeface="Arial"/>
              <a:buChar char="•"/>
            </a:pPr>
            <a:r>
              <a:rPr lang="en-GB" altLang="en-US" sz="1800" b="1" dirty="0" smtClean="0">
                <a:latin typeface="Calibri" pitchFamily="34" charset="0"/>
              </a:rPr>
              <a:t>However, </a:t>
            </a:r>
            <a:r>
              <a:rPr lang="en-GB" altLang="en-US" sz="1800" dirty="0" smtClean="0">
                <a:latin typeface="Calibri" pitchFamily="34" charset="0"/>
              </a:rPr>
              <a:t>the </a:t>
            </a:r>
            <a:r>
              <a:rPr lang="en-GB" altLang="en-US" sz="1800" dirty="0">
                <a:latin typeface="Calibri" pitchFamily="34" charset="0"/>
              </a:rPr>
              <a:t>causal link must be established. Some factors may appear correlated but are not. </a:t>
            </a:r>
            <a:r>
              <a:rPr lang="en-GB" altLang="en-US" sz="1800" dirty="0" smtClean="0">
                <a:latin typeface="Calibri" pitchFamily="34" charset="0"/>
              </a:rPr>
              <a:t>For example, obesity levels </a:t>
            </a:r>
            <a:r>
              <a:rPr lang="en-GB" altLang="en-US" sz="1800" dirty="0">
                <a:latin typeface="Calibri" pitchFamily="34" charset="0"/>
              </a:rPr>
              <a:t>in the UK rising with the level </a:t>
            </a:r>
            <a:r>
              <a:rPr lang="en-GB" altLang="en-US" sz="1800" dirty="0" smtClean="0">
                <a:latin typeface="Calibri" pitchFamily="34" charset="0"/>
              </a:rPr>
              <a:t>of organic food sales increasing. On a graph they would appear positively correlated but in reality have no impact on one another.</a:t>
            </a:r>
            <a:endParaRPr lang="en-GB" altLang="en-US" sz="1800" dirty="0">
              <a:latin typeface="Calibri" pitchFamily="34" charset="0"/>
            </a:endParaRP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7</a:t>
            </a:fld>
            <a:endParaRPr lang="en-GB"/>
          </a:p>
        </p:txBody>
      </p:sp>
    </p:spTree>
    <p:extLst>
      <p:ext uri="{BB962C8B-B14F-4D97-AF65-F5344CB8AC3E}">
        <p14:creationId xmlns:p14="http://schemas.microsoft.com/office/powerpoint/2010/main" xmlns="" val="25932064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anim calcmode="lin" valueType="num">
                                      <p:cBhvr additive="base">
                                        <p:cTn id="7" dur="500" fill="hold"/>
                                        <p:tgtEl>
                                          <p:spTgt spid="24601"/>
                                        </p:tgtEl>
                                        <p:attrNameLst>
                                          <p:attrName>ppt_x</p:attrName>
                                        </p:attrNameLst>
                                      </p:cBhvr>
                                      <p:tavLst>
                                        <p:tav tm="0">
                                          <p:val>
                                            <p:strVal val="0-#ppt_w/2"/>
                                          </p:val>
                                        </p:tav>
                                        <p:tav tm="100000">
                                          <p:val>
                                            <p:strVal val="#ppt_x"/>
                                          </p:val>
                                        </p:tav>
                                      </p:tavLst>
                                    </p:anim>
                                    <p:anim calcmode="lin" valueType="num">
                                      <p:cBhvr additive="base">
                                        <p:cTn id="8" dur="500" fill="hold"/>
                                        <p:tgtEl>
                                          <p:spTgt spid="24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8</a:t>
            </a:fld>
            <a:endParaRPr lang="en-GB"/>
          </a:p>
        </p:txBody>
      </p:sp>
      <p:pic>
        <p:nvPicPr>
          <p:cNvPr id="1026" name="Picture 2" descr="C:\Users\user\Downloads\IMG_4784.JPG"/>
          <p:cNvPicPr>
            <a:picLocks noChangeAspect="1" noChangeArrowheads="1"/>
          </p:cNvPicPr>
          <p:nvPr/>
        </p:nvPicPr>
        <p:blipFill>
          <a:blip r:embed="rId2" cstate="print"/>
          <a:srcRect l="5555" t="20833" r="12500" b="15625"/>
          <a:stretch>
            <a:fillRect/>
          </a:stretch>
        </p:blipFill>
        <p:spPr bwMode="auto">
          <a:xfrm>
            <a:off x="500034" y="1428736"/>
            <a:ext cx="4214842" cy="4357718"/>
          </a:xfrm>
          <a:prstGeom prst="rect">
            <a:avLst/>
          </a:prstGeom>
          <a:noFill/>
        </p:spPr>
      </p:pic>
      <p:sp>
        <p:nvSpPr>
          <p:cNvPr id="7" name="TextBox 6"/>
          <p:cNvSpPr txBox="1"/>
          <p:nvPr/>
        </p:nvSpPr>
        <p:spPr>
          <a:xfrm>
            <a:off x="5000628" y="1785926"/>
            <a:ext cx="3786214" cy="1077218"/>
          </a:xfrm>
          <a:prstGeom prst="rect">
            <a:avLst/>
          </a:prstGeom>
          <a:noFill/>
        </p:spPr>
        <p:txBody>
          <a:bodyPr wrap="square" rtlCol="0">
            <a:spAutoFit/>
          </a:bodyPr>
          <a:lstStyle/>
          <a:p>
            <a:r>
              <a:rPr lang="en-GB" sz="3200" dirty="0" smtClean="0"/>
              <a:t>This is a perfect positive correlation.</a:t>
            </a:r>
            <a:endParaRPr lang="en-GB" sz="3200" dirty="0"/>
          </a:p>
        </p:txBody>
      </p:sp>
      <p:sp>
        <p:nvSpPr>
          <p:cNvPr id="8" name="TextBox 7"/>
          <p:cNvSpPr txBox="1"/>
          <p:nvPr/>
        </p:nvSpPr>
        <p:spPr>
          <a:xfrm>
            <a:off x="5000628" y="3071810"/>
            <a:ext cx="3929090" cy="2585323"/>
          </a:xfrm>
          <a:prstGeom prst="rect">
            <a:avLst/>
          </a:prstGeom>
          <a:noFill/>
        </p:spPr>
        <p:txBody>
          <a:bodyPr wrap="square" rtlCol="0">
            <a:spAutoFit/>
          </a:bodyPr>
          <a:lstStyle/>
          <a:p>
            <a:r>
              <a:rPr lang="en-GB" dirty="0" smtClean="0"/>
              <a:t>On the following slide, please label the graphs with the following:</a:t>
            </a:r>
          </a:p>
          <a:p>
            <a:endParaRPr lang="en-GB" dirty="0" smtClean="0"/>
          </a:p>
          <a:p>
            <a:pPr>
              <a:buFont typeface="Arial" pitchFamily="34" charset="0"/>
              <a:buChar char="•"/>
            </a:pPr>
            <a:r>
              <a:rPr lang="en-GB" dirty="0" smtClean="0"/>
              <a:t>No apparent correlation</a:t>
            </a:r>
          </a:p>
          <a:p>
            <a:pPr>
              <a:buFont typeface="Arial" pitchFamily="34" charset="0"/>
              <a:buChar char="•"/>
            </a:pPr>
            <a:r>
              <a:rPr lang="en-GB" dirty="0" smtClean="0"/>
              <a:t>Strong/high positive correlation</a:t>
            </a:r>
          </a:p>
          <a:p>
            <a:pPr>
              <a:buFont typeface="Arial" pitchFamily="34" charset="0"/>
              <a:buChar char="•"/>
            </a:pPr>
            <a:r>
              <a:rPr lang="en-GB" dirty="0" smtClean="0"/>
              <a:t>Weak/low negative correlation</a:t>
            </a:r>
          </a:p>
          <a:p>
            <a:pPr>
              <a:buFont typeface="Arial" pitchFamily="34" charset="0"/>
              <a:buChar char="•"/>
            </a:pPr>
            <a:r>
              <a:rPr lang="en-GB" dirty="0" smtClean="0"/>
              <a:t>Weak/low positive correlation</a:t>
            </a:r>
          </a:p>
          <a:p>
            <a:pPr>
              <a:buFont typeface="Arial" pitchFamily="34" charset="0"/>
              <a:buChar char="•"/>
            </a:pPr>
            <a:r>
              <a:rPr lang="en-GB" dirty="0" smtClean="0"/>
              <a:t>Strong/high negative correlation</a:t>
            </a:r>
          </a:p>
          <a:p>
            <a:pPr>
              <a:buFont typeface="Arial" pitchFamily="34" charset="0"/>
              <a:buChar char="•"/>
            </a:pPr>
            <a:r>
              <a:rPr lang="en-GB" dirty="0" smtClean="0"/>
              <a:t>Perfect negative correlation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9</a:t>
            </a:fld>
            <a:endParaRPr lang="en-GB"/>
          </a:p>
        </p:txBody>
      </p:sp>
      <p:sp>
        <p:nvSpPr>
          <p:cNvPr id="2050" name="AutoShape 2" descr="https://mail.lgflmail.org/owa/service.svc/s/GetFileAttachment?id=AAMkAGIxMjA5NzE1LTU5ZTktNDc0Ny04ZjZlLWY1ZGFiZjNhNGVhNABGAAAAAADrDblgXqltT4rCVtwD0gTeBwDZFSBf8nQeQYJOwuENl%2B93AAAAhgf4AABh%2F1unASzfQ7T2b9nfKO7LAAAo4%2BaPAAABEgAQAAWtfKRH%2FUFNiMXNLCqG5Dg%3D&amp;isImagePreview=True&amp;X-OWA-CANARY=-hyfUaIZE0y8jK__5WJerBfejPTm7NII5e59WJA59aeYG33fQr1x5u7wy3h4XkhLxQp-6tC4A_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1" name="Picture 3" descr="C:\Users\user\Downloads\IMG_4783 (1).JPG"/>
          <p:cNvPicPr>
            <a:picLocks noChangeAspect="1" noChangeArrowheads="1"/>
          </p:cNvPicPr>
          <p:nvPr/>
        </p:nvPicPr>
        <p:blipFill>
          <a:blip r:embed="rId2" cstate="print"/>
          <a:srcRect l="1562" t="11458" r="3125" b="2083"/>
          <a:stretch>
            <a:fillRect/>
          </a:stretch>
        </p:blipFill>
        <p:spPr bwMode="auto">
          <a:xfrm>
            <a:off x="428596" y="1071546"/>
            <a:ext cx="8143932" cy="554054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8cfb6641a6d2b10a7bb4511f035b4b0eb752d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1288</TotalTime>
  <Words>2624</Words>
  <Application>Microsoft Office PowerPoint</Application>
  <PresentationFormat>On-screen Show (4:3)</PresentationFormat>
  <Paragraphs>254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Learning outcomes</vt:lpstr>
      <vt:lpstr>Why analyse the market?</vt:lpstr>
      <vt:lpstr>Why analyse the market?</vt:lpstr>
      <vt:lpstr>Reasons for analysing the market</vt:lpstr>
      <vt:lpstr>The interpretation of marketing data</vt:lpstr>
      <vt:lpstr>1. Correlation</vt:lpstr>
      <vt:lpstr>Slide 8</vt:lpstr>
      <vt:lpstr>Slide 9</vt:lpstr>
      <vt:lpstr>1. Correlation</vt:lpstr>
      <vt:lpstr>1. Correlation</vt:lpstr>
      <vt:lpstr>Correlation: Task 1</vt:lpstr>
      <vt:lpstr>Causal Link</vt:lpstr>
      <vt:lpstr>Research and discuss:  How are the terms ‘correlation’ and ‘causation’ related?</vt:lpstr>
      <vt:lpstr>2. Confidence intervals</vt:lpstr>
      <vt:lpstr>2. Confidence intervals: Example</vt:lpstr>
      <vt:lpstr>Factors influencing the confidence interval</vt:lpstr>
      <vt:lpstr>3. Extrapolation</vt:lpstr>
      <vt:lpstr>Methods of extrapolation</vt:lpstr>
      <vt:lpstr>Extrapolation: Task </vt:lpstr>
      <vt:lpstr>Extrapolation: Task − Answers</vt:lpstr>
      <vt:lpstr>Slide 22</vt:lpstr>
      <vt:lpstr>Benefits of market analysis</vt:lpstr>
      <vt:lpstr>Implications of incorrect forecasting</vt:lpstr>
      <vt:lpstr>The value of technology in gathering and analysing data for marketing decision-making</vt:lpstr>
    </vt:vector>
  </TitlesOfParts>
  <Company>Halesowen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Support</dc:creator>
  <cp:lastModifiedBy>user</cp:lastModifiedBy>
  <cp:revision>105</cp:revision>
  <dcterms:created xsi:type="dcterms:W3CDTF">2014-07-21T12:45:36Z</dcterms:created>
  <dcterms:modified xsi:type="dcterms:W3CDTF">2015-11-14T13:48:58Z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266291</vt:lpwstr>
  </property>
  <property fmtid="{D5CDD505-2E9C-101B-9397-08002B2CF9AE}" pid="3" name="NXPowerLiteSettings">
    <vt:lpwstr>F5000400038000</vt:lpwstr>
  </property>
  <property fmtid="{D5CDD505-2E9C-101B-9397-08002B2CF9AE}" pid="4" name="NXPowerLiteVersion">
    <vt:lpwstr>D6.1.2</vt:lpwstr>
  </property>
</Properties>
</file>