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91" r:id="rId2"/>
    <p:sldId id="292" r:id="rId3"/>
    <p:sldId id="293" r:id="rId4"/>
    <p:sldId id="294" r:id="rId5"/>
    <p:sldId id="295" r:id="rId6"/>
    <p:sldId id="296" r:id="rId7"/>
    <p:sldId id="297" r:id="rId8"/>
    <p:sldId id="298" r:id="rId9"/>
    <p:sldId id="299" r:id="rId10"/>
    <p:sldId id="313" r:id="rId11"/>
    <p:sldId id="300" r:id="rId12"/>
    <p:sldId id="301" r:id="rId13"/>
    <p:sldId id="302" r:id="rId14"/>
    <p:sldId id="303" r:id="rId15"/>
    <p:sldId id="314" r:id="rId16"/>
    <p:sldId id="311" r:id="rId17"/>
    <p:sldId id="315" r:id="rId18"/>
    <p:sldId id="316" r:id="rId19"/>
    <p:sldId id="304" r:id="rId20"/>
    <p:sldId id="305" r:id="rId21"/>
    <p:sldId id="306" r:id="rId22"/>
    <p:sldId id="307" r:id="rId23"/>
    <p:sldId id="308" r:id="rId24"/>
    <p:sldId id="309" r:id="rId25"/>
    <p:sldId id="310" r:id="rId26"/>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1C65"/>
    <a:srgbClr val="2F44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917" autoAdjust="0"/>
  </p:normalViewPr>
  <p:slideViewPr>
    <p:cSldViewPr>
      <p:cViewPr varScale="1">
        <p:scale>
          <a:sx n="105" d="100"/>
          <a:sy n="105" d="100"/>
        </p:scale>
        <p:origin x="17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84DAD3-B589-40A1-98C1-4B956982FAF9}"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endParaRPr lang="en-GB"/>
        </a:p>
      </dgm:t>
    </dgm:pt>
    <dgm:pt modelId="{C28203C0-EC26-4A1A-A0C9-AAC9F817A5C4}">
      <dgm:prSet phldrT="[Text]" custT="1"/>
      <dgm:spPr/>
      <dgm:t>
        <a:bodyPr/>
        <a:lstStyle/>
        <a:p>
          <a:r>
            <a:rPr lang="en-GB" sz="1800" b="1" dirty="0" smtClean="0"/>
            <a:t>Reasons for market research</a:t>
          </a:r>
          <a:endParaRPr lang="en-GB" sz="1800" b="1" dirty="0"/>
        </a:p>
      </dgm:t>
    </dgm:pt>
    <dgm:pt modelId="{A0336FE3-E23E-4FBC-999A-3A0570FDCBE9}" type="parTrans" cxnId="{A73D8902-CBDB-43F1-9197-1959E5A80EA8}">
      <dgm:prSet/>
      <dgm:spPr/>
      <dgm:t>
        <a:bodyPr/>
        <a:lstStyle/>
        <a:p>
          <a:endParaRPr lang="en-GB" sz="3200"/>
        </a:p>
      </dgm:t>
    </dgm:pt>
    <dgm:pt modelId="{0A46C2A1-5C4F-412E-9576-904D32A44423}" type="sibTrans" cxnId="{A73D8902-CBDB-43F1-9197-1959E5A80EA8}">
      <dgm:prSet/>
      <dgm:spPr/>
      <dgm:t>
        <a:bodyPr/>
        <a:lstStyle/>
        <a:p>
          <a:endParaRPr lang="en-GB" sz="3200"/>
        </a:p>
      </dgm:t>
    </dgm:pt>
    <dgm:pt modelId="{276457C5-F406-4460-9E45-161A850D50D1}">
      <dgm:prSet phldrT="[Text]" custT="1"/>
      <dgm:spPr/>
      <dgm:t>
        <a:bodyPr/>
        <a:lstStyle/>
        <a:p>
          <a:r>
            <a:rPr lang="en-GB" sz="1100" dirty="0" smtClean="0">
              <a:latin typeface="Calibri" panose="020F0502020204030204" pitchFamily="34" charset="0"/>
            </a:rPr>
            <a:t>Identifying trends in consumer tastes and fashions</a:t>
          </a:r>
          <a:endParaRPr lang="en-GB" sz="1100" dirty="0"/>
        </a:p>
      </dgm:t>
    </dgm:pt>
    <dgm:pt modelId="{43C3646B-AA5F-4FDE-A3C5-E10ECA2441F5}" type="parTrans" cxnId="{44847769-9C08-4A74-A62F-84A700C533B6}">
      <dgm:prSet/>
      <dgm:spPr/>
      <dgm:t>
        <a:bodyPr/>
        <a:lstStyle/>
        <a:p>
          <a:endParaRPr lang="en-GB" sz="3200"/>
        </a:p>
      </dgm:t>
    </dgm:pt>
    <dgm:pt modelId="{6D37EA3A-AEE3-44ED-B634-D7457D37B98A}" type="sibTrans" cxnId="{44847769-9C08-4A74-A62F-84A700C533B6}">
      <dgm:prSet/>
      <dgm:spPr/>
      <dgm:t>
        <a:bodyPr/>
        <a:lstStyle/>
        <a:p>
          <a:endParaRPr lang="en-GB" sz="3200"/>
        </a:p>
      </dgm:t>
    </dgm:pt>
    <dgm:pt modelId="{A38ECF8F-A06D-407F-B0DD-4C82955A02FF}">
      <dgm:prSet custT="1"/>
      <dgm:spPr/>
      <dgm:t>
        <a:bodyPr/>
        <a:lstStyle/>
        <a:p>
          <a:r>
            <a:rPr lang="en-GB" sz="1100" dirty="0" smtClean="0">
              <a:latin typeface="Calibri" panose="020F0502020204030204" pitchFamily="34" charset="0"/>
            </a:rPr>
            <a:t>To gain </a:t>
          </a:r>
          <a:r>
            <a:rPr lang="en-GB" sz="1000" dirty="0" smtClean="0">
              <a:latin typeface="Calibri" panose="020F0502020204030204" pitchFamily="34" charset="0"/>
            </a:rPr>
            <a:t>consumer views and opinions on existing products or potential new products</a:t>
          </a:r>
        </a:p>
      </dgm:t>
    </dgm:pt>
    <dgm:pt modelId="{3E3BB5E9-9386-485A-B90D-83C98509ABDC}" type="parTrans" cxnId="{A1D29788-EC15-451B-8B27-24A42CC3AFCF}">
      <dgm:prSet/>
      <dgm:spPr/>
      <dgm:t>
        <a:bodyPr/>
        <a:lstStyle/>
        <a:p>
          <a:endParaRPr lang="en-GB" sz="3200"/>
        </a:p>
      </dgm:t>
    </dgm:pt>
    <dgm:pt modelId="{0826C95C-2374-4439-8867-A21AC64C597F}" type="sibTrans" cxnId="{A1D29788-EC15-451B-8B27-24A42CC3AFCF}">
      <dgm:prSet/>
      <dgm:spPr/>
      <dgm:t>
        <a:bodyPr/>
        <a:lstStyle/>
        <a:p>
          <a:endParaRPr lang="en-GB" sz="3200"/>
        </a:p>
      </dgm:t>
    </dgm:pt>
    <dgm:pt modelId="{CB239133-2B87-41BB-AD1F-6BE063B4F4F9}">
      <dgm:prSet custT="1"/>
      <dgm:spPr/>
      <dgm:t>
        <a:bodyPr/>
        <a:lstStyle/>
        <a:p>
          <a:r>
            <a:rPr lang="en-GB" sz="1100" dirty="0" smtClean="0">
              <a:latin typeface="Calibri" panose="020F0502020204030204" pitchFamily="34" charset="0"/>
            </a:rPr>
            <a:t>To discover and predict future trends in the market and/or economic conditions</a:t>
          </a:r>
          <a:endParaRPr lang="en-US" sz="1100" dirty="0">
            <a:latin typeface="Calibri" panose="020F0502020204030204" pitchFamily="34" charset="0"/>
          </a:endParaRPr>
        </a:p>
      </dgm:t>
    </dgm:pt>
    <dgm:pt modelId="{1345740C-12F0-461C-8A54-51FED1CF45E0}" type="parTrans" cxnId="{8ECB6BC8-9AD2-431B-9F8E-7BF9EFBC91A8}">
      <dgm:prSet/>
      <dgm:spPr/>
      <dgm:t>
        <a:bodyPr/>
        <a:lstStyle/>
        <a:p>
          <a:endParaRPr lang="en-GB" sz="3200"/>
        </a:p>
      </dgm:t>
    </dgm:pt>
    <dgm:pt modelId="{851D1D06-4D70-4330-865B-3A5CAF7AB5A0}" type="sibTrans" cxnId="{8ECB6BC8-9AD2-431B-9F8E-7BF9EFBC91A8}">
      <dgm:prSet/>
      <dgm:spPr/>
      <dgm:t>
        <a:bodyPr/>
        <a:lstStyle/>
        <a:p>
          <a:endParaRPr lang="en-GB" sz="3200"/>
        </a:p>
      </dgm:t>
    </dgm:pt>
    <dgm:pt modelId="{8D3A45DA-34BB-460E-8D85-089E97418D98}">
      <dgm:prSet custT="1"/>
      <dgm:spPr/>
      <dgm:t>
        <a:bodyPr/>
        <a:lstStyle/>
        <a:p>
          <a:r>
            <a:rPr lang="en-US" sz="1100" dirty="0" smtClean="0">
              <a:latin typeface="Calibri" panose="020F0502020204030204" pitchFamily="34" charset="0"/>
            </a:rPr>
            <a:t>To analyses the existing market e.g. sales growth, market size</a:t>
          </a:r>
        </a:p>
      </dgm:t>
    </dgm:pt>
    <dgm:pt modelId="{1C62FBE5-E638-496F-A51B-4BAFF63FB07E}" type="parTrans" cxnId="{99B2695E-87DD-43A8-9E3D-6C61D4E84DAF}">
      <dgm:prSet/>
      <dgm:spPr/>
      <dgm:t>
        <a:bodyPr/>
        <a:lstStyle/>
        <a:p>
          <a:endParaRPr lang="en-GB" sz="3200"/>
        </a:p>
      </dgm:t>
    </dgm:pt>
    <dgm:pt modelId="{FBA7E5C0-F678-4903-B46B-E777993E1FD6}" type="sibTrans" cxnId="{99B2695E-87DD-43A8-9E3D-6C61D4E84DAF}">
      <dgm:prSet/>
      <dgm:spPr/>
      <dgm:t>
        <a:bodyPr/>
        <a:lstStyle/>
        <a:p>
          <a:endParaRPr lang="en-GB" sz="3200"/>
        </a:p>
      </dgm:t>
    </dgm:pt>
    <dgm:pt modelId="{6D499C86-3EAE-4250-B643-D74FBC23ACE6}">
      <dgm:prSet custT="1"/>
      <dgm:spPr/>
      <dgm:t>
        <a:bodyPr/>
        <a:lstStyle/>
        <a:p>
          <a:r>
            <a:rPr lang="en-US" sz="1100" dirty="0" smtClean="0">
              <a:latin typeface="Calibri" panose="020F0502020204030204" pitchFamily="34" charset="0"/>
            </a:rPr>
            <a:t>To analyse existing rivals e.g. market share, products offered</a:t>
          </a:r>
        </a:p>
      </dgm:t>
    </dgm:pt>
    <dgm:pt modelId="{B3605A6D-2DA4-482A-BEA9-0B53454CD287}" type="parTrans" cxnId="{EDA93354-2705-4C2F-B554-D6E61D7C68BF}">
      <dgm:prSet/>
      <dgm:spPr/>
      <dgm:t>
        <a:bodyPr/>
        <a:lstStyle/>
        <a:p>
          <a:endParaRPr lang="en-GB" sz="3200"/>
        </a:p>
      </dgm:t>
    </dgm:pt>
    <dgm:pt modelId="{42BA124D-00CF-40C0-AFFC-0DE33E8CF58C}" type="sibTrans" cxnId="{EDA93354-2705-4C2F-B554-D6E61D7C68BF}">
      <dgm:prSet/>
      <dgm:spPr/>
      <dgm:t>
        <a:bodyPr/>
        <a:lstStyle/>
        <a:p>
          <a:endParaRPr lang="en-GB" sz="3200"/>
        </a:p>
      </dgm:t>
    </dgm:pt>
    <dgm:pt modelId="{22CE8D2D-86E3-4B38-9A07-AE8A5C3B3571}">
      <dgm:prSet custT="1"/>
      <dgm:spPr/>
      <dgm:t>
        <a:bodyPr/>
        <a:lstStyle/>
        <a:p>
          <a:r>
            <a:rPr lang="en-US" sz="1100" dirty="0" smtClean="0">
              <a:latin typeface="Calibri" panose="020F0502020204030204" pitchFamily="34" charset="0"/>
            </a:rPr>
            <a:t>To identify a gap in the market</a:t>
          </a:r>
        </a:p>
      </dgm:t>
    </dgm:pt>
    <dgm:pt modelId="{035751E9-75DC-49B0-8C2C-22C30C38FA5F}" type="parTrans" cxnId="{A5B2DEDF-393C-4D2E-ACC9-13A4B773F27F}">
      <dgm:prSet/>
      <dgm:spPr/>
      <dgm:t>
        <a:bodyPr/>
        <a:lstStyle/>
        <a:p>
          <a:endParaRPr lang="en-GB" sz="3200"/>
        </a:p>
      </dgm:t>
    </dgm:pt>
    <dgm:pt modelId="{E0C5B1E9-63AC-48D2-BA7A-D9BBDB668DB0}" type="sibTrans" cxnId="{A5B2DEDF-393C-4D2E-ACC9-13A4B773F27F}">
      <dgm:prSet/>
      <dgm:spPr/>
      <dgm:t>
        <a:bodyPr/>
        <a:lstStyle/>
        <a:p>
          <a:endParaRPr lang="en-GB" sz="3200"/>
        </a:p>
      </dgm:t>
    </dgm:pt>
    <dgm:pt modelId="{F3300619-EE29-48C1-AB85-FB1D59096CDF}">
      <dgm:prSet custT="1"/>
      <dgm:spPr/>
      <dgm:t>
        <a:bodyPr/>
        <a:lstStyle/>
        <a:p>
          <a:r>
            <a:rPr lang="en-US" sz="1100" dirty="0" smtClean="0">
              <a:latin typeface="Calibri" panose="020F0502020204030204" pitchFamily="34" charset="0"/>
            </a:rPr>
            <a:t>To research potential costs</a:t>
          </a:r>
        </a:p>
      </dgm:t>
    </dgm:pt>
    <dgm:pt modelId="{B49FBB66-EB91-451B-A561-A5A79D7F1E8B}" type="parTrans" cxnId="{86FCFF84-19BD-46FC-8728-FB539F4E7E08}">
      <dgm:prSet/>
      <dgm:spPr/>
      <dgm:t>
        <a:bodyPr/>
        <a:lstStyle/>
        <a:p>
          <a:endParaRPr lang="en-GB" sz="3200"/>
        </a:p>
      </dgm:t>
    </dgm:pt>
    <dgm:pt modelId="{8FA082D8-0A11-4413-9E1B-79D835CB4B95}" type="sibTrans" cxnId="{86FCFF84-19BD-46FC-8728-FB539F4E7E08}">
      <dgm:prSet/>
      <dgm:spPr/>
      <dgm:t>
        <a:bodyPr/>
        <a:lstStyle/>
        <a:p>
          <a:endParaRPr lang="en-GB" sz="3200"/>
        </a:p>
      </dgm:t>
    </dgm:pt>
    <dgm:pt modelId="{7E0C7D54-3439-4528-B928-F60ECBE38EA5}">
      <dgm:prSet custT="1"/>
      <dgm:spPr/>
      <dgm:t>
        <a:bodyPr/>
        <a:lstStyle/>
        <a:p>
          <a:r>
            <a:rPr lang="en-US" sz="1100" dirty="0" smtClean="0">
              <a:latin typeface="Calibri" panose="020F0502020204030204" pitchFamily="34" charset="0"/>
            </a:rPr>
            <a:t>To investigate labour market conditions and availability of staff</a:t>
          </a:r>
          <a:endParaRPr lang="en-GB" sz="1100" dirty="0" smtClean="0">
            <a:latin typeface="Calibri" panose="020F0502020204030204" pitchFamily="34" charset="0"/>
          </a:endParaRPr>
        </a:p>
      </dgm:t>
    </dgm:pt>
    <dgm:pt modelId="{4DEA919C-99A0-47DD-97EC-FA3FC1DAE12A}" type="parTrans" cxnId="{32A40A65-3824-4342-AB4A-1C9FA627B8FC}">
      <dgm:prSet/>
      <dgm:spPr/>
      <dgm:t>
        <a:bodyPr/>
        <a:lstStyle/>
        <a:p>
          <a:endParaRPr lang="en-GB" sz="3200"/>
        </a:p>
      </dgm:t>
    </dgm:pt>
    <dgm:pt modelId="{CDEB14F0-6E3E-4FC5-8721-3A4A12B1F022}" type="sibTrans" cxnId="{32A40A65-3824-4342-AB4A-1C9FA627B8FC}">
      <dgm:prSet/>
      <dgm:spPr/>
      <dgm:t>
        <a:bodyPr/>
        <a:lstStyle/>
        <a:p>
          <a:endParaRPr lang="en-GB" sz="3200"/>
        </a:p>
      </dgm:t>
    </dgm:pt>
    <dgm:pt modelId="{CA301A67-202F-4B2D-A391-E9E6326E6C05}" type="pres">
      <dgm:prSet presAssocID="{0E84DAD3-B589-40A1-98C1-4B956982FAF9}" presName="Name0" presStyleCnt="0">
        <dgm:presLayoutVars>
          <dgm:chMax val="1"/>
          <dgm:dir/>
          <dgm:animLvl val="ctr"/>
          <dgm:resizeHandles val="exact"/>
        </dgm:presLayoutVars>
      </dgm:prSet>
      <dgm:spPr/>
      <dgm:t>
        <a:bodyPr/>
        <a:lstStyle/>
        <a:p>
          <a:endParaRPr lang="en-GB"/>
        </a:p>
      </dgm:t>
    </dgm:pt>
    <dgm:pt modelId="{45E1000E-8DC5-459A-888D-5EAE4FE293C1}" type="pres">
      <dgm:prSet presAssocID="{C28203C0-EC26-4A1A-A0C9-AAC9F817A5C4}" presName="centerShape" presStyleLbl="node0" presStyleIdx="0" presStyleCnt="1" custScaleX="155751"/>
      <dgm:spPr/>
      <dgm:t>
        <a:bodyPr/>
        <a:lstStyle/>
        <a:p>
          <a:endParaRPr lang="en-GB"/>
        </a:p>
      </dgm:t>
    </dgm:pt>
    <dgm:pt modelId="{0BBB6997-82B4-4FDF-9178-2D12C6E6BA51}" type="pres">
      <dgm:prSet presAssocID="{276457C5-F406-4460-9E45-161A850D50D1}" presName="node" presStyleLbl="node1" presStyleIdx="0" presStyleCnt="8" custScaleX="171024" custScaleY="168766">
        <dgm:presLayoutVars>
          <dgm:bulletEnabled val="1"/>
        </dgm:presLayoutVars>
      </dgm:prSet>
      <dgm:spPr/>
      <dgm:t>
        <a:bodyPr/>
        <a:lstStyle/>
        <a:p>
          <a:endParaRPr lang="en-GB"/>
        </a:p>
      </dgm:t>
    </dgm:pt>
    <dgm:pt modelId="{D3F99BCF-408C-4484-9474-AE17B7A80DC2}" type="pres">
      <dgm:prSet presAssocID="{276457C5-F406-4460-9E45-161A850D50D1}" presName="dummy" presStyleCnt="0"/>
      <dgm:spPr/>
    </dgm:pt>
    <dgm:pt modelId="{FE7E03D4-DD48-4020-8E1F-2A13B8AF26C4}" type="pres">
      <dgm:prSet presAssocID="{6D37EA3A-AEE3-44ED-B634-D7457D37B98A}" presName="sibTrans" presStyleLbl="sibTrans2D1" presStyleIdx="0" presStyleCnt="8"/>
      <dgm:spPr/>
      <dgm:t>
        <a:bodyPr/>
        <a:lstStyle/>
        <a:p>
          <a:endParaRPr lang="en-GB"/>
        </a:p>
      </dgm:t>
    </dgm:pt>
    <dgm:pt modelId="{C206DFFC-7E6F-4981-ACF1-5C15ECB98443}" type="pres">
      <dgm:prSet presAssocID="{A38ECF8F-A06D-407F-B0DD-4C82955A02FF}" presName="node" presStyleLbl="node1" presStyleIdx="1" presStyleCnt="8" custScaleX="170250" custScaleY="167625">
        <dgm:presLayoutVars>
          <dgm:bulletEnabled val="1"/>
        </dgm:presLayoutVars>
      </dgm:prSet>
      <dgm:spPr/>
      <dgm:t>
        <a:bodyPr/>
        <a:lstStyle/>
        <a:p>
          <a:endParaRPr lang="en-GB"/>
        </a:p>
      </dgm:t>
    </dgm:pt>
    <dgm:pt modelId="{A1E4ECA7-FE36-4173-95F9-3544B6DC5367}" type="pres">
      <dgm:prSet presAssocID="{A38ECF8F-A06D-407F-B0DD-4C82955A02FF}" presName="dummy" presStyleCnt="0"/>
      <dgm:spPr/>
    </dgm:pt>
    <dgm:pt modelId="{6C0C84C6-AD26-41CE-93CA-1AE870B64AB7}" type="pres">
      <dgm:prSet presAssocID="{0826C95C-2374-4439-8867-A21AC64C597F}" presName="sibTrans" presStyleLbl="sibTrans2D1" presStyleIdx="1" presStyleCnt="8"/>
      <dgm:spPr/>
      <dgm:t>
        <a:bodyPr/>
        <a:lstStyle/>
        <a:p>
          <a:endParaRPr lang="en-GB"/>
        </a:p>
      </dgm:t>
    </dgm:pt>
    <dgm:pt modelId="{A2D75C8F-4841-41C7-A038-2EB923948130}" type="pres">
      <dgm:prSet presAssocID="{CB239133-2B87-41BB-AD1F-6BE063B4F4F9}" presName="node" presStyleLbl="node1" presStyleIdx="2" presStyleCnt="8" custScaleX="169108" custScaleY="160315">
        <dgm:presLayoutVars>
          <dgm:bulletEnabled val="1"/>
        </dgm:presLayoutVars>
      </dgm:prSet>
      <dgm:spPr/>
      <dgm:t>
        <a:bodyPr/>
        <a:lstStyle/>
        <a:p>
          <a:endParaRPr lang="en-GB"/>
        </a:p>
      </dgm:t>
    </dgm:pt>
    <dgm:pt modelId="{D101D936-8540-44D0-A491-9D393DEDA576}" type="pres">
      <dgm:prSet presAssocID="{CB239133-2B87-41BB-AD1F-6BE063B4F4F9}" presName="dummy" presStyleCnt="0"/>
      <dgm:spPr/>
    </dgm:pt>
    <dgm:pt modelId="{FB10C4FD-0217-4A7C-8EEC-EBDF1A015847}" type="pres">
      <dgm:prSet presAssocID="{851D1D06-4D70-4330-865B-3A5CAF7AB5A0}" presName="sibTrans" presStyleLbl="sibTrans2D1" presStyleIdx="2" presStyleCnt="8"/>
      <dgm:spPr/>
      <dgm:t>
        <a:bodyPr/>
        <a:lstStyle/>
        <a:p>
          <a:endParaRPr lang="en-GB"/>
        </a:p>
      </dgm:t>
    </dgm:pt>
    <dgm:pt modelId="{026F03B0-E7EC-408C-ABC8-C068DB114957}" type="pres">
      <dgm:prSet presAssocID="{8D3A45DA-34BB-460E-8D85-089E97418D98}" presName="node" presStyleLbl="node1" presStyleIdx="3" presStyleCnt="8" custScaleX="170314" custScaleY="159280">
        <dgm:presLayoutVars>
          <dgm:bulletEnabled val="1"/>
        </dgm:presLayoutVars>
      </dgm:prSet>
      <dgm:spPr/>
      <dgm:t>
        <a:bodyPr/>
        <a:lstStyle/>
        <a:p>
          <a:endParaRPr lang="en-GB"/>
        </a:p>
      </dgm:t>
    </dgm:pt>
    <dgm:pt modelId="{FF8793C9-0764-49C8-BA85-CB7C8E4E7A67}" type="pres">
      <dgm:prSet presAssocID="{8D3A45DA-34BB-460E-8D85-089E97418D98}" presName="dummy" presStyleCnt="0"/>
      <dgm:spPr/>
    </dgm:pt>
    <dgm:pt modelId="{106893FB-AE85-4BCE-B5DA-479FC35E99CF}" type="pres">
      <dgm:prSet presAssocID="{FBA7E5C0-F678-4903-B46B-E777993E1FD6}" presName="sibTrans" presStyleLbl="sibTrans2D1" presStyleIdx="3" presStyleCnt="8"/>
      <dgm:spPr/>
      <dgm:t>
        <a:bodyPr/>
        <a:lstStyle/>
        <a:p>
          <a:endParaRPr lang="en-GB"/>
        </a:p>
      </dgm:t>
    </dgm:pt>
    <dgm:pt modelId="{49E9B421-C11E-4936-A4FF-1B555D9A066E}" type="pres">
      <dgm:prSet presAssocID="{6D499C86-3EAE-4250-B643-D74FBC23ACE6}" presName="node" presStyleLbl="node1" presStyleIdx="4" presStyleCnt="8" custScaleX="171413" custScaleY="167055">
        <dgm:presLayoutVars>
          <dgm:bulletEnabled val="1"/>
        </dgm:presLayoutVars>
      </dgm:prSet>
      <dgm:spPr/>
      <dgm:t>
        <a:bodyPr/>
        <a:lstStyle/>
        <a:p>
          <a:endParaRPr lang="en-GB"/>
        </a:p>
      </dgm:t>
    </dgm:pt>
    <dgm:pt modelId="{79761F43-F4BE-481F-8044-1910894132A1}" type="pres">
      <dgm:prSet presAssocID="{6D499C86-3EAE-4250-B643-D74FBC23ACE6}" presName="dummy" presStyleCnt="0"/>
      <dgm:spPr/>
    </dgm:pt>
    <dgm:pt modelId="{1667924B-9B6C-4EC8-BFFA-2FFAF6D9C7AC}" type="pres">
      <dgm:prSet presAssocID="{42BA124D-00CF-40C0-AFFC-0DE33E8CF58C}" presName="sibTrans" presStyleLbl="sibTrans2D1" presStyleIdx="4" presStyleCnt="8"/>
      <dgm:spPr/>
      <dgm:t>
        <a:bodyPr/>
        <a:lstStyle/>
        <a:p>
          <a:endParaRPr lang="en-GB"/>
        </a:p>
      </dgm:t>
    </dgm:pt>
    <dgm:pt modelId="{E6AE1A40-3D8A-4FB8-878C-29566BDA819C}" type="pres">
      <dgm:prSet presAssocID="{22CE8D2D-86E3-4B38-9A07-AE8A5C3B3571}" presName="node" presStyleLbl="node1" presStyleIdx="5" presStyleCnt="8" custScaleX="169925" custScaleY="169264">
        <dgm:presLayoutVars>
          <dgm:bulletEnabled val="1"/>
        </dgm:presLayoutVars>
      </dgm:prSet>
      <dgm:spPr/>
      <dgm:t>
        <a:bodyPr/>
        <a:lstStyle/>
        <a:p>
          <a:endParaRPr lang="en-GB"/>
        </a:p>
      </dgm:t>
    </dgm:pt>
    <dgm:pt modelId="{99915E0E-82AA-414E-BD44-8F93114A4963}" type="pres">
      <dgm:prSet presAssocID="{22CE8D2D-86E3-4B38-9A07-AE8A5C3B3571}" presName="dummy" presStyleCnt="0"/>
      <dgm:spPr/>
    </dgm:pt>
    <dgm:pt modelId="{E0FDB64D-E9E2-478B-B509-6E61484C5A71}" type="pres">
      <dgm:prSet presAssocID="{E0C5B1E9-63AC-48D2-BA7A-D9BBDB668DB0}" presName="sibTrans" presStyleLbl="sibTrans2D1" presStyleIdx="5" presStyleCnt="8"/>
      <dgm:spPr/>
      <dgm:t>
        <a:bodyPr/>
        <a:lstStyle/>
        <a:p>
          <a:endParaRPr lang="en-GB"/>
        </a:p>
      </dgm:t>
    </dgm:pt>
    <dgm:pt modelId="{EC556269-9D6D-452A-A80F-65715C6FF8CA}" type="pres">
      <dgm:prSet presAssocID="{F3300619-EE29-48C1-AB85-FB1D59096CDF}" presName="node" presStyleLbl="node1" presStyleIdx="6" presStyleCnt="8" custScaleX="168783" custScaleY="170299">
        <dgm:presLayoutVars>
          <dgm:bulletEnabled val="1"/>
        </dgm:presLayoutVars>
      </dgm:prSet>
      <dgm:spPr/>
      <dgm:t>
        <a:bodyPr/>
        <a:lstStyle/>
        <a:p>
          <a:endParaRPr lang="en-GB"/>
        </a:p>
      </dgm:t>
    </dgm:pt>
    <dgm:pt modelId="{5B820706-1328-4C90-BA62-84F9AB71CDF3}" type="pres">
      <dgm:prSet presAssocID="{F3300619-EE29-48C1-AB85-FB1D59096CDF}" presName="dummy" presStyleCnt="0"/>
      <dgm:spPr/>
    </dgm:pt>
    <dgm:pt modelId="{83D2484D-0368-4F5B-9CD0-69224510D5CD}" type="pres">
      <dgm:prSet presAssocID="{8FA082D8-0A11-4413-9E1B-79D835CB4B95}" presName="sibTrans" presStyleLbl="sibTrans2D1" presStyleIdx="6" presStyleCnt="8"/>
      <dgm:spPr/>
      <dgm:t>
        <a:bodyPr/>
        <a:lstStyle/>
        <a:p>
          <a:endParaRPr lang="en-GB"/>
        </a:p>
      </dgm:t>
    </dgm:pt>
    <dgm:pt modelId="{AD662A7D-CF47-4EFC-9E62-337F5B601026}" type="pres">
      <dgm:prSet presAssocID="{7E0C7D54-3439-4528-B928-F60ECBE38EA5}" presName="node" presStyleLbl="node1" presStyleIdx="7" presStyleCnt="8" custScaleX="169957" custScaleY="171334">
        <dgm:presLayoutVars>
          <dgm:bulletEnabled val="1"/>
        </dgm:presLayoutVars>
      </dgm:prSet>
      <dgm:spPr/>
      <dgm:t>
        <a:bodyPr/>
        <a:lstStyle/>
        <a:p>
          <a:endParaRPr lang="en-GB"/>
        </a:p>
      </dgm:t>
    </dgm:pt>
    <dgm:pt modelId="{A8C21D76-4D58-439E-8A4C-38DEFBE22346}" type="pres">
      <dgm:prSet presAssocID="{7E0C7D54-3439-4528-B928-F60ECBE38EA5}" presName="dummy" presStyleCnt="0"/>
      <dgm:spPr/>
    </dgm:pt>
    <dgm:pt modelId="{33C55BF3-B780-49CF-9420-580CF4BB24C9}" type="pres">
      <dgm:prSet presAssocID="{CDEB14F0-6E3E-4FC5-8721-3A4A12B1F022}" presName="sibTrans" presStyleLbl="sibTrans2D1" presStyleIdx="7" presStyleCnt="8"/>
      <dgm:spPr/>
      <dgm:t>
        <a:bodyPr/>
        <a:lstStyle/>
        <a:p>
          <a:endParaRPr lang="en-GB"/>
        </a:p>
      </dgm:t>
    </dgm:pt>
  </dgm:ptLst>
  <dgm:cxnLst>
    <dgm:cxn modelId="{A73D8902-CBDB-43F1-9197-1959E5A80EA8}" srcId="{0E84DAD3-B589-40A1-98C1-4B956982FAF9}" destId="{C28203C0-EC26-4A1A-A0C9-AAC9F817A5C4}" srcOrd="0" destOrd="0" parTransId="{A0336FE3-E23E-4FBC-999A-3A0570FDCBE9}" sibTransId="{0A46C2A1-5C4F-412E-9576-904D32A44423}"/>
    <dgm:cxn modelId="{C43F2C2A-CDF0-9746-8A7C-C71C26F46CD0}" type="presOf" srcId="{CB239133-2B87-41BB-AD1F-6BE063B4F4F9}" destId="{A2D75C8F-4841-41C7-A038-2EB923948130}" srcOrd="0" destOrd="0" presId="urn:microsoft.com/office/officeart/2005/8/layout/radial6"/>
    <dgm:cxn modelId="{6F286909-4CE7-6549-8680-F439CB226986}" type="presOf" srcId="{7E0C7D54-3439-4528-B928-F60ECBE38EA5}" destId="{AD662A7D-CF47-4EFC-9E62-337F5B601026}" srcOrd="0" destOrd="0" presId="urn:microsoft.com/office/officeart/2005/8/layout/radial6"/>
    <dgm:cxn modelId="{FAC8C4C1-CF49-A84D-BE05-56E18AB8540E}" type="presOf" srcId="{8FA082D8-0A11-4413-9E1B-79D835CB4B95}" destId="{83D2484D-0368-4F5B-9CD0-69224510D5CD}" srcOrd="0" destOrd="0" presId="urn:microsoft.com/office/officeart/2005/8/layout/radial6"/>
    <dgm:cxn modelId="{10E97F15-0803-9240-A35B-A7EA7925E30B}" type="presOf" srcId="{C28203C0-EC26-4A1A-A0C9-AAC9F817A5C4}" destId="{45E1000E-8DC5-459A-888D-5EAE4FE293C1}" srcOrd="0" destOrd="0" presId="urn:microsoft.com/office/officeart/2005/8/layout/radial6"/>
    <dgm:cxn modelId="{8ECB6BC8-9AD2-431B-9F8E-7BF9EFBC91A8}" srcId="{C28203C0-EC26-4A1A-A0C9-AAC9F817A5C4}" destId="{CB239133-2B87-41BB-AD1F-6BE063B4F4F9}" srcOrd="2" destOrd="0" parTransId="{1345740C-12F0-461C-8A54-51FED1CF45E0}" sibTransId="{851D1D06-4D70-4330-865B-3A5CAF7AB5A0}"/>
    <dgm:cxn modelId="{9C77286D-DD16-A146-9233-44A122D0B577}" type="presOf" srcId="{6D37EA3A-AEE3-44ED-B634-D7457D37B98A}" destId="{FE7E03D4-DD48-4020-8E1F-2A13B8AF26C4}" srcOrd="0" destOrd="0" presId="urn:microsoft.com/office/officeart/2005/8/layout/radial6"/>
    <dgm:cxn modelId="{D2143C6B-A446-8F4E-839B-53490E69CEB8}" type="presOf" srcId="{22CE8D2D-86E3-4B38-9A07-AE8A5C3B3571}" destId="{E6AE1A40-3D8A-4FB8-878C-29566BDA819C}" srcOrd="0" destOrd="0" presId="urn:microsoft.com/office/officeart/2005/8/layout/radial6"/>
    <dgm:cxn modelId="{32A40A65-3824-4342-AB4A-1C9FA627B8FC}" srcId="{C28203C0-EC26-4A1A-A0C9-AAC9F817A5C4}" destId="{7E0C7D54-3439-4528-B928-F60ECBE38EA5}" srcOrd="7" destOrd="0" parTransId="{4DEA919C-99A0-47DD-97EC-FA3FC1DAE12A}" sibTransId="{CDEB14F0-6E3E-4FC5-8721-3A4A12B1F022}"/>
    <dgm:cxn modelId="{D4F70A2C-A75F-7A49-9770-46E97D7513D9}" type="presOf" srcId="{0E84DAD3-B589-40A1-98C1-4B956982FAF9}" destId="{CA301A67-202F-4B2D-A391-E9E6326E6C05}" srcOrd="0" destOrd="0" presId="urn:microsoft.com/office/officeart/2005/8/layout/radial6"/>
    <dgm:cxn modelId="{E39D4BC7-FEDA-4C40-9EB6-8ACB4C370FDE}" type="presOf" srcId="{F3300619-EE29-48C1-AB85-FB1D59096CDF}" destId="{EC556269-9D6D-452A-A80F-65715C6FF8CA}" srcOrd="0" destOrd="0" presId="urn:microsoft.com/office/officeart/2005/8/layout/radial6"/>
    <dgm:cxn modelId="{1025B4BF-CEE9-DE47-8BC3-546B21258C7C}" type="presOf" srcId="{FBA7E5C0-F678-4903-B46B-E777993E1FD6}" destId="{106893FB-AE85-4BCE-B5DA-479FC35E99CF}" srcOrd="0" destOrd="0" presId="urn:microsoft.com/office/officeart/2005/8/layout/radial6"/>
    <dgm:cxn modelId="{2779FF43-3B5C-0941-B3A7-A833CC8936D3}" type="presOf" srcId="{276457C5-F406-4460-9E45-161A850D50D1}" destId="{0BBB6997-82B4-4FDF-9178-2D12C6E6BA51}" srcOrd="0" destOrd="0" presId="urn:microsoft.com/office/officeart/2005/8/layout/radial6"/>
    <dgm:cxn modelId="{B0666B21-D140-554C-9086-4C698D42C777}" type="presOf" srcId="{0826C95C-2374-4439-8867-A21AC64C597F}" destId="{6C0C84C6-AD26-41CE-93CA-1AE870B64AB7}" srcOrd="0" destOrd="0" presId="urn:microsoft.com/office/officeart/2005/8/layout/radial6"/>
    <dgm:cxn modelId="{07AC7879-B269-604C-A33A-944B9992BEE2}" type="presOf" srcId="{6D499C86-3EAE-4250-B643-D74FBC23ACE6}" destId="{49E9B421-C11E-4936-A4FF-1B555D9A066E}" srcOrd="0" destOrd="0" presId="urn:microsoft.com/office/officeart/2005/8/layout/radial6"/>
    <dgm:cxn modelId="{86FCFF84-19BD-46FC-8728-FB539F4E7E08}" srcId="{C28203C0-EC26-4A1A-A0C9-AAC9F817A5C4}" destId="{F3300619-EE29-48C1-AB85-FB1D59096CDF}" srcOrd="6" destOrd="0" parTransId="{B49FBB66-EB91-451B-A561-A5A79D7F1E8B}" sibTransId="{8FA082D8-0A11-4413-9E1B-79D835CB4B95}"/>
    <dgm:cxn modelId="{99B2695E-87DD-43A8-9E3D-6C61D4E84DAF}" srcId="{C28203C0-EC26-4A1A-A0C9-AAC9F817A5C4}" destId="{8D3A45DA-34BB-460E-8D85-089E97418D98}" srcOrd="3" destOrd="0" parTransId="{1C62FBE5-E638-496F-A51B-4BAFF63FB07E}" sibTransId="{FBA7E5C0-F678-4903-B46B-E777993E1FD6}"/>
    <dgm:cxn modelId="{9AE5C691-A267-DC4F-9C90-DBFB09026920}" type="presOf" srcId="{42BA124D-00CF-40C0-AFFC-0DE33E8CF58C}" destId="{1667924B-9B6C-4EC8-BFFA-2FFAF6D9C7AC}" srcOrd="0" destOrd="0" presId="urn:microsoft.com/office/officeart/2005/8/layout/radial6"/>
    <dgm:cxn modelId="{44847769-9C08-4A74-A62F-84A700C533B6}" srcId="{C28203C0-EC26-4A1A-A0C9-AAC9F817A5C4}" destId="{276457C5-F406-4460-9E45-161A850D50D1}" srcOrd="0" destOrd="0" parTransId="{43C3646B-AA5F-4FDE-A3C5-E10ECA2441F5}" sibTransId="{6D37EA3A-AEE3-44ED-B634-D7457D37B98A}"/>
    <dgm:cxn modelId="{F74A67AE-8261-6D45-9C6D-EAD657A5B970}" type="presOf" srcId="{A38ECF8F-A06D-407F-B0DD-4C82955A02FF}" destId="{C206DFFC-7E6F-4981-ACF1-5C15ECB98443}" srcOrd="0" destOrd="0" presId="urn:microsoft.com/office/officeart/2005/8/layout/radial6"/>
    <dgm:cxn modelId="{A1D29788-EC15-451B-8B27-24A42CC3AFCF}" srcId="{C28203C0-EC26-4A1A-A0C9-AAC9F817A5C4}" destId="{A38ECF8F-A06D-407F-B0DD-4C82955A02FF}" srcOrd="1" destOrd="0" parTransId="{3E3BB5E9-9386-485A-B90D-83C98509ABDC}" sibTransId="{0826C95C-2374-4439-8867-A21AC64C597F}"/>
    <dgm:cxn modelId="{3CA803CB-5DEC-5B4B-AB17-97509D08E52E}" type="presOf" srcId="{CDEB14F0-6E3E-4FC5-8721-3A4A12B1F022}" destId="{33C55BF3-B780-49CF-9420-580CF4BB24C9}" srcOrd="0" destOrd="0" presId="urn:microsoft.com/office/officeart/2005/8/layout/radial6"/>
    <dgm:cxn modelId="{EDA93354-2705-4C2F-B554-D6E61D7C68BF}" srcId="{C28203C0-EC26-4A1A-A0C9-AAC9F817A5C4}" destId="{6D499C86-3EAE-4250-B643-D74FBC23ACE6}" srcOrd="4" destOrd="0" parTransId="{B3605A6D-2DA4-482A-BEA9-0B53454CD287}" sibTransId="{42BA124D-00CF-40C0-AFFC-0DE33E8CF58C}"/>
    <dgm:cxn modelId="{DB443781-ED2A-4E48-BE08-35F04494EB78}" type="presOf" srcId="{851D1D06-4D70-4330-865B-3A5CAF7AB5A0}" destId="{FB10C4FD-0217-4A7C-8EEC-EBDF1A015847}" srcOrd="0" destOrd="0" presId="urn:microsoft.com/office/officeart/2005/8/layout/radial6"/>
    <dgm:cxn modelId="{A5B2DEDF-393C-4D2E-ACC9-13A4B773F27F}" srcId="{C28203C0-EC26-4A1A-A0C9-AAC9F817A5C4}" destId="{22CE8D2D-86E3-4B38-9A07-AE8A5C3B3571}" srcOrd="5" destOrd="0" parTransId="{035751E9-75DC-49B0-8C2C-22C30C38FA5F}" sibTransId="{E0C5B1E9-63AC-48D2-BA7A-D9BBDB668DB0}"/>
    <dgm:cxn modelId="{AF6E1E09-16EC-BA4D-8397-15D9C5CF9AD3}" type="presOf" srcId="{8D3A45DA-34BB-460E-8D85-089E97418D98}" destId="{026F03B0-E7EC-408C-ABC8-C068DB114957}" srcOrd="0" destOrd="0" presId="urn:microsoft.com/office/officeart/2005/8/layout/radial6"/>
    <dgm:cxn modelId="{F918A99D-9853-D940-B11A-7E6F3DCFF4FC}" type="presOf" srcId="{E0C5B1E9-63AC-48D2-BA7A-D9BBDB668DB0}" destId="{E0FDB64D-E9E2-478B-B509-6E61484C5A71}" srcOrd="0" destOrd="0" presId="urn:microsoft.com/office/officeart/2005/8/layout/radial6"/>
    <dgm:cxn modelId="{3B79BE63-D248-9C4B-A012-988565A30431}" type="presParOf" srcId="{CA301A67-202F-4B2D-A391-E9E6326E6C05}" destId="{45E1000E-8DC5-459A-888D-5EAE4FE293C1}" srcOrd="0" destOrd="0" presId="urn:microsoft.com/office/officeart/2005/8/layout/radial6"/>
    <dgm:cxn modelId="{B6D0E3A5-0BEF-734F-B412-0602E9E81BEA}" type="presParOf" srcId="{CA301A67-202F-4B2D-A391-E9E6326E6C05}" destId="{0BBB6997-82B4-4FDF-9178-2D12C6E6BA51}" srcOrd="1" destOrd="0" presId="urn:microsoft.com/office/officeart/2005/8/layout/radial6"/>
    <dgm:cxn modelId="{DDF39EDB-C3FF-D44C-93CB-76B93C22DB2C}" type="presParOf" srcId="{CA301A67-202F-4B2D-A391-E9E6326E6C05}" destId="{D3F99BCF-408C-4484-9474-AE17B7A80DC2}" srcOrd="2" destOrd="0" presId="urn:microsoft.com/office/officeart/2005/8/layout/radial6"/>
    <dgm:cxn modelId="{27AD4203-7938-1C4D-9AFE-1FFB1CEE9D8D}" type="presParOf" srcId="{CA301A67-202F-4B2D-A391-E9E6326E6C05}" destId="{FE7E03D4-DD48-4020-8E1F-2A13B8AF26C4}" srcOrd="3" destOrd="0" presId="urn:microsoft.com/office/officeart/2005/8/layout/radial6"/>
    <dgm:cxn modelId="{AB253CFF-BCA6-534E-98FC-86659D046577}" type="presParOf" srcId="{CA301A67-202F-4B2D-A391-E9E6326E6C05}" destId="{C206DFFC-7E6F-4981-ACF1-5C15ECB98443}" srcOrd="4" destOrd="0" presId="urn:microsoft.com/office/officeart/2005/8/layout/radial6"/>
    <dgm:cxn modelId="{BED630E5-C932-184D-A811-50BB80358EE6}" type="presParOf" srcId="{CA301A67-202F-4B2D-A391-E9E6326E6C05}" destId="{A1E4ECA7-FE36-4173-95F9-3544B6DC5367}" srcOrd="5" destOrd="0" presId="urn:microsoft.com/office/officeart/2005/8/layout/radial6"/>
    <dgm:cxn modelId="{CE472607-EEF9-824D-A806-34B834B65897}" type="presParOf" srcId="{CA301A67-202F-4B2D-A391-E9E6326E6C05}" destId="{6C0C84C6-AD26-41CE-93CA-1AE870B64AB7}" srcOrd="6" destOrd="0" presId="urn:microsoft.com/office/officeart/2005/8/layout/radial6"/>
    <dgm:cxn modelId="{54B2875A-1FAF-F547-9782-E3BF8EF2FA7F}" type="presParOf" srcId="{CA301A67-202F-4B2D-A391-E9E6326E6C05}" destId="{A2D75C8F-4841-41C7-A038-2EB923948130}" srcOrd="7" destOrd="0" presId="urn:microsoft.com/office/officeart/2005/8/layout/radial6"/>
    <dgm:cxn modelId="{5A8B237D-B7BD-D44D-97F9-AFF3E32B6CB8}" type="presParOf" srcId="{CA301A67-202F-4B2D-A391-E9E6326E6C05}" destId="{D101D936-8540-44D0-A491-9D393DEDA576}" srcOrd="8" destOrd="0" presId="urn:microsoft.com/office/officeart/2005/8/layout/radial6"/>
    <dgm:cxn modelId="{DC83072A-074E-D842-B89C-F92FF89EEA37}" type="presParOf" srcId="{CA301A67-202F-4B2D-A391-E9E6326E6C05}" destId="{FB10C4FD-0217-4A7C-8EEC-EBDF1A015847}" srcOrd="9" destOrd="0" presId="urn:microsoft.com/office/officeart/2005/8/layout/radial6"/>
    <dgm:cxn modelId="{CFD62BCC-BB66-B248-85E4-76BE95193F87}" type="presParOf" srcId="{CA301A67-202F-4B2D-A391-E9E6326E6C05}" destId="{026F03B0-E7EC-408C-ABC8-C068DB114957}" srcOrd="10" destOrd="0" presId="urn:microsoft.com/office/officeart/2005/8/layout/radial6"/>
    <dgm:cxn modelId="{87CBDEB1-3CCA-6E46-A8B1-7BB7F2CDC9BC}" type="presParOf" srcId="{CA301A67-202F-4B2D-A391-E9E6326E6C05}" destId="{FF8793C9-0764-49C8-BA85-CB7C8E4E7A67}" srcOrd="11" destOrd="0" presId="urn:microsoft.com/office/officeart/2005/8/layout/radial6"/>
    <dgm:cxn modelId="{27C328DE-EAE8-3049-8E15-26B96067E05F}" type="presParOf" srcId="{CA301A67-202F-4B2D-A391-E9E6326E6C05}" destId="{106893FB-AE85-4BCE-B5DA-479FC35E99CF}" srcOrd="12" destOrd="0" presId="urn:microsoft.com/office/officeart/2005/8/layout/radial6"/>
    <dgm:cxn modelId="{2E56AE78-879C-D94E-BB45-F08333063F07}" type="presParOf" srcId="{CA301A67-202F-4B2D-A391-E9E6326E6C05}" destId="{49E9B421-C11E-4936-A4FF-1B555D9A066E}" srcOrd="13" destOrd="0" presId="urn:microsoft.com/office/officeart/2005/8/layout/radial6"/>
    <dgm:cxn modelId="{69DC3EE4-3031-3F45-B235-DA8FB6A8C867}" type="presParOf" srcId="{CA301A67-202F-4B2D-A391-E9E6326E6C05}" destId="{79761F43-F4BE-481F-8044-1910894132A1}" srcOrd="14" destOrd="0" presId="urn:microsoft.com/office/officeart/2005/8/layout/radial6"/>
    <dgm:cxn modelId="{B2E86886-5AF3-2A40-991A-352DD08FFF2A}" type="presParOf" srcId="{CA301A67-202F-4B2D-A391-E9E6326E6C05}" destId="{1667924B-9B6C-4EC8-BFFA-2FFAF6D9C7AC}" srcOrd="15" destOrd="0" presId="urn:microsoft.com/office/officeart/2005/8/layout/radial6"/>
    <dgm:cxn modelId="{C87AD9B9-2CE0-CE42-AD8E-F287A2412161}" type="presParOf" srcId="{CA301A67-202F-4B2D-A391-E9E6326E6C05}" destId="{E6AE1A40-3D8A-4FB8-878C-29566BDA819C}" srcOrd="16" destOrd="0" presId="urn:microsoft.com/office/officeart/2005/8/layout/radial6"/>
    <dgm:cxn modelId="{18BA30C9-3DE0-3342-9D0B-07094FECAA8B}" type="presParOf" srcId="{CA301A67-202F-4B2D-A391-E9E6326E6C05}" destId="{99915E0E-82AA-414E-BD44-8F93114A4963}" srcOrd="17" destOrd="0" presId="urn:microsoft.com/office/officeart/2005/8/layout/radial6"/>
    <dgm:cxn modelId="{CFF2190F-04F2-B741-8981-105F506FF034}" type="presParOf" srcId="{CA301A67-202F-4B2D-A391-E9E6326E6C05}" destId="{E0FDB64D-E9E2-478B-B509-6E61484C5A71}" srcOrd="18" destOrd="0" presId="urn:microsoft.com/office/officeart/2005/8/layout/radial6"/>
    <dgm:cxn modelId="{D94D8F46-1184-8449-BAF4-84ED680025B0}" type="presParOf" srcId="{CA301A67-202F-4B2D-A391-E9E6326E6C05}" destId="{EC556269-9D6D-452A-A80F-65715C6FF8CA}" srcOrd="19" destOrd="0" presId="urn:microsoft.com/office/officeart/2005/8/layout/radial6"/>
    <dgm:cxn modelId="{6A9A2496-ED0D-4F43-96D3-2D31D229E5FF}" type="presParOf" srcId="{CA301A67-202F-4B2D-A391-E9E6326E6C05}" destId="{5B820706-1328-4C90-BA62-84F9AB71CDF3}" srcOrd="20" destOrd="0" presId="urn:microsoft.com/office/officeart/2005/8/layout/radial6"/>
    <dgm:cxn modelId="{9DA77839-1D8F-F649-9241-015FBF06CE31}" type="presParOf" srcId="{CA301A67-202F-4B2D-A391-E9E6326E6C05}" destId="{83D2484D-0368-4F5B-9CD0-69224510D5CD}" srcOrd="21" destOrd="0" presId="urn:microsoft.com/office/officeart/2005/8/layout/radial6"/>
    <dgm:cxn modelId="{81845F17-CFAB-2143-B1D5-0C002B8EE756}" type="presParOf" srcId="{CA301A67-202F-4B2D-A391-E9E6326E6C05}" destId="{AD662A7D-CF47-4EFC-9E62-337F5B601026}" srcOrd="22" destOrd="0" presId="urn:microsoft.com/office/officeart/2005/8/layout/radial6"/>
    <dgm:cxn modelId="{2183B5F4-E86E-2343-A48F-66413299AE5B}" type="presParOf" srcId="{CA301A67-202F-4B2D-A391-E9E6326E6C05}" destId="{A8C21D76-4D58-439E-8A4C-38DEFBE22346}" srcOrd="23" destOrd="0" presId="urn:microsoft.com/office/officeart/2005/8/layout/radial6"/>
    <dgm:cxn modelId="{9AFBF9BD-1CB8-1449-BF3C-C22BDFD6EF81}" type="presParOf" srcId="{CA301A67-202F-4B2D-A391-E9E6326E6C05}" destId="{33C55BF3-B780-49CF-9420-580CF4BB24C9}"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EDC989-68CD-4862-83B7-27600298B99D}"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endParaRPr lang="en-GB"/>
        </a:p>
      </dgm:t>
    </dgm:pt>
    <dgm:pt modelId="{AEF1CC5F-7DAE-4716-8345-78DCD4993113}">
      <dgm:prSet phldrT="[Text]" custT="1"/>
      <dgm:spPr/>
      <dgm:t>
        <a:bodyPr/>
        <a:lstStyle/>
        <a:p>
          <a:r>
            <a:rPr lang="en-GB" sz="1800" b="1" dirty="0" smtClean="0"/>
            <a:t>Primary market research</a:t>
          </a:r>
          <a:endParaRPr lang="en-GB" sz="1800" b="1" dirty="0"/>
        </a:p>
      </dgm:t>
    </dgm:pt>
    <dgm:pt modelId="{4BC58562-F2E1-4613-A5BA-45142F4E8B39}" type="parTrans" cxnId="{41326334-9C58-4591-BC35-6444F7829755}">
      <dgm:prSet/>
      <dgm:spPr/>
      <dgm:t>
        <a:bodyPr/>
        <a:lstStyle/>
        <a:p>
          <a:endParaRPr lang="en-GB"/>
        </a:p>
      </dgm:t>
    </dgm:pt>
    <dgm:pt modelId="{BB4FFA13-A895-46FE-9704-284048C49A09}" type="sibTrans" cxnId="{41326334-9C58-4591-BC35-6444F7829755}">
      <dgm:prSet/>
      <dgm:spPr/>
      <dgm:t>
        <a:bodyPr/>
        <a:lstStyle/>
        <a:p>
          <a:endParaRPr lang="en-GB"/>
        </a:p>
      </dgm:t>
    </dgm:pt>
    <dgm:pt modelId="{D24F557A-AE29-418D-93FC-984AA6D95A20}">
      <dgm:prSet phldrT="[Text]"/>
      <dgm:spPr/>
      <dgm:t>
        <a:bodyPr/>
        <a:lstStyle/>
        <a:p>
          <a:r>
            <a:rPr lang="en-GB" dirty="0" smtClean="0"/>
            <a:t>?</a:t>
          </a:r>
          <a:endParaRPr lang="en-GB" dirty="0"/>
        </a:p>
      </dgm:t>
    </dgm:pt>
    <dgm:pt modelId="{01A1AC07-AED0-4296-974F-97CAC78A3F3D}" type="parTrans" cxnId="{E0158A4C-E481-45BA-93C5-521DBCE080B5}">
      <dgm:prSet/>
      <dgm:spPr/>
      <dgm:t>
        <a:bodyPr/>
        <a:lstStyle/>
        <a:p>
          <a:endParaRPr lang="en-GB"/>
        </a:p>
      </dgm:t>
    </dgm:pt>
    <dgm:pt modelId="{26D21B36-8B17-44E9-BCA7-63E37C1C3709}" type="sibTrans" cxnId="{E0158A4C-E481-45BA-93C5-521DBCE080B5}">
      <dgm:prSet/>
      <dgm:spPr/>
      <dgm:t>
        <a:bodyPr/>
        <a:lstStyle/>
        <a:p>
          <a:endParaRPr lang="en-GB"/>
        </a:p>
      </dgm:t>
    </dgm:pt>
    <dgm:pt modelId="{339133D1-AD72-4963-B146-AF1CEFF37C6D}">
      <dgm:prSet phldrT="[Text]"/>
      <dgm:spPr/>
      <dgm:t>
        <a:bodyPr/>
        <a:lstStyle/>
        <a:p>
          <a:r>
            <a:rPr lang="en-GB" dirty="0" smtClean="0"/>
            <a:t>Dis.</a:t>
          </a:r>
          <a:endParaRPr lang="en-GB" dirty="0"/>
        </a:p>
      </dgm:t>
    </dgm:pt>
    <dgm:pt modelId="{E91FE527-DAC0-45D1-839F-C60DBD4902BF}" type="parTrans" cxnId="{54949E0A-136E-461A-8C9F-BAFC3D000FA5}">
      <dgm:prSet/>
      <dgm:spPr/>
      <dgm:t>
        <a:bodyPr/>
        <a:lstStyle/>
        <a:p>
          <a:endParaRPr lang="en-GB"/>
        </a:p>
      </dgm:t>
    </dgm:pt>
    <dgm:pt modelId="{37C72865-A60A-4131-BDA3-AC5C8516475A}" type="sibTrans" cxnId="{54949E0A-136E-461A-8C9F-BAFC3D000FA5}">
      <dgm:prSet/>
      <dgm:spPr/>
      <dgm:t>
        <a:bodyPr/>
        <a:lstStyle/>
        <a:p>
          <a:endParaRPr lang="en-GB"/>
        </a:p>
      </dgm:t>
    </dgm:pt>
    <dgm:pt modelId="{527F8813-3ECB-4CF1-BCEB-48E308D8A017}">
      <dgm:prSet phldrT="[Text]"/>
      <dgm:spPr/>
      <dgm:t>
        <a:bodyPr/>
        <a:lstStyle/>
        <a:p>
          <a:r>
            <a:rPr lang="en-GB" dirty="0" smtClean="0"/>
            <a:t>?</a:t>
          </a:r>
          <a:endParaRPr lang="en-GB" dirty="0"/>
        </a:p>
      </dgm:t>
    </dgm:pt>
    <dgm:pt modelId="{6E1D230B-77E8-4D30-86EC-338B75840B96}" type="parTrans" cxnId="{13D173C4-BB0A-45B5-B892-63C67E5ACDFA}">
      <dgm:prSet/>
      <dgm:spPr/>
      <dgm:t>
        <a:bodyPr/>
        <a:lstStyle/>
        <a:p>
          <a:endParaRPr lang="en-GB"/>
        </a:p>
      </dgm:t>
    </dgm:pt>
    <dgm:pt modelId="{3E1B2D0E-BAB3-491D-BD11-795BD7622A4C}" type="sibTrans" cxnId="{13D173C4-BB0A-45B5-B892-63C67E5ACDFA}">
      <dgm:prSet/>
      <dgm:spPr/>
      <dgm:t>
        <a:bodyPr/>
        <a:lstStyle/>
        <a:p>
          <a:endParaRPr lang="en-GB"/>
        </a:p>
      </dgm:t>
    </dgm:pt>
    <dgm:pt modelId="{07964CF2-4FFD-47BE-A9E8-6BA187CC90C7}">
      <dgm:prSet phldrT="[Text]"/>
      <dgm:spPr/>
      <dgm:t>
        <a:bodyPr/>
        <a:lstStyle/>
        <a:p>
          <a:r>
            <a:rPr lang="en-GB" dirty="0" smtClean="0"/>
            <a:t>Adv.</a:t>
          </a:r>
          <a:endParaRPr lang="en-GB" dirty="0"/>
        </a:p>
      </dgm:t>
    </dgm:pt>
    <dgm:pt modelId="{1F297A07-D4D0-4B12-AE76-850836DE0A79}" type="parTrans" cxnId="{A406F32A-1CB5-46B8-82E1-2CD6DC4B168E}">
      <dgm:prSet/>
      <dgm:spPr/>
      <dgm:t>
        <a:bodyPr/>
        <a:lstStyle/>
        <a:p>
          <a:endParaRPr lang="en-GB"/>
        </a:p>
      </dgm:t>
    </dgm:pt>
    <dgm:pt modelId="{5C6A4E9E-F619-4275-83BC-98995CA17846}" type="sibTrans" cxnId="{A406F32A-1CB5-46B8-82E1-2CD6DC4B168E}">
      <dgm:prSet/>
      <dgm:spPr/>
      <dgm:t>
        <a:bodyPr/>
        <a:lstStyle/>
        <a:p>
          <a:endParaRPr lang="en-GB"/>
        </a:p>
      </dgm:t>
    </dgm:pt>
    <dgm:pt modelId="{E31BAC29-E649-0340-8A26-3E2084847258}">
      <dgm:prSet phldrT="[Text]" custRadScaleRad="143277" custRadScaleInc="112994"/>
      <dgm:spPr/>
      <dgm:t>
        <a:bodyPr/>
        <a:lstStyle/>
        <a:p>
          <a:endParaRPr lang="en-GB"/>
        </a:p>
      </dgm:t>
    </dgm:pt>
    <dgm:pt modelId="{29CD9DC9-541F-C749-90E6-EF51E87EE88F}" type="parTrans" cxnId="{75193DD3-AC3B-874A-9685-FCC5A6AD4E5F}">
      <dgm:prSet/>
      <dgm:spPr/>
      <dgm:t>
        <a:bodyPr/>
        <a:lstStyle/>
        <a:p>
          <a:endParaRPr lang="en-US"/>
        </a:p>
      </dgm:t>
    </dgm:pt>
    <dgm:pt modelId="{65FBF447-6BCB-AB46-8495-5473A3DC6813}" type="sibTrans" cxnId="{75193DD3-AC3B-874A-9685-FCC5A6AD4E5F}">
      <dgm:prSet/>
      <dgm:spPr/>
      <dgm:t>
        <a:bodyPr/>
        <a:lstStyle/>
        <a:p>
          <a:endParaRPr lang="en-US"/>
        </a:p>
      </dgm:t>
    </dgm:pt>
    <dgm:pt modelId="{F2F7FB8B-E692-344A-BE23-5E77B2AB905C}">
      <dgm:prSet/>
      <dgm:spPr/>
      <dgm:t>
        <a:bodyPr/>
        <a:lstStyle/>
        <a:p>
          <a:r>
            <a:rPr lang="en-US" dirty="0" smtClean="0"/>
            <a:t>?</a:t>
          </a:r>
          <a:endParaRPr lang="en-US" dirty="0"/>
        </a:p>
      </dgm:t>
    </dgm:pt>
    <dgm:pt modelId="{BA78B003-1140-3548-8C15-69AC24836119}" type="parTrans" cxnId="{5CBF1475-05D0-2048-AA0F-4F1D5CCAB901}">
      <dgm:prSet/>
      <dgm:spPr/>
      <dgm:t>
        <a:bodyPr/>
        <a:lstStyle/>
        <a:p>
          <a:endParaRPr lang="en-US"/>
        </a:p>
      </dgm:t>
    </dgm:pt>
    <dgm:pt modelId="{0AC20E51-7460-8E4C-97E0-60604D2F41D1}" type="sibTrans" cxnId="{5CBF1475-05D0-2048-AA0F-4F1D5CCAB901}">
      <dgm:prSet/>
      <dgm:spPr/>
      <dgm:t>
        <a:bodyPr/>
        <a:lstStyle/>
        <a:p>
          <a:endParaRPr lang="en-US"/>
        </a:p>
      </dgm:t>
    </dgm:pt>
    <dgm:pt modelId="{F3F4A0CE-C355-004A-AF3B-929886C19C52}">
      <dgm:prSet/>
      <dgm:spPr/>
      <dgm:t>
        <a:bodyPr/>
        <a:lstStyle/>
        <a:p>
          <a:r>
            <a:rPr lang="en-US" dirty="0" smtClean="0"/>
            <a:t>?</a:t>
          </a:r>
          <a:endParaRPr lang="en-US" dirty="0"/>
        </a:p>
      </dgm:t>
    </dgm:pt>
    <dgm:pt modelId="{C55FEE32-1132-BA49-8F05-68B8CFBA6672}" type="parTrans" cxnId="{E935A9A8-DD3D-B646-BFC3-0D7B57819656}">
      <dgm:prSet/>
      <dgm:spPr/>
      <dgm:t>
        <a:bodyPr/>
        <a:lstStyle/>
        <a:p>
          <a:endParaRPr lang="en-US"/>
        </a:p>
      </dgm:t>
    </dgm:pt>
    <dgm:pt modelId="{F4AB074B-BD3B-414A-9810-429B0997702A}" type="sibTrans" cxnId="{E935A9A8-DD3D-B646-BFC3-0D7B57819656}">
      <dgm:prSet/>
      <dgm:spPr/>
      <dgm:t>
        <a:bodyPr/>
        <a:lstStyle/>
        <a:p>
          <a:endParaRPr lang="en-US"/>
        </a:p>
      </dgm:t>
    </dgm:pt>
    <dgm:pt modelId="{29A810B0-3EFE-4EB1-9A70-00234CD5C806}" type="pres">
      <dgm:prSet presAssocID="{C0EDC989-68CD-4862-83B7-27600298B99D}" presName="cycle" presStyleCnt="0">
        <dgm:presLayoutVars>
          <dgm:chMax val="1"/>
          <dgm:dir/>
          <dgm:animLvl val="ctr"/>
          <dgm:resizeHandles val="exact"/>
        </dgm:presLayoutVars>
      </dgm:prSet>
      <dgm:spPr/>
      <dgm:t>
        <a:bodyPr/>
        <a:lstStyle/>
        <a:p>
          <a:endParaRPr lang="en-GB"/>
        </a:p>
      </dgm:t>
    </dgm:pt>
    <dgm:pt modelId="{003D6BBB-E626-43D7-8A79-FC8280FA50A6}" type="pres">
      <dgm:prSet presAssocID="{AEF1CC5F-7DAE-4716-8345-78DCD4993113}" presName="centerShape" presStyleLbl="node0" presStyleIdx="0" presStyleCnt="1" custScaleX="204494" custScaleY="90527" custLinFactNeighborX="-67" custLinFactNeighborY="-924"/>
      <dgm:spPr/>
      <dgm:t>
        <a:bodyPr/>
        <a:lstStyle/>
        <a:p>
          <a:endParaRPr lang="en-GB"/>
        </a:p>
      </dgm:t>
    </dgm:pt>
    <dgm:pt modelId="{DB0E1A32-43E6-B842-B481-23874C008154}" type="pres">
      <dgm:prSet presAssocID="{BA78B003-1140-3548-8C15-69AC24836119}" presName="Name9" presStyleLbl="parChTrans1D2" presStyleIdx="0" presStyleCnt="6"/>
      <dgm:spPr/>
      <dgm:t>
        <a:bodyPr/>
        <a:lstStyle/>
        <a:p>
          <a:endParaRPr lang="en-US"/>
        </a:p>
      </dgm:t>
    </dgm:pt>
    <dgm:pt modelId="{9870D2B0-CBF2-F040-A3A9-9C8454ECB19B}" type="pres">
      <dgm:prSet presAssocID="{BA78B003-1140-3548-8C15-69AC24836119}" presName="connTx" presStyleLbl="parChTrans1D2" presStyleIdx="0" presStyleCnt="6"/>
      <dgm:spPr/>
      <dgm:t>
        <a:bodyPr/>
        <a:lstStyle/>
        <a:p>
          <a:endParaRPr lang="en-US"/>
        </a:p>
      </dgm:t>
    </dgm:pt>
    <dgm:pt modelId="{1136A016-0157-9744-9213-0005544A766B}" type="pres">
      <dgm:prSet presAssocID="{F2F7FB8B-E692-344A-BE23-5E77B2AB905C}" presName="node" presStyleLbl="node1" presStyleIdx="0" presStyleCnt="6" custRadScaleRad="100149" custRadScaleInc="-157206">
        <dgm:presLayoutVars>
          <dgm:bulletEnabled val="1"/>
        </dgm:presLayoutVars>
      </dgm:prSet>
      <dgm:spPr/>
      <dgm:t>
        <a:bodyPr/>
        <a:lstStyle/>
        <a:p>
          <a:endParaRPr lang="en-US"/>
        </a:p>
      </dgm:t>
    </dgm:pt>
    <dgm:pt modelId="{0F0EF360-970B-4CF4-B2EF-7BDC005DF482}" type="pres">
      <dgm:prSet presAssocID="{01A1AC07-AED0-4296-974F-97CAC78A3F3D}" presName="Name9" presStyleLbl="parChTrans1D2" presStyleIdx="1" presStyleCnt="6"/>
      <dgm:spPr/>
      <dgm:t>
        <a:bodyPr/>
        <a:lstStyle/>
        <a:p>
          <a:endParaRPr lang="en-GB"/>
        </a:p>
      </dgm:t>
    </dgm:pt>
    <dgm:pt modelId="{9278D1A8-B5B1-4BCD-99C9-C492CAED5303}" type="pres">
      <dgm:prSet presAssocID="{01A1AC07-AED0-4296-974F-97CAC78A3F3D}" presName="connTx" presStyleLbl="parChTrans1D2" presStyleIdx="1" presStyleCnt="6"/>
      <dgm:spPr/>
      <dgm:t>
        <a:bodyPr/>
        <a:lstStyle/>
        <a:p>
          <a:endParaRPr lang="en-GB"/>
        </a:p>
      </dgm:t>
    </dgm:pt>
    <dgm:pt modelId="{649B97ED-3997-462E-9519-B020430758CB}" type="pres">
      <dgm:prSet presAssocID="{D24F557A-AE29-418D-93FC-984AA6D95A20}" presName="node" presStyleLbl="node1" presStyleIdx="1" presStyleCnt="6" custRadScaleRad="115343" custRadScaleInc="-32352">
        <dgm:presLayoutVars>
          <dgm:bulletEnabled val="1"/>
        </dgm:presLayoutVars>
      </dgm:prSet>
      <dgm:spPr/>
      <dgm:t>
        <a:bodyPr/>
        <a:lstStyle/>
        <a:p>
          <a:endParaRPr lang="en-GB"/>
        </a:p>
      </dgm:t>
    </dgm:pt>
    <dgm:pt modelId="{302CB647-C05A-434B-B82E-66BA16A38955}" type="pres">
      <dgm:prSet presAssocID="{E91FE527-DAC0-45D1-839F-C60DBD4902BF}" presName="Name9" presStyleLbl="parChTrans1D2" presStyleIdx="2" presStyleCnt="6"/>
      <dgm:spPr/>
      <dgm:t>
        <a:bodyPr/>
        <a:lstStyle/>
        <a:p>
          <a:endParaRPr lang="en-GB"/>
        </a:p>
      </dgm:t>
    </dgm:pt>
    <dgm:pt modelId="{677E6423-9D26-4B26-8526-5C9590A4DD82}" type="pres">
      <dgm:prSet presAssocID="{E91FE527-DAC0-45D1-839F-C60DBD4902BF}" presName="connTx" presStyleLbl="parChTrans1D2" presStyleIdx="2" presStyleCnt="6"/>
      <dgm:spPr/>
      <dgm:t>
        <a:bodyPr/>
        <a:lstStyle/>
        <a:p>
          <a:endParaRPr lang="en-GB"/>
        </a:p>
      </dgm:t>
    </dgm:pt>
    <dgm:pt modelId="{4138B7AB-324E-4B3A-9CAA-96EFAC971F01}" type="pres">
      <dgm:prSet presAssocID="{339133D1-AD72-4963-B146-AF1CEFF37C6D}" presName="node" presStyleLbl="node1" presStyleIdx="2" presStyleCnt="6" custRadScaleRad="139600" custRadScaleInc="-116673">
        <dgm:presLayoutVars>
          <dgm:bulletEnabled val="1"/>
        </dgm:presLayoutVars>
      </dgm:prSet>
      <dgm:spPr/>
      <dgm:t>
        <a:bodyPr/>
        <a:lstStyle/>
        <a:p>
          <a:endParaRPr lang="en-GB"/>
        </a:p>
      </dgm:t>
    </dgm:pt>
    <dgm:pt modelId="{6CEA7759-5AA2-8A43-A3A8-7E8C5C4C9F51}" type="pres">
      <dgm:prSet presAssocID="{C55FEE32-1132-BA49-8F05-68B8CFBA6672}" presName="Name9" presStyleLbl="parChTrans1D2" presStyleIdx="3" presStyleCnt="6"/>
      <dgm:spPr/>
      <dgm:t>
        <a:bodyPr/>
        <a:lstStyle/>
        <a:p>
          <a:endParaRPr lang="en-US"/>
        </a:p>
      </dgm:t>
    </dgm:pt>
    <dgm:pt modelId="{D663D2F1-927B-E640-9E86-5EA95576B1B8}" type="pres">
      <dgm:prSet presAssocID="{C55FEE32-1132-BA49-8F05-68B8CFBA6672}" presName="connTx" presStyleLbl="parChTrans1D2" presStyleIdx="3" presStyleCnt="6"/>
      <dgm:spPr/>
      <dgm:t>
        <a:bodyPr/>
        <a:lstStyle/>
        <a:p>
          <a:endParaRPr lang="en-US"/>
        </a:p>
      </dgm:t>
    </dgm:pt>
    <dgm:pt modelId="{C0F75F24-251F-2246-A4BF-1CB79CCB757C}" type="pres">
      <dgm:prSet presAssocID="{F3F4A0CE-C355-004A-AF3B-929886C19C52}" presName="node" presStyleLbl="node1" presStyleIdx="3" presStyleCnt="6" custRadScaleRad="112079" custRadScaleInc="-191045">
        <dgm:presLayoutVars>
          <dgm:bulletEnabled val="1"/>
        </dgm:presLayoutVars>
      </dgm:prSet>
      <dgm:spPr/>
      <dgm:t>
        <a:bodyPr/>
        <a:lstStyle/>
        <a:p>
          <a:endParaRPr lang="en-US"/>
        </a:p>
      </dgm:t>
    </dgm:pt>
    <dgm:pt modelId="{7B1142ED-0253-4A9D-9700-42037BAECB4E}" type="pres">
      <dgm:prSet presAssocID="{6E1D230B-77E8-4D30-86EC-338B75840B96}" presName="Name9" presStyleLbl="parChTrans1D2" presStyleIdx="4" presStyleCnt="6"/>
      <dgm:spPr/>
      <dgm:t>
        <a:bodyPr/>
        <a:lstStyle/>
        <a:p>
          <a:endParaRPr lang="en-GB"/>
        </a:p>
      </dgm:t>
    </dgm:pt>
    <dgm:pt modelId="{46F78697-098B-48F4-9BBF-13DD03E1087D}" type="pres">
      <dgm:prSet presAssocID="{6E1D230B-77E8-4D30-86EC-338B75840B96}" presName="connTx" presStyleLbl="parChTrans1D2" presStyleIdx="4" presStyleCnt="6"/>
      <dgm:spPr/>
      <dgm:t>
        <a:bodyPr/>
        <a:lstStyle/>
        <a:p>
          <a:endParaRPr lang="en-GB"/>
        </a:p>
      </dgm:t>
    </dgm:pt>
    <dgm:pt modelId="{50A19DAA-C83A-4E2D-B88F-A86803A968B4}" type="pres">
      <dgm:prSet presAssocID="{527F8813-3ECB-4CF1-BCEB-48E308D8A017}" presName="node" presStyleLbl="node1" presStyleIdx="4" presStyleCnt="6" custRadScaleRad="103041" custRadScaleInc="-33058">
        <dgm:presLayoutVars>
          <dgm:bulletEnabled val="1"/>
        </dgm:presLayoutVars>
      </dgm:prSet>
      <dgm:spPr/>
      <dgm:t>
        <a:bodyPr/>
        <a:lstStyle/>
        <a:p>
          <a:endParaRPr lang="en-GB"/>
        </a:p>
      </dgm:t>
    </dgm:pt>
    <dgm:pt modelId="{0168907E-3126-4827-A838-CEF5AF181108}" type="pres">
      <dgm:prSet presAssocID="{1F297A07-D4D0-4B12-AE76-850836DE0A79}" presName="Name9" presStyleLbl="parChTrans1D2" presStyleIdx="5" presStyleCnt="6"/>
      <dgm:spPr/>
      <dgm:t>
        <a:bodyPr/>
        <a:lstStyle/>
        <a:p>
          <a:endParaRPr lang="en-GB"/>
        </a:p>
      </dgm:t>
    </dgm:pt>
    <dgm:pt modelId="{5ACB6680-6322-43CB-AC70-188AF21864A7}" type="pres">
      <dgm:prSet presAssocID="{1F297A07-D4D0-4B12-AE76-850836DE0A79}" presName="connTx" presStyleLbl="parChTrans1D2" presStyleIdx="5" presStyleCnt="6"/>
      <dgm:spPr/>
      <dgm:t>
        <a:bodyPr/>
        <a:lstStyle/>
        <a:p>
          <a:endParaRPr lang="en-GB"/>
        </a:p>
      </dgm:t>
    </dgm:pt>
    <dgm:pt modelId="{D452B5D8-1549-44BB-9CC7-FD29397E3955}" type="pres">
      <dgm:prSet presAssocID="{07964CF2-4FFD-47BE-A9E8-6BA187CC90C7}" presName="node" presStyleLbl="node1" presStyleIdx="5" presStyleCnt="6" custRadScaleRad="129363" custRadScaleInc="-98542">
        <dgm:presLayoutVars>
          <dgm:bulletEnabled val="1"/>
        </dgm:presLayoutVars>
      </dgm:prSet>
      <dgm:spPr/>
      <dgm:t>
        <a:bodyPr/>
        <a:lstStyle/>
        <a:p>
          <a:endParaRPr lang="en-GB"/>
        </a:p>
      </dgm:t>
    </dgm:pt>
  </dgm:ptLst>
  <dgm:cxnLst>
    <dgm:cxn modelId="{0577F906-4706-3E4A-A881-F33D92313645}" type="presOf" srcId="{F3F4A0CE-C355-004A-AF3B-929886C19C52}" destId="{C0F75F24-251F-2246-A4BF-1CB79CCB757C}" srcOrd="0" destOrd="0" presId="urn:microsoft.com/office/officeart/2005/8/layout/radial1"/>
    <dgm:cxn modelId="{CF226E84-BF9C-CE43-B90C-B7A8F2B78051}" type="presOf" srcId="{339133D1-AD72-4963-B146-AF1CEFF37C6D}" destId="{4138B7AB-324E-4B3A-9CAA-96EFAC971F01}" srcOrd="0" destOrd="0" presId="urn:microsoft.com/office/officeart/2005/8/layout/radial1"/>
    <dgm:cxn modelId="{5088FFB1-6544-9747-B88A-9CB6D4811BA7}" type="presOf" srcId="{C55FEE32-1132-BA49-8F05-68B8CFBA6672}" destId="{6CEA7759-5AA2-8A43-A3A8-7E8C5C4C9F51}" srcOrd="0" destOrd="0" presId="urn:microsoft.com/office/officeart/2005/8/layout/radial1"/>
    <dgm:cxn modelId="{75701500-8549-354A-8208-4EC13D0E4978}" type="presOf" srcId="{6E1D230B-77E8-4D30-86EC-338B75840B96}" destId="{46F78697-098B-48F4-9BBF-13DD03E1087D}" srcOrd="1" destOrd="0" presId="urn:microsoft.com/office/officeart/2005/8/layout/radial1"/>
    <dgm:cxn modelId="{F64721DB-71EE-E44A-A451-BBB38E0A9E46}" type="presOf" srcId="{F2F7FB8B-E692-344A-BE23-5E77B2AB905C}" destId="{1136A016-0157-9744-9213-0005544A766B}" srcOrd="0" destOrd="0" presId="urn:microsoft.com/office/officeart/2005/8/layout/radial1"/>
    <dgm:cxn modelId="{0405ABD6-2459-6645-8B5A-53F68978C113}" type="presOf" srcId="{527F8813-3ECB-4CF1-BCEB-48E308D8A017}" destId="{50A19DAA-C83A-4E2D-B88F-A86803A968B4}" srcOrd="0" destOrd="0" presId="urn:microsoft.com/office/officeart/2005/8/layout/radial1"/>
    <dgm:cxn modelId="{79F8E314-C686-5B40-A787-E6ABAA59DE0C}" type="presOf" srcId="{BA78B003-1140-3548-8C15-69AC24836119}" destId="{9870D2B0-CBF2-F040-A3A9-9C8454ECB19B}" srcOrd="1" destOrd="0" presId="urn:microsoft.com/office/officeart/2005/8/layout/radial1"/>
    <dgm:cxn modelId="{D0DC09AF-1CE7-A54A-AE60-1385C1820787}" type="presOf" srcId="{01A1AC07-AED0-4296-974F-97CAC78A3F3D}" destId="{9278D1A8-B5B1-4BCD-99C9-C492CAED5303}" srcOrd="1" destOrd="0" presId="urn:microsoft.com/office/officeart/2005/8/layout/radial1"/>
    <dgm:cxn modelId="{8BA43999-3242-384C-9FF2-F07E6C46C12F}" type="presOf" srcId="{D24F557A-AE29-418D-93FC-984AA6D95A20}" destId="{649B97ED-3997-462E-9519-B020430758CB}" srcOrd="0" destOrd="0" presId="urn:microsoft.com/office/officeart/2005/8/layout/radial1"/>
    <dgm:cxn modelId="{D1BF0299-C466-1F46-B454-DDDF4CCBEC12}" type="presOf" srcId="{C55FEE32-1132-BA49-8F05-68B8CFBA6672}" destId="{D663D2F1-927B-E640-9E86-5EA95576B1B8}" srcOrd="1" destOrd="0" presId="urn:microsoft.com/office/officeart/2005/8/layout/radial1"/>
    <dgm:cxn modelId="{CFD23B29-2E67-EA48-9931-7CCE0B9C5A2A}" type="presOf" srcId="{BA78B003-1140-3548-8C15-69AC24836119}" destId="{DB0E1A32-43E6-B842-B481-23874C008154}" srcOrd="0" destOrd="0" presId="urn:microsoft.com/office/officeart/2005/8/layout/radial1"/>
    <dgm:cxn modelId="{E935A9A8-DD3D-B646-BFC3-0D7B57819656}" srcId="{AEF1CC5F-7DAE-4716-8345-78DCD4993113}" destId="{F3F4A0CE-C355-004A-AF3B-929886C19C52}" srcOrd="3" destOrd="0" parTransId="{C55FEE32-1132-BA49-8F05-68B8CFBA6672}" sibTransId="{F4AB074B-BD3B-414A-9810-429B0997702A}"/>
    <dgm:cxn modelId="{D5C3E755-2D89-034E-9E88-99E26F79C20C}" type="presOf" srcId="{AEF1CC5F-7DAE-4716-8345-78DCD4993113}" destId="{003D6BBB-E626-43D7-8A79-FC8280FA50A6}" srcOrd="0" destOrd="0" presId="urn:microsoft.com/office/officeart/2005/8/layout/radial1"/>
    <dgm:cxn modelId="{83168ACA-E60E-D548-9331-17B724A3574A}" type="presOf" srcId="{E91FE527-DAC0-45D1-839F-C60DBD4902BF}" destId="{302CB647-C05A-434B-B82E-66BA16A38955}" srcOrd="0" destOrd="0" presId="urn:microsoft.com/office/officeart/2005/8/layout/radial1"/>
    <dgm:cxn modelId="{E0158A4C-E481-45BA-93C5-521DBCE080B5}" srcId="{AEF1CC5F-7DAE-4716-8345-78DCD4993113}" destId="{D24F557A-AE29-418D-93FC-984AA6D95A20}" srcOrd="1" destOrd="0" parTransId="{01A1AC07-AED0-4296-974F-97CAC78A3F3D}" sibTransId="{26D21B36-8B17-44E9-BCA7-63E37C1C3709}"/>
    <dgm:cxn modelId="{75193DD3-AC3B-874A-9685-FCC5A6AD4E5F}" srcId="{C0EDC989-68CD-4862-83B7-27600298B99D}" destId="{E31BAC29-E649-0340-8A26-3E2084847258}" srcOrd="1" destOrd="0" parTransId="{29CD9DC9-541F-C749-90E6-EF51E87EE88F}" sibTransId="{65FBF447-6BCB-AB46-8495-5473A3DC6813}"/>
    <dgm:cxn modelId="{247E2B7E-24CF-1D4E-B087-E380F3A400D0}" type="presOf" srcId="{6E1D230B-77E8-4D30-86EC-338B75840B96}" destId="{7B1142ED-0253-4A9D-9700-42037BAECB4E}" srcOrd="0" destOrd="0" presId="urn:microsoft.com/office/officeart/2005/8/layout/radial1"/>
    <dgm:cxn modelId="{54949E0A-136E-461A-8C9F-BAFC3D000FA5}" srcId="{AEF1CC5F-7DAE-4716-8345-78DCD4993113}" destId="{339133D1-AD72-4963-B146-AF1CEFF37C6D}" srcOrd="2" destOrd="0" parTransId="{E91FE527-DAC0-45D1-839F-C60DBD4902BF}" sibTransId="{37C72865-A60A-4131-BDA3-AC5C8516475A}"/>
    <dgm:cxn modelId="{5AC897A5-8C4D-1744-A03A-07A47AD0A5C6}" type="presOf" srcId="{E91FE527-DAC0-45D1-839F-C60DBD4902BF}" destId="{677E6423-9D26-4B26-8526-5C9590A4DD82}" srcOrd="1" destOrd="0" presId="urn:microsoft.com/office/officeart/2005/8/layout/radial1"/>
    <dgm:cxn modelId="{57F9F919-33DB-2A42-888D-2EEC6B60D25B}" type="presOf" srcId="{01A1AC07-AED0-4296-974F-97CAC78A3F3D}" destId="{0F0EF360-970B-4CF4-B2EF-7BDC005DF482}" srcOrd="0" destOrd="0" presId="urn:microsoft.com/office/officeart/2005/8/layout/radial1"/>
    <dgm:cxn modelId="{13D173C4-BB0A-45B5-B892-63C67E5ACDFA}" srcId="{AEF1CC5F-7DAE-4716-8345-78DCD4993113}" destId="{527F8813-3ECB-4CF1-BCEB-48E308D8A017}" srcOrd="4" destOrd="0" parTransId="{6E1D230B-77E8-4D30-86EC-338B75840B96}" sibTransId="{3E1B2D0E-BAB3-491D-BD11-795BD7622A4C}"/>
    <dgm:cxn modelId="{055C1F90-56E7-8346-90C3-9211398A6C72}" type="presOf" srcId="{C0EDC989-68CD-4862-83B7-27600298B99D}" destId="{29A810B0-3EFE-4EB1-9A70-00234CD5C806}" srcOrd="0" destOrd="0" presId="urn:microsoft.com/office/officeart/2005/8/layout/radial1"/>
    <dgm:cxn modelId="{3CFCA861-BCD7-4140-8E80-83F938E5239D}" type="presOf" srcId="{07964CF2-4FFD-47BE-A9E8-6BA187CC90C7}" destId="{D452B5D8-1549-44BB-9CC7-FD29397E3955}" srcOrd="0" destOrd="0" presId="urn:microsoft.com/office/officeart/2005/8/layout/radial1"/>
    <dgm:cxn modelId="{CEAFBE4A-B379-2C4E-9AFF-E43D0891E75E}" type="presOf" srcId="{1F297A07-D4D0-4B12-AE76-850836DE0A79}" destId="{0168907E-3126-4827-A838-CEF5AF181108}" srcOrd="0" destOrd="0" presId="urn:microsoft.com/office/officeart/2005/8/layout/radial1"/>
    <dgm:cxn modelId="{365D3FBD-C6B6-FB42-822E-490943DFDED7}" type="presOf" srcId="{1F297A07-D4D0-4B12-AE76-850836DE0A79}" destId="{5ACB6680-6322-43CB-AC70-188AF21864A7}" srcOrd="1" destOrd="0" presId="urn:microsoft.com/office/officeart/2005/8/layout/radial1"/>
    <dgm:cxn modelId="{41326334-9C58-4591-BC35-6444F7829755}" srcId="{C0EDC989-68CD-4862-83B7-27600298B99D}" destId="{AEF1CC5F-7DAE-4716-8345-78DCD4993113}" srcOrd="0" destOrd="0" parTransId="{4BC58562-F2E1-4613-A5BA-45142F4E8B39}" sibTransId="{BB4FFA13-A895-46FE-9704-284048C49A09}"/>
    <dgm:cxn modelId="{5CBF1475-05D0-2048-AA0F-4F1D5CCAB901}" srcId="{AEF1CC5F-7DAE-4716-8345-78DCD4993113}" destId="{F2F7FB8B-E692-344A-BE23-5E77B2AB905C}" srcOrd="0" destOrd="0" parTransId="{BA78B003-1140-3548-8C15-69AC24836119}" sibTransId="{0AC20E51-7460-8E4C-97E0-60604D2F41D1}"/>
    <dgm:cxn modelId="{A406F32A-1CB5-46B8-82E1-2CD6DC4B168E}" srcId="{AEF1CC5F-7DAE-4716-8345-78DCD4993113}" destId="{07964CF2-4FFD-47BE-A9E8-6BA187CC90C7}" srcOrd="5" destOrd="0" parTransId="{1F297A07-D4D0-4B12-AE76-850836DE0A79}" sibTransId="{5C6A4E9E-F619-4275-83BC-98995CA17846}"/>
    <dgm:cxn modelId="{DC1CC88E-A335-474C-AA48-51190FB981D9}" type="presParOf" srcId="{29A810B0-3EFE-4EB1-9A70-00234CD5C806}" destId="{003D6BBB-E626-43D7-8A79-FC8280FA50A6}" srcOrd="0" destOrd="0" presId="urn:microsoft.com/office/officeart/2005/8/layout/radial1"/>
    <dgm:cxn modelId="{B80B28DB-6E44-A24F-B835-B972734D70BE}" type="presParOf" srcId="{29A810B0-3EFE-4EB1-9A70-00234CD5C806}" destId="{DB0E1A32-43E6-B842-B481-23874C008154}" srcOrd="1" destOrd="0" presId="urn:microsoft.com/office/officeart/2005/8/layout/radial1"/>
    <dgm:cxn modelId="{5E33CD6A-9C2B-C744-9FAF-2D58A4AF0604}" type="presParOf" srcId="{DB0E1A32-43E6-B842-B481-23874C008154}" destId="{9870D2B0-CBF2-F040-A3A9-9C8454ECB19B}" srcOrd="0" destOrd="0" presId="urn:microsoft.com/office/officeart/2005/8/layout/radial1"/>
    <dgm:cxn modelId="{ACC4286E-8309-FD49-A310-DEDC34A27401}" type="presParOf" srcId="{29A810B0-3EFE-4EB1-9A70-00234CD5C806}" destId="{1136A016-0157-9744-9213-0005544A766B}" srcOrd="2" destOrd="0" presId="urn:microsoft.com/office/officeart/2005/8/layout/radial1"/>
    <dgm:cxn modelId="{31E44569-8D3C-7743-A142-8A34B8A66F81}" type="presParOf" srcId="{29A810B0-3EFE-4EB1-9A70-00234CD5C806}" destId="{0F0EF360-970B-4CF4-B2EF-7BDC005DF482}" srcOrd="3" destOrd="0" presId="urn:microsoft.com/office/officeart/2005/8/layout/radial1"/>
    <dgm:cxn modelId="{24555C91-E8AA-7A40-9406-5A10F0EA97F9}" type="presParOf" srcId="{0F0EF360-970B-4CF4-B2EF-7BDC005DF482}" destId="{9278D1A8-B5B1-4BCD-99C9-C492CAED5303}" srcOrd="0" destOrd="0" presId="urn:microsoft.com/office/officeart/2005/8/layout/radial1"/>
    <dgm:cxn modelId="{D4097F56-93B7-BB4E-A7F7-D451B0811B0E}" type="presParOf" srcId="{29A810B0-3EFE-4EB1-9A70-00234CD5C806}" destId="{649B97ED-3997-462E-9519-B020430758CB}" srcOrd="4" destOrd="0" presId="urn:microsoft.com/office/officeart/2005/8/layout/radial1"/>
    <dgm:cxn modelId="{3B6FE59B-8719-8944-82C6-1C5C6168E16D}" type="presParOf" srcId="{29A810B0-3EFE-4EB1-9A70-00234CD5C806}" destId="{302CB647-C05A-434B-B82E-66BA16A38955}" srcOrd="5" destOrd="0" presId="urn:microsoft.com/office/officeart/2005/8/layout/radial1"/>
    <dgm:cxn modelId="{5476BC90-7B2F-F04F-BBE3-CE02EC58ED14}" type="presParOf" srcId="{302CB647-C05A-434B-B82E-66BA16A38955}" destId="{677E6423-9D26-4B26-8526-5C9590A4DD82}" srcOrd="0" destOrd="0" presId="urn:microsoft.com/office/officeart/2005/8/layout/radial1"/>
    <dgm:cxn modelId="{64955F16-2CC3-EB42-B1F4-59A2F30B6964}" type="presParOf" srcId="{29A810B0-3EFE-4EB1-9A70-00234CD5C806}" destId="{4138B7AB-324E-4B3A-9CAA-96EFAC971F01}" srcOrd="6" destOrd="0" presId="urn:microsoft.com/office/officeart/2005/8/layout/radial1"/>
    <dgm:cxn modelId="{F1631510-314F-6D49-9D71-82A59013D736}" type="presParOf" srcId="{29A810B0-3EFE-4EB1-9A70-00234CD5C806}" destId="{6CEA7759-5AA2-8A43-A3A8-7E8C5C4C9F51}" srcOrd="7" destOrd="0" presId="urn:microsoft.com/office/officeart/2005/8/layout/radial1"/>
    <dgm:cxn modelId="{C62A1933-E72D-124D-B0CF-E80E33435DCA}" type="presParOf" srcId="{6CEA7759-5AA2-8A43-A3A8-7E8C5C4C9F51}" destId="{D663D2F1-927B-E640-9E86-5EA95576B1B8}" srcOrd="0" destOrd="0" presId="urn:microsoft.com/office/officeart/2005/8/layout/radial1"/>
    <dgm:cxn modelId="{D2FF8891-AC11-2E4B-93A0-DB74247E0BCC}" type="presParOf" srcId="{29A810B0-3EFE-4EB1-9A70-00234CD5C806}" destId="{C0F75F24-251F-2246-A4BF-1CB79CCB757C}" srcOrd="8" destOrd="0" presId="urn:microsoft.com/office/officeart/2005/8/layout/radial1"/>
    <dgm:cxn modelId="{D0E3399D-2389-4D48-90B3-98C8B6AE76A4}" type="presParOf" srcId="{29A810B0-3EFE-4EB1-9A70-00234CD5C806}" destId="{7B1142ED-0253-4A9D-9700-42037BAECB4E}" srcOrd="9" destOrd="0" presId="urn:microsoft.com/office/officeart/2005/8/layout/radial1"/>
    <dgm:cxn modelId="{6EBFCF83-37F7-3F40-B89E-7ED9EB6C36E8}" type="presParOf" srcId="{7B1142ED-0253-4A9D-9700-42037BAECB4E}" destId="{46F78697-098B-48F4-9BBF-13DD03E1087D}" srcOrd="0" destOrd="0" presId="urn:microsoft.com/office/officeart/2005/8/layout/radial1"/>
    <dgm:cxn modelId="{6FDEE538-384C-2B4C-9599-6DA318AC33CA}" type="presParOf" srcId="{29A810B0-3EFE-4EB1-9A70-00234CD5C806}" destId="{50A19DAA-C83A-4E2D-B88F-A86803A968B4}" srcOrd="10" destOrd="0" presId="urn:microsoft.com/office/officeart/2005/8/layout/radial1"/>
    <dgm:cxn modelId="{54969CBB-02DA-8041-BA1E-2303A0ABFB3A}" type="presParOf" srcId="{29A810B0-3EFE-4EB1-9A70-00234CD5C806}" destId="{0168907E-3126-4827-A838-CEF5AF181108}" srcOrd="11" destOrd="0" presId="urn:microsoft.com/office/officeart/2005/8/layout/radial1"/>
    <dgm:cxn modelId="{F43A8561-0761-CC4C-B3F3-5F4314CD123D}" type="presParOf" srcId="{0168907E-3126-4827-A838-CEF5AF181108}" destId="{5ACB6680-6322-43CB-AC70-188AF21864A7}" srcOrd="0" destOrd="0" presId="urn:microsoft.com/office/officeart/2005/8/layout/radial1"/>
    <dgm:cxn modelId="{FCB7FBB0-94E2-8042-96B8-C98020169F1A}" type="presParOf" srcId="{29A810B0-3EFE-4EB1-9A70-00234CD5C806}" destId="{D452B5D8-1549-44BB-9CC7-FD29397E3955}"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C01000-3086-4059-8D03-5A1355D5456D}" type="doc">
      <dgm:prSet loTypeId="urn:microsoft.com/office/officeart/2005/8/layout/lProcess2" loCatId="list" qsTypeId="urn:microsoft.com/office/officeart/2005/8/quickstyle/simple5" qsCatId="simple" csTypeId="urn:microsoft.com/office/officeart/2005/8/colors/accent1_3" csCatId="accent1" phldr="1"/>
      <dgm:spPr/>
      <dgm:t>
        <a:bodyPr/>
        <a:lstStyle/>
        <a:p>
          <a:endParaRPr lang="en-GB"/>
        </a:p>
      </dgm:t>
    </dgm:pt>
    <dgm:pt modelId="{08E692AD-625E-42D6-95A6-17E9435CDE15}">
      <dgm:prSet phldrT="[Text]" custT="1"/>
      <dgm:spPr/>
      <dgm:t>
        <a:bodyPr/>
        <a:lstStyle/>
        <a:p>
          <a:r>
            <a:rPr lang="en-GB" sz="4000" b="0" dirty="0" smtClean="0"/>
            <a:t>Advantages</a:t>
          </a:r>
          <a:endParaRPr lang="en-GB" sz="4000" b="0" dirty="0"/>
        </a:p>
      </dgm:t>
    </dgm:pt>
    <dgm:pt modelId="{A7903F39-3F45-4567-A46B-444F8252111B}" type="parTrans" cxnId="{65A49430-90DD-4119-84AF-88A12AF03452}">
      <dgm:prSet/>
      <dgm:spPr/>
      <dgm:t>
        <a:bodyPr/>
        <a:lstStyle/>
        <a:p>
          <a:endParaRPr lang="en-GB"/>
        </a:p>
      </dgm:t>
    </dgm:pt>
    <dgm:pt modelId="{B6BDAF0E-995B-47C0-89E0-FC451C0B59BD}" type="sibTrans" cxnId="{65A49430-90DD-4119-84AF-88A12AF03452}">
      <dgm:prSet/>
      <dgm:spPr/>
      <dgm:t>
        <a:bodyPr/>
        <a:lstStyle/>
        <a:p>
          <a:endParaRPr lang="en-GB"/>
        </a:p>
      </dgm:t>
    </dgm:pt>
    <dgm:pt modelId="{C741AFA2-B28D-4C3E-BF2F-558B11B8810A}">
      <dgm:prSet phldrT="[Text]"/>
      <dgm:spPr/>
      <dgm:t>
        <a:bodyPr/>
        <a:lstStyle/>
        <a:p>
          <a:r>
            <a:rPr lang="en-GB" dirty="0" smtClean="0"/>
            <a:t>Relevant and up to date information</a:t>
          </a:r>
          <a:endParaRPr lang="en-GB" dirty="0"/>
        </a:p>
      </dgm:t>
    </dgm:pt>
    <dgm:pt modelId="{7E19375F-9645-4C48-B424-79F774C27F2C}" type="parTrans" cxnId="{1AF63F45-B406-4398-8CCD-21673FB6BA0A}">
      <dgm:prSet/>
      <dgm:spPr/>
      <dgm:t>
        <a:bodyPr/>
        <a:lstStyle/>
        <a:p>
          <a:endParaRPr lang="en-GB"/>
        </a:p>
      </dgm:t>
    </dgm:pt>
    <dgm:pt modelId="{1332C9E1-D6DE-43E9-8F47-C6D32EF963AA}" type="sibTrans" cxnId="{1AF63F45-B406-4398-8CCD-21673FB6BA0A}">
      <dgm:prSet/>
      <dgm:spPr/>
      <dgm:t>
        <a:bodyPr/>
        <a:lstStyle/>
        <a:p>
          <a:endParaRPr lang="en-GB"/>
        </a:p>
      </dgm:t>
    </dgm:pt>
    <dgm:pt modelId="{FB834112-5AD5-4FFE-AA4F-7185DC77D05C}">
      <dgm:prSet phldrT="[Text]"/>
      <dgm:spPr/>
      <dgm:t>
        <a:bodyPr/>
        <a:lstStyle/>
        <a:p>
          <a:r>
            <a:rPr lang="en-GB" dirty="0" smtClean="0"/>
            <a:t>Specific to the firm’s actual scenario and situation</a:t>
          </a:r>
          <a:endParaRPr lang="en-GB" dirty="0"/>
        </a:p>
      </dgm:t>
    </dgm:pt>
    <dgm:pt modelId="{D6A15388-B1C5-4D97-AB5D-15393F5547EC}" type="parTrans" cxnId="{AF272BBB-DA14-44B6-B3D2-C13AD2F6BFA7}">
      <dgm:prSet/>
      <dgm:spPr/>
      <dgm:t>
        <a:bodyPr/>
        <a:lstStyle/>
        <a:p>
          <a:endParaRPr lang="en-GB"/>
        </a:p>
      </dgm:t>
    </dgm:pt>
    <dgm:pt modelId="{B66AC411-C97E-4DD4-A97D-AB82A47E59B0}" type="sibTrans" cxnId="{AF272BBB-DA14-44B6-B3D2-C13AD2F6BFA7}">
      <dgm:prSet/>
      <dgm:spPr/>
      <dgm:t>
        <a:bodyPr/>
        <a:lstStyle/>
        <a:p>
          <a:endParaRPr lang="en-GB"/>
        </a:p>
      </dgm:t>
    </dgm:pt>
    <dgm:pt modelId="{A5DF35E9-08DB-4DCB-9753-E1E1101CB60C}">
      <dgm:prSet phldrT="[Text]" custT="1"/>
      <dgm:spPr/>
      <dgm:t>
        <a:bodyPr/>
        <a:lstStyle/>
        <a:p>
          <a:r>
            <a:rPr lang="en-GB" sz="4000" b="0" dirty="0" smtClean="0"/>
            <a:t>Disadvantages</a:t>
          </a:r>
          <a:endParaRPr lang="en-GB" sz="4000" b="0" dirty="0"/>
        </a:p>
      </dgm:t>
    </dgm:pt>
    <dgm:pt modelId="{3DAEFC09-3A82-4755-9B31-D61EEF2A4789}" type="parTrans" cxnId="{E2019676-9405-4838-8389-B518DABA8283}">
      <dgm:prSet/>
      <dgm:spPr/>
      <dgm:t>
        <a:bodyPr/>
        <a:lstStyle/>
        <a:p>
          <a:endParaRPr lang="en-GB"/>
        </a:p>
      </dgm:t>
    </dgm:pt>
    <dgm:pt modelId="{675A6CD1-9A45-4EC3-85EE-DF8AAEF87255}" type="sibTrans" cxnId="{E2019676-9405-4838-8389-B518DABA8283}">
      <dgm:prSet/>
      <dgm:spPr/>
      <dgm:t>
        <a:bodyPr/>
        <a:lstStyle/>
        <a:p>
          <a:endParaRPr lang="en-GB"/>
        </a:p>
      </dgm:t>
    </dgm:pt>
    <dgm:pt modelId="{626E1D2D-AF9B-4099-9360-0188BAE88E28}">
      <dgm:prSet phldrT="[Text]"/>
      <dgm:spPr/>
      <dgm:t>
        <a:bodyPr/>
        <a:lstStyle/>
        <a:p>
          <a:r>
            <a:rPr lang="en-US" dirty="0" smtClean="0">
              <a:latin typeface="+mn-lt"/>
              <a:cs typeface="Arial" pitchFamily="34" charset="0"/>
            </a:rPr>
            <a:t>Can be costly and time consuming</a:t>
          </a:r>
          <a:r>
            <a:rPr lang="en-US" baseline="0" dirty="0" smtClean="0">
              <a:latin typeface="+mn-lt"/>
              <a:cs typeface="Arial" pitchFamily="34" charset="0"/>
            </a:rPr>
            <a:t> depending on the methodology and sampling method</a:t>
          </a:r>
          <a:endParaRPr lang="en-GB" dirty="0">
            <a:latin typeface="+mn-lt"/>
          </a:endParaRPr>
        </a:p>
      </dgm:t>
    </dgm:pt>
    <dgm:pt modelId="{3B88DA1F-578D-4B0A-9842-5E567076C51C}" type="parTrans" cxnId="{6B5C973D-914B-4790-93CD-7C648B10860C}">
      <dgm:prSet/>
      <dgm:spPr/>
      <dgm:t>
        <a:bodyPr/>
        <a:lstStyle/>
        <a:p>
          <a:endParaRPr lang="en-GB"/>
        </a:p>
      </dgm:t>
    </dgm:pt>
    <dgm:pt modelId="{F7BEC640-8189-47A3-B54A-44BDF1A1757B}" type="sibTrans" cxnId="{6B5C973D-914B-4790-93CD-7C648B10860C}">
      <dgm:prSet/>
      <dgm:spPr/>
      <dgm:t>
        <a:bodyPr/>
        <a:lstStyle/>
        <a:p>
          <a:endParaRPr lang="en-GB"/>
        </a:p>
      </dgm:t>
    </dgm:pt>
    <dgm:pt modelId="{77908E72-2471-4AF6-A983-CCAD759BCEF2}">
      <dgm:prSet phldrT="[Text]"/>
      <dgm:spPr/>
      <dgm:t>
        <a:bodyPr/>
        <a:lstStyle/>
        <a:p>
          <a:r>
            <a:rPr lang="en-GB" dirty="0" smtClean="0"/>
            <a:t>Poor questionnaire design or methodology may bias the results, e.g. leading questions, poor sampling</a:t>
          </a:r>
          <a:endParaRPr lang="en-GB" dirty="0"/>
        </a:p>
      </dgm:t>
    </dgm:pt>
    <dgm:pt modelId="{4D53CDA8-BFC2-4B30-98C5-322D30BEACEA}" type="parTrans" cxnId="{3D6B7523-28F2-4A76-A64B-56A4D9028B05}">
      <dgm:prSet/>
      <dgm:spPr/>
      <dgm:t>
        <a:bodyPr/>
        <a:lstStyle/>
        <a:p>
          <a:endParaRPr lang="en-GB"/>
        </a:p>
      </dgm:t>
    </dgm:pt>
    <dgm:pt modelId="{50AC2DDD-475D-4FB7-830F-C946B3945998}" type="sibTrans" cxnId="{3D6B7523-28F2-4A76-A64B-56A4D9028B05}">
      <dgm:prSet/>
      <dgm:spPr/>
      <dgm:t>
        <a:bodyPr/>
        <a:lstStyle/>
        <a:p>
          <a:endParaRPr lang="en-GB"/>
        </a:p>
      </dgm:t>
    </dgm:pt>
    <dgm:pt modelId="{35913BAD-5BA0-4EB9-A7D2-AA862BA039AC}">
      <dgm:prSet phldrT="[Text]"/>
      <dgm:spPr/>
      <dgm:t>
        <a:bodyPr/>
        <a:lstStyle/>
        <a:p>
          <a:r>
            <a:rPr lang="en-GB" dirty="0" smtClean="0"/>
            <a:t>Only available to the firm who has collected it therefore providing a competitive advantage</a:t>
          </a:r>
          <a:endParaRPr lang="en-GB" dirty="0"/>
        </a:p>
      </dgm:t>
    </dgm:pt>
    <dgm:pt modelId="{71A9664E-672F-4332-892B-088163FEAEC4}" type="parTrans" cxnId="{90F762AE-487E-4366-A542-A14721D91072}">
      <dgm:prSet/>
      <dgm:spPr/>
      <dgm:t>
        <a:bodyPr/>
        <a:lstStyle/>
        <a:p>
          <a:endParaRPr lang="en-GB"/>
        </a:p>
      </dgm:t>
    </dgm:pt>
    <dgm:pt modelId="{A0DC774B-BEFD-40EC-A24E-C705F5B8451F}" type="sibTrans" cxnId="{90F762AE-487E-4366-A542-A14721D91072}">
      <dgm:prSet/>
      <dgm:spPr/>
      <dgm:t>
        <a:bodyPr/>
        <a:lstStyle/>
        <a:p>
          <a:endParaRPr lang="en-GB"/>
        </a:p>
      </dgm:t>
    </dgm:pt>
    <dgm:pt modelId="{A5F5B4C2-4FC8-486C-A15B-ECEBE38381C9}">
      <dgm:prSet phldrT="[Text]"/>
      <dgm:spPr/>
      <dgm:t>
        <a:bodyPr/>
        <a:lstStyle/>
        <a:p>
          <a:r>
            <a:rPr lang="en-GB" dirty="0" smtClean="0"/>
            <a:t>May find it difficult to ask enough people to represent the population accurately</a:t>
          </a:r>
          <a:endParaRPr lang="en-GB" dirty="0"/>
        </a:p>
      </dgm:t>
    </dgm:pt>
    <dgm:pt modelId="{AF6DD00F-C681-4115-8B9C-FE6AD32CDE9C}" type="parTrans" cxnId="{0A3B29A6-1808-4640-9AC7-35DB7323F536}">
      <dgm:prSet/>
      <dgm:spPr/>
      <dgm:t>
        <a:bodyPr/>
        <a:lstStyle/>
        <a:p>
          <a:endParaRPr lang="en-GB"/>
        </a:p>
      </dgm:t>
    </dgm:pt>
    <dgm:pt modelId="{73731D92-8C97-478E-977A-5EE272DC10E6}" type="sibTrans" cxnId="{0A3B29A6-1808-4640-9AC7-35DB7323F536}">
      <dgm:prSet/>
      <dgm:spPr/>
      <dgm:t>
        <a:bodyPr/>
        <a:lstStyle/>
        <a:p>
          <a:endParaRPr lang="en-GB"/>
        </a:p>
      </dgm:t>
    </dgm:pt>
    <dgm:pt modelId="{6C2DA256-5669-47E5-9EAD-12160D32E58A}" type="pres">
      <dgm:prSet presAssocID="{1AC01000-3086-4059-8D03-5A1355D5456D}" presName="theList" presStyleCnt="0">
        <dgm:presLayoutVars>
          <dgm:dir/>
          <dgm:animLvl val="lvl"/>
          <dgm:resizeHandles val="exact"/>
        </dgm:presLayoutVars>
      </dgm:prSet>
      <dgm:spPr/>
      <dgm:t>
        <a:bodyPr/>
        <a:lstStyle/>
        <a:p>
          <a:endParaRPr lang="en-US"/>
        </a:p>
      </dgm:t>
    </dgm:pt>
    <dgm:pt modelId="{B6CC8E04-7A0F-4374-A3E2-B544EA4828A5}" type="pres">
      <dgm:prSet presAssocID="{08E692AD-625E-42D6-95A6-17E9435CDE15}" presName="compNode" presStyleCnt="0"/>
      <dgm:spPr/>
      <dgm:t>
        <a:bodyPr/>
        <a:lstStyle/>
        <a:p>
          <a:endParaRPr lang="en-US"/>
        </a:p>
      </dgm:t>
    </dgm:pt>
    <dgm:pt modelId="{2062F047-2FAA-420E-9CC0-773186DAF6A8}" type="pres">
      <dgm:prSet presAssocID="{08E692AD-625E-42D6-95A6-17E9435CDE15}" presName="aNode" presStyleLbl="bgShp" presStyleIdx="0" presStyleCnt="2"/>
      <dgm:spPr/>
      <dgm:t>
        <a:bodyPr/>
        <a:lstStyle/>
        <a:p>
          <a:endParaRPr lang="en-GB"/>
        </a:p>
      </dgm:t>
    </dgm:pt>
    <dgm:pt modelId="{85689ADD-0635-40A8-8B76-1AC210FA4F5E}" type="pres">
      <dgm:prSet presAssocID="{08E692AD-625E-42D6-95A6-17E9435CDE15}" presName="textNode" presStyleLbl="bgShp" presStyleIdx="0" presStyleCnt="2"/>
      <dgm:spPr/>
      <dgm:t>
        <a:bodyPr/>
        <a:lstStyle/>
        <a:p>
          <a:endParaRPr lang="en-GB"/>
        </a:p>
      </dgm:t>
    </dgm:pt>
    <dgm:pt modelId="{D02C6A3F-FC2A-4637-BB5A-969D03359820}" type="pres">
      <dgm:prSet presAssocID="{08E692AD-625E-42D6-95A6-17E9435CDE15}" presName="compChildNode" presStyleCnt="0"/>
      <dgm:spPr/>
      <dgm:t>
        <a:bodyPr/>
        <a:lstStyle/>
        <a:p>
          <a:endParaRPr lang="en-US"/>
        </a:p>
      </dgm:t>
    </dgm:pt>
    <dgm:pt modelId="{C2FC992B-E09B-4544-973C-5BB4FA7EF33C}" type="pres">
      <dgm:prSet presAssocID="{08E692AD-625E-42D6-95A6-17E9435CDE15}" presName="theInnerList" presStyleCnt="0"/>
      <dgm:spPr/>
      <dgm:t>
        <a:bodyPr/>
        <a:lstStyle/>
        <a:p>
          <a:endParaRPr lang="en-US"/>
        </a:p>
      </dgm:t>
    </dgm:pt>
    <dgm:pt modelId="{D1B94648-8287-4810-8649-AC971C10A0C7}" type="pres">
      <dgm:prSet presAssocID="{C741AFA2-B28D-4C3E-BF2F-558B11B8810A}" presName="childNode" presStyleLbl="node1" presStyleIdx="0" presStyleCnt="6">
        <dgm:presLayoutVars>
          <dgm:bulletEnabled val="1"/>
        </dgm:presLayoutVars>
      </dgm:prSet>
      <dgm:spPr/>
      <dgm:t>
        <a:bodyPr/>
        <a:lstStyle/>
        <a:p>
          <a:endParaRPr lang="en-US"/>
        </a:p>
      </dgm:t>
    </dgm:pt>
    <dgm:pt modelId="{B427153A-6F4D-4079-8DC6-94C23108892E}" type="pres">
      <dgm:prSet presAssocID="{C741AFA2-B28D-4C3E-BF2F-558B11B8810A}" presName="aSpace2" presStyleCnt="0"/>
      <dgm:spPr/>
      <dgm:t>
        <a:bodyPr/>
        <a:lstStyle/>
        <a:p>
          <a:endParaRPr lang="en-US"/>
        </a:p>
      </dgm:t>
    </dgm:pt>
    <dgm:pt modelId="{C1B10C2E-2C78-485E-9379-1E7524B04D13}" type="pres">
      <dgm:prSet presAssocID="{FB834112-5AD5-4FFE-AA4F-7185DC77D05C}" presName="childNode" presStyleLbl="node1" presStyleIdx="1" presStyleCnt="6">
        <dgm:presLayoutVars>
          <dgm:bulletEnabled val="1"/>
        </dgm:presLayoutVars>
      </dgm:prSet>
      <dgm:spPr/>
      <dgm:t>
        <a:bodyPr/>
        <a:lstStyle/>
        <a:p>
          <a:endParaRPr lang="en-GB"/>
        </a:p>
      </dgm:t>
    </dgm:pt>
    <dgm:pt modelId="{0CAA8473-60E4-44DB-8B62-7B5C47E7FAD4}" type="pres">
      <dgm:prSet presAssocID="{FB834112-5AD5-4FFE-AA4F-7185DC77D05C}" presName="aSpace2" presStyleCnt="0"/>
      <dgm:spPr/>
      <dgm:t>
        <a:bodyPr/>
        <a:lstStyle/>
        <a:p>
          <a:endParaRPr lang="en-US"/>
        </a:p>
      </dgm:t>
    </dgm:pt>
    <dgm:pt modelId="{806A8D10-EB35-4950-84A6-5B9CA2F9CDAD}" type="pres">
      <dgm:prSet presAssocID="{35913BAD-5BA0-4EB9-A7D2-AA862BA039AC}" presName="childNode" presStyleLbl="node1" presStyleIdx="2" presStyleCnt="6">
        <dgm:presLayoutVars>
          <dgm:bulletEnabled val="1"/>
        </dgm:presLayoutVars>
      </dgm:prSet>
      <dgm:spPr/>
      <dgm:t>
        <a:bodyPr/>
        <a:lstStyle/>
        <a:p>
          <a:endParaRPr lang="en-GB"/>
        </a:p>
      </dgm:t>
    </dgm:pt>
    <dgm:pt modelId="{E075EB7B-CD0E-4FCD-81BE-4D4B63A410C8}" type="pres">
      <dgm:prSet presAssocID="{08E692AD-625E-42D6-95A6-17E9435CDE15}" presName="aSpace" presStyleCnt="0"/>
      <dgm:spPr/>
      <dgm:t>
        <a:bodyPr/>
        <a:lstStyle/>
        <a:p>
          <a:endParaRPr lang="en-US"/>
        </a:p>
      </dgm:t>
    </dgm:pt>
    <dgm:pt modelId="{57D2A6D2-92D0-48B2-9793-2B941E8F7C7C}" type="pres">
      <dgm:prSet presAssocID="{A5DF35E9-08DB-4DCB-9753-E1E1101CB60C}" presName="compNode" presStyleCnt="0"/>
      <dgm:spPr/>
      <dgm:t>
        <a:bodyPr/>
        <a:lstStyle/>
        <a:p>
          <a:endParaRPr lang="en-US"/>
        </a:p>
      </dgm:t>
    </dgm:pt>
    <dgm:pt modelId="{8E2BFF60-1AA4-43E5-8B35-88B0D9BC9FEB}" type="pres">
      <dgm:prSet presAssocID="{A5DF35E9-08DB-4DCB-9753-E1E1101CB60C}" presName="aNode" presStyleLbl="bgShp" presStyleIdx="1" presStyleCnt="2"/>
      <dgm:spPr/>
      <dgm:t>
        <a:bodyPr/>
        <a:lstStyle/>
        <a:p>
          <a:endParaRPr lang="en-US"/>
        </a:p>
      </dgm:t>
    </dgm:pt>
    <dgm:pt modelId="{04561EAB-D32E-40EC-9E6E-C84CEDD0B862}" type="pres">
      <dgm:prSet presAssocID="{A5DF35E9-08DB-4DCB-9753-E1E1101CB60C}" presName="textNode" presStyleLbl="bgShp" presStyleIdx="1" presStyleCnt="2"/>
      <dgm:spPr/>
      <dgm:t>
        <a:bodyPr/>
        <a:lstStyle/>
        <a:p>
          <a:endParaRPr lang="en-US"/>
        </a:p>
      </dgm:t>
    </dgm:pt>
    <dgm:pt modelId="{14DF11FC-FB8C-48CE-B475-84213B3168DA}" type="pres">
      <dgm:prSet presAssocID="{A5DF35E9-08DB-4DCB-9753-E1E1101CB60C}" presName="compChildNode" presStyleCnt="0"/>
      <dgm:spPr/>
      <dgm:t>
        <a:bodyPr/>
        <a:lstStyle/>
        <a:p>
          <a:endParaRPr lang="en-US"/>
        </a:p>
      </dgm:t>
    </dgm:pt>
    <dgm:pt modelId="{A89A975B-5DF4-4733-BAC4-B738CC452A14}" type="pres">
      <dgm:prSet presAssocID="{A5DF35E9-08DB-4DCB-9753-E1E1101CB60C}" presName="theInnerList" presStyleCnt="0"/>
      <dgm:spPr/>
      <dgm:t>
        <a:bodyPr/>
        <a:lstStyle/>
        <a:p>
          <a:endParaRPr lang="en-US"/>
        </a:p>
      </dgm:t>
    </dgm:pt>
    <dgm:pt modelId="{E3C806FD-8644-47EA-AB8B-8D37BFCE9123}" type="pres">
      <dgm:prSet presAssocID="{626E1D2D-AF9B-4099-9360-0188BAE88E28}" presName="childNode" presStyleLbl="node1" presStyleIdx="3" presStyleCnt="6">
        <dgm:presLayoutVars>
          <dgm:bulletEnabled val="1"/>
        </dgm:presLayoutVars>
      </dgm:prSet>
      <dgm:spPr/>
      <dgm:t>
        <a:bodyPr/>
        <a:lstStyle/>
        <a:p>
          <a:endParaRPr lang="en-GB"/>
        </a:p>
      </dgm:t>
    </dgm:pt>
    <dgm:pt modelId="{CC6B38B7-318F-42DF-A4EF-9E4D01922647}" type="pres">
      <dgm:prSet presAssocID="{626E1D2D-AF9B-4099-9360-0188BAE88E28}" presName="aSpace2" presStyleCnt="0"/>
      <dgm:spPr/>
      <dgm:t>
        <a:bodyPr/>
        <a:lstStyle/>
        <a:p>
          <a:endParaRPr lang="en-US"/>
        </a:p>
      </dgm:t>
    </dgm:pt>
    <dgm:pt modelId="{6FFBAE29-D30A-4040-8482-078BE156147F}" type="pres">
      <dgm:prSet presAssocID="{77908E72-2471-4AF6-A983-CCAD759BCEF2}" presName="childNode" presStyleLbl="node1" presStyleIdx="4" presStyleCnt="6">
        <dgm:presLayoutVars>
          <dgm:bulletEnabled val="1"/>
        </dgm:presLayoutVars>
      </dgm:prSet>
      <dgm:spPr/>
      <dgm:t>
        <a:bodyPr/>
        <a:lstStyle/>
        <a:p>
          <a:endParaRPr lang="en-GB"/>
        </a:p>
      </dgm:t>
    </dgm:pt>
    <dgm:pt modelId="{06204B73-312A-4C42-9E34-0481FBA7C67D}" type="pres">
      <dgm:prSet presAssocID="{77908E72-2471-4AF6-A983-CCAD759BCEF2}" presName="aSpace2" presStyleCnt="0"/>
      <dgm:spPr/>
      <dgm:t>
        <a:bodyPr/>
        <a:lstStyle/>
        <a:p>
          <a:endParaRPr lang="en-US"/>
        </a:p>
      </dgm:t>
    </dgm:pt>
    <dgm:pt modelId="{73E34F5F-65DE-4650-8F98-ACF04929B03C}" type="pres">
      <dgm:prSet presAssocID="{A5F5B4C2-4FC8-486C-A15B-ECEBE38381C9}" presName="childNode" presStyleLbl="node1" presStyleIdx="5" presStyleCnt="6">
        <dgm:presLayoutVars>
          <dgm:bulletEnabled val="1"/>
        </dgm:presLayoutVars>
      </dgm:prSet>
      <dgm:spPr/>
      <dgm:t>
        <a:bodyPr/>
        <a:lstStyle/>
        <a:p>
          <a:endParaRPr lang="en-US"/>
        </a:p>
      </dgm:t>
    </dgm:pt>
  </dgm:ptLst>
  <dgm:cxnLst>
    <dgm:cxn modelId="{2D5B4C44-682A-D84D-AE56-D59CCD5B89EF}" type="presOf" srcId="{C741AFA2-B28D-4C3E-BF2F-558B11B8810A}" destId="{D1B94648-8287-4810-8649-AC971C10A0C7}" srcOrd="0" destOrd="0" presId="urn:microsoft.com/office/officeart/2005/8/layout/lProcess2"/>
    <dgm:cxn modelId="{FFE7B90E-A08A-3940-ABE5-6D336374F84A}" type="presOf" srcId="{08E692AD-625E-42D6-95A6-17E9435CDE15}" destId="{2062F047-2FAA-420E-9CC0-773186DAF6A8}" srcOrd="0" destOrd="0" presId="urn:microsoft.com/office/officeart/2005/8/layout/lProcess2"/>
    <dgm:cxn modelId="{FAA1F137-022E-3440-9164-909305BD669D}" type="presOf" srcId="{35913BAD-5BA0-4EB9-A7D2-AA862BA039AC}" destId="{806A8D10-EB35-4950-84A6-5B9CA2F9CDAD}" srcOrd="0" destOrd="0" presId="urn:microsoft.com/office/officeart/2005/8/layout/lProcess2"/>
    <dgm:cxn modelId="{E2019676-9405-4838-8389-B518DABA8283}" srcId="{1AC01000-3086-4059-8D03-5A1355D5456D}" destId="{A5DF35E9-08DB-4DCB-9753-E1E1101CB60C}" srcOrd="1" destOrd="0" parTransId="{3DAEFC09-3A82-4755-9B31-D61EEF2A4789}" sibTransId="{675A6CD1-9A45-4EC3-85EE-DF8AAEF87255}"/>
    <dgm:cxn modelId="{B2C4ADC6-5844-874E-A230-9F04226F1537}" type="presOf" srcId="{08E692AD-625E-42D6-95A6-17E9435CDE15}" destId="{85689ADD-0635-40A8-8B76-1AC210FA4F5E}" srcOrd="1" destOrd="0" presId="urn:microsoft.com/office/officeart/2005/8/layout/lProcess2"/>
    <dgm:cxn modelId="{D8537556-BE92-814B-B822-93595D91FE6C}" type="presOf" srcId="{77908E72-2471-4AF6-A983-CCAD759BCEF2}" destId="{6FFBAE29-D30A-4040-8482-078BE156147F}" srcOrd="0" destOrd="0" presId="urn:microsoft.com/office/officeart/2005/8/layout/lProcess2"/>
    <dgm:cxn modelId="{D340948B-D83B-A44C-9F75-02C2CA6EE41B}" type="presOf" srcId="{A5DF35E9-08DB-4DCB-9753-E1E1101CB60C}" destId="{04561EAB-D32E-40EC-9E6E-C84CEDD0B862}" srcOrd="1" destOrd="0" presId="urn:microsoft.com/office/officeart/2005/8/layout/lProcess2"/>
    <dgm:cxn modelId="{12D81C45-3B05-E243-B08A-5F7FBC3FF020}" type="presOf" srcId="{A5F5B4C2-4FC8-486C-A15B-ECEBE38381C9}" destId="{73E34F5F-65DE-4650-8F98-ACF04929B03C}" srcOrd="0" destOrd="0" presId="urn:microsoft.com/office/officeart/2005/8/layout/lProcess2"/>
    <dgm:cxn modelId="{716A2D16-998F-0C49-9EEF-87E7E70D776A}" type="presOf" srcId="{A5DF35E9-08DB-4DCB-9753-E1E1101CB60C}" destId="{8E2BFF60-1AA4-43E5-8B35-88B0D9BC9FEB}" srcOrd="0" destOrd="0" presId="urn:microsoft.com/office/officeart/2005/8/layout/lProcess2"/>
    <dgm:cxn modelId="{E7439AB1-2968-2C45-AB68-EF86F3886CE4}" type="presOf" srcId="{1AC01000-3086-4059-8D03-5A1355D5456D}" destId="{6C2DA256-5669-47E5-9EAD-12160D32E58A}" srcOrd="0" destOrd="0" presId="urn:microsoft.com/office/officeart/2005/8/layout/lProcess2"/>
    <dgm:cxn modelId="{6B5C973D-914B-4790-93CD-7C648B10860C}" srcId="{A5DF35E9-08DB-4DCB-9753-E1E1101CB60C}" destId="{626E1D2D-AF9B-4099-9360-0188BAE88E28}" srcOrd="0" destOrd="0" parTransId="{3B88DA1F-578D-4B0A-9842-5E567076C51C}" sibTransId="{F7BEC640-8189-47A3-B54A-44BDF1A1757B}"/>
    <dgm:cxn modelId="{1AF63F45-B406-4398-8CCD-21673FB6BA0A}" srcId="{08E692AD-625E-42D6-95A6-17E9435CDE15}" destId="{C741AFA2-B28D-4C3E-BF2F-558B11B8810A}" srcOrd="0" destOrd="0" parTransId="{7E19375F-9645-4C48-B424-79F774C27F2C}" sibTransId="{1332C9E1-D6DE-43E9-8F47-C6D32EF963AA}"/>
    <dgm:cxn modelId="{65A49430-90DD-4119-84AF-88A12AF03452}" srcId="{1AC01000-3086-4059-8D03-5A1355D5456D}" destId="{08E692AD-625E-42D6-95A6-17E9435CDE15}" srcOrd="0" destOrd="0" parTransId="{A7903F39-3F45-4567-A46B-444F8252111B}" sibTransId="{B6BDAF0E-995B-47C0-89E0-FC451C0B59BD}"/>
    <dgm:cxn modelId="{3D6B7523-28F2-4A76-A64B-56A4D9028B05}" srcId="{A5DF35E9-08DB-4DCB-9753-E1E1101CB60C}" destId="{77908E72-2471-4AF6-A983-CCAD759BCEF2}" srcOrd="1" destOrd="0" parTransId="{4D53CDA8-BFC2-4B30-98C5-322D30BEACEA}" sibTransId="{50AC2DDD-475D-4FB7-830F-C946B3945998}"/>
    <dgm:cxn modelId="{0A3B29A6-1808-4640-9AC7-35DB7323F536}" srcId="{A5DF35E9-08DB-4DCB-9753-E1E1101CB60C}" destId="{A5F5B4C2-4FC8-486C-A15B-ECEBE38381C9}" srcOrd="2" destOrd="0" parTransId="{AF6DD00F-C681-4115-8B9C-FE6AD32CDE9C}" sibTransId="{73731D92-8C97-478E-977A-5EE272DC10E6}"/>
    <dgm:cxn modelId="{69FCC666-272B-0744-9E10-AF657B38B90B}" type="presOf" srcId="{626E1D2D-AF9B-4099-9360-0188BAE88E28}" destId="{E3C806FD-8644-47EA-AB8B-8D37BFCE9123}" srcOrd="0" destOrd="0" presId="urn:microsoft.com/office/officeart/2005/8/layout/lProcess2"/>
    <dgm:cxn modelId="{01DE3B21-7E77-1C44-AE0F-5FD854D347A6}" type="presOf" srcId="{FB834112-5AD5-4FFE-AA4F-7185DC77D05C}" destId="{C1B10C2E-2C78-485E-9379-1E7524B04D13}" srcOrd="0" destOrd="0" presId="urn:microsoft.com/office/officeart/2005/8/layout/lProcess2"/>
    <dgm:cxn modelId="{AF272BBB-DA14-44B6-B3D2-C13AD2F6BFA7}" srcId="{08E692AD-625E-42D6-95A6-17E9435CDE15}" destId="{FB834112-5AD5-4FFE-AA4F-7185DC77D05C}" srcOrd="1" destOrd="0" parTransId="{D6A15388-B1C5-4D97-AB5D-15393F5547EC}" sibTransId="{B66AC411-C97E-4DD4-A97D-AB82A47E59B0}"/>
    <dgm:cxn modelId="{90F762AE-487E-4366-A542-A14721D91072}" srcId="{08E692AD-625E-42D6-95A6-17E9435CDE15}" destId="{35913BAD-5BA0-4EB9-A7D2-AA862BA039AC}" srcOrd="2" destOrd="0" parTransId="{71A9664E-672F-4332-892B-088163FEAEC4}" sibTransId="{A0DC774B-BEFD-40EC-A24E-C705F5B8451F}"/>
    <dgm:cxn modelId="{3F8B3137-8F2F-0D4F-B835-EDE99701F6C7}" type="presParOf" srcId="{6C2DA256-5669-47E5-9EAD-12160D32E58A}" destId="{B6CC8E04-7A0F-4374-A3E2-B544EA4828A5}" srcOrd="0" destOrd="0" presId="urn:microsoft.com/office/officeart/2005/8/layout/lProcess2"/>
    <dgm:cxn modelId="{81F443E3-A725-C34A-9D06-CA53408F21D6}" type="presParOf" srcId="{B6CC8E04-7A0F-4374-A3E2-B544EA4828A5}" destId="{2062F047-2FAA-420E-9CC0-773186DAF6A8}" srcOrd="0" destOrd="0" presId="urn:microsoft.com/office/officeart/2005/8/layout/lProcess2"/>
    <dgm:cxn modelId="{3C7F682C-C965-B441-AE6A-92126721C5D5}" type="presParOf" srcId="{B6CC8E04-7A0F-4374-A3E2-B544EA4828A5}" destId="{85689ADD-0635-40A8-8B76-1AC210FA4F5E}" srcOrd="1" destOrd="0" presId="urn:microsoft.com/office/officeart/2005/8/layout/lProcess2"/>
    <dgm:cxn modelId="{EF45FC5B-2482-214A-B860-305A604595E3}" type="presParOf" srcId="{B6CC8E04-7A0F-4374-A3E2-B544EA4828A5}" destId="{D02C6A3F-FC2A-4637-BB5A-969D03359820}" srcOrd="2" destOrd="0" presId="urn:microsoft.com/office/officeart/2005/8/layout/lProcess2"/>
    <dgm:cxn modelId="{AFA87C4D-F4D6-1342-A7D5-B8321F98690F}" type="presParOf" srcId="{D02C6A3F-FC2A-4637-BB5A-969D03359820}" destId="{C2FC992B-E09B-4544-973C-5BB4FA7EF33C}" srcOrd="0" destOrd="0" presId="urn:microsoft.com/office/officeart/2005/8/layout/lProcess2"/>
    <dgm:cxn modelId="{AD554670-3425-304F-9F9C-FA6E4DA33EB2}" type="presParOf" srcId="{C2FC992B-E09B-4544-973C-5BB4FA7EF33C}" destId="{D1B94648-8287-4810-8649-AC971C10A0C7}" srcOrd="0" destOrd="0" presId="urn:microsoft.com/office/officeart/2005/8/layout/lProcess2"/>
    <dgm:cxn modelId="{02A121F6-389A-1748-8BAD-1DA4F3FF8A63}" type="presParOf" srcId="{C2FC992B-E09B-4544-973C-5BB4FA7EF33C}" destId="{B427153A-6F4D-4079-8DC6-94C23108892E}" srcOrd="1" destOrd="0" presId="urn:microsoft.com/office/officeart/2005/8/layout/lProcess2"/>
    <dgm:cxn modelId="{A0703844-D930-C843-A3B9-62789DA89D56}" type="presParOf" srcId="{C2FC992B-E09B-4544-973C-5BB4FA7EF33C}" destId="{C1B10C2E-2C78-485E-9379-1E7524B04D13}" srcOrd="2" destOrd="0" presId="urn:microsoft.com/office/officeart/2005/8/layout/lProcess2"/>
    <dgm:cxn modelId="{F7521C3A-7E14-524D-A75D-BC5B86A60C6E}" type="presParOf" srcId="{C2FC992B-E09B-4544-973C-5BB4FA7EF33C}" destId="{0CAA8473-60E4-44DB-8B62-7B5C47E7FAD4}" srcOrd="3" destOrd="0" presId="urn:microsoft.com/office/officeart/2005/8/layout/lProcess2"/>
    <dgm:cxn modelId="{544A0006-E5C6-EC40-B2A5-7B85E2DAFEC7}" type="presParOf" srcId="{C2FC992B-E09B-4544-973C-5BB4FA7EF33C}" destId="{806A8D10-EB35-4950-84A6-5B9CA2F9CDAD}" srcOrd="4" destOrd="0" presId="urn:microsoft.com/office/officeart/2005/8/layout/lProcess2"/>
    <dgm:cxn modelId="{DAE1759D-5E71-874D-8348-C8FB8F071AFD}" type="presParOf" srcId="{6C2DA256-5669-47E5-9EAD-12160D32E58A}" destId="{E075EB7B-CD0E-4FCD-81BE-4D4B63A410C8}" srcOrd="1" destOrd="0" presId="urn:microsoft.com/office/officeart/2005/8/layout/lProcess2"/>
    <dgm:cxn modelId="{6CD0A743-8E72-7E46-9BD6-7D7944E022EE}" type="presParOf" srcId="{6C2DA256-5669-47E5-9EAD-12160D32E58A}" destId="{57D2A6D2-92D0-48B2-9793-2B941E8F7C7C}" srcOrd="2" destOrd="0" presId="urn:microsoft.com/office/officeart/2005/8/layout/lProcess2"/>
    <dgm:cxn modelId="{4B69C700-EBC8-B342-9E38-7CC6C4CCA963}" type="presParOf" srcId="{57D2A6D2-92D0-48B2-9793-2B941E8F7C7C}" destId="{8E2BFF60-1AA4-43E5-8B35-88B0D9BC9FEB}" srcOrd="0" destOrd="0" presId="urn:microsoft.com/office/officeart/2005/8/layout/lProcess2"/>
    <dgm:cxn modelId="{D17E2E74-4251-DC41-A5D4-916D52CA9C79}" type="presParOf" srcId="{57D2A6D2-92D0-48B2-9793-2B941E8F7C7C}" destId="{04561EAB-D32E-40EC-9E6E-C84CEDD0B862}" srcOrd="1" destOrd="0" presId="urn:microsoft.com/office/officeart/2005/8/layout/lProcess2"/>
    <dgm:cxn modelId="{4FB4C3D3-A9C1-B049-AA00-A0C366B1D9B6}" type="presParOf" srcId="{57D2A6D2-92D0-48B2-9793-2B941E8F7C7C}" destId="{14DF11FC-FB8C-48CE-B475-84213B3168DA}" srcOrd="2" destOrd="0" presId="urn:microsoft.com/office/officeart/2005/8/layout/lProcess2"/>
    <dgm:cxn modelId="{5732CC32-4FA9-CF42-A4FF-5F1A4A388031}" type="presParOf" srcId="{14DF11FC-FB8C-48CE-B475-84213B3168DA}" destId="{A89A975B-5DF4-4733-BAC4-B738CC452A14}" srcOrd="0" destOrd="0" presId="urn:microsoft.com/office/officeart/2005/8/layout/lProcess2"/>
    <dgm:cxn modelId="{543A0D70-0394-CD4E-8801-0265279A671E}" type="presParOf" srcId="{A89A975B-5DF4-4733-BAC4-B738CC452A14}" destId="{E3C806FD-8644-47EA-AB8B-8D37BFCE9123}" srcOrd="0" destOrd="0" presId="urn:microsoft.com/office/officeart/2005/8/layout/lProcess2"/>
    <dgm:cxn modelId="{E73854CD-2724-974F-92BD-3BA419FEAC95}" type="presParOf" srcId="{A89A975B-5DF4-4733-BAC4-B738CC452A14}" destId="{CC6B38B7-318F-42DF-A4EF-9E4D01922647}" srcOrd="1" destOrd="0" presId="urn:microsoft.com/office/officeart/2005/8/layout/lProcess2"/>
    <dgm:cxn modelId="{FC9E282B-C58F-1747-B806-A3C2DC5E1DB0}" type="presParOf" srcId="{A89A975B-5DF4-4733-BAC4-B738CC452A14}" destId="{6FFBAE29-D30A-4040-8482-078BE156147F}" srcOrd="2" destOrd="0" presId="urn:microsoft.com/office/officeart/2005/8/layout/lProcess2"/>
    <dgm:cxn modelId="{0D32C423-AFB4-E946-A9E5-B989AD8FD79A}" type="presParOf" srcId="{A89A975B-5DF4-4733-BAC4-B738CC452A14}" destId="{06204B73-312A-4C42-9E34-0481FBA7C67D}" srcOrd="3" destOrd="0" presId="urn:microsoft.com/office/officeart/2005/8/layout/lProcess2"/>
    <dgm:cxn modelId="{2A0AF452-6625-364A-8118-2EBC87178032}" type="presParOf" srcId="{A89A975B-5DF4-4733-BAC4-B738CC452A14}" destId="{73E34F5F-65DE-4650-8F98-ACF04929B03C}"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C01000-3086-4059-8D03-5A1355D5456D}" type="doc">
      <dgm:prSet loTypeId="urn:microsoft.com/office/officeart/2005/8/layout/lProcess2" loCatId="list" qsTypeId="urn:microsoft.com/office/officeart/2005/8/quickstyle/simple5" qsCatId="simple" csTypeId="urn:microsoft.com/office/officeart/2005/8/colors/accent1_5" csCatId="accent1" phldr="1"/>
      <dgm:spPr/>
      <dgm:t>
        <a:bodyPr/>
        <a:lstStyle/>
        <a:p>
          <a:endParaRPr lang="en-GB"/>
        </a:p>
      </dgm:t>
    </dgm:pt>
    <dgm:pt modelId="{08E692AD-625E-42D6-95A6-17E9435CDE15}">
      <dgm:prSet phldrT="[Text]" custT="1"/>
      <dgm:spPr/>
      <dgm:t>
        <a:bodyPr/>
        <a:lstStyle/>
        <a:p>
          <a:r>
            <a:rPr lang="en-GB" sz="4000" b="0" dirty="0" smtClean="0"/>
            <a:t>Advantages</a:t>
          </a:r>
          <a:endParaRPr lang="en-GB" sz="4000" b="0" dirty="0"/>
        </a:p>
      </dgm:t>
    </dgm:pt>
    <dgm:pt modelId="{A7903F39-3F45-4567-A46B-444F8252111B}" type="parTrans" cxnId="{65A49430-90DD-4119-84AF-88A12AF03452}">
      <dgm:prSet/>
      <dgm:spPr/>
      <dgm:t>
        <a:bodyPr/>
        <a:lstStyle/>
        <a:p>
          <a:endParaRPr lang="en-GB"/>
        </a:p>
      </dgm:t>
    </dgm:pt>
    <dgm:pt modelId="{B6BDAF0E-995B-47C0-89E0-FC451C0B59BD}" type="sibTrans" cxnId="{65A49430-90DD-4119-84AF-88A12AF03452}">
      <dgm:prSet/>
      <dgm:spPr/>
      <dgm:t>
        <a:bodyPr/>
        <a:lstStyle/>
        <a:p>
          <a:endParaRPr lang="en-GB"/>
        </a:p>
      </dgm:t>
    </dgm:pt>
    <dgm:pt modelId="{C741AFA2-B28D-4C3E-BF2F-558B11B8810A}">
      <dgm:prSet phldrT="[Text]"/>
      <dgm:spPr/>
      <dgm:t>
        <a:bodyPr/>
        <a:lstStyle/>
        <a:p>
          <a:r>
            <a:rPr lang="en-GB" dirty="0" smtClean="0"/>
            <a:t>Already gathered so may be quicker to collect</a:t>
          </a:r>
          <a:endParaRPr lang="en-GB" dirty="0"/>
        </a:p>
      </dgm:t>
    </dgm:pt>
    <dgm:pt modelId="{7E19375F-9645-4C48-B424-79F774C27F2C}" type="parTrans" cxnId="{1AF63F45-B406-4398-8CCD-21673FB6BA0A}">
      <dgm:prSet/>
      <dgm:spPr/>
      <dgm:t>
        <a:bodyPr/>
        <a:lstStyle/>
        <a:p>
          <a:endParaRPr lang="en-GB"/>
        </a:p>
      </dgm:t>
    </dgm:pt>
    <dgm:pt modelId="{1332C9E1-D6DE-43E9-8F47-C6D32EF963AA}" type="sibTrans" cxnId="{1AF63F45-B406-4398-8CCD-21673FB6BA0A}">
      <dgm:prSet/>
      <dgm:spPr/>
      <dgm:t>
        <a:bodyPr/>
        <a:lstStyle/>
        <a:p>
          <a:endParaRPr lang="en-GB"/>
        </a:p>
      </dgm:t>
    </dgm:pt>
    <dgm:pt modelId="{FB834112-5AD5-4FFE-AA4F-7185DC77D05C}">
      <dgm:prSet phldrT="[Text]"/>
      <dgm:spPr/>
      <dgm:t>
        <a:bodyPr/>
        <a:lstStyle/>
        <a:p>
          <a:r>
            <a:rPr lang="en-GB" dirty="0" smtClean="0"/>
            <a:t>May have been gathered on a much larger scale than is possible by the firm</a:t>
          </a:r>
          <a:endParaRPr lang="en-GB" dirty="0"/>
        </a:p>
      </dgm:t>
    </dgm:pt>
    <dgm:pt modelId="{D6A15388-B1C5-4D97-AB5D-15393F5547EC}" type="parTrans" cxnId="{AF272BBB-DA14-44B6-B3D2-C13AD2F6BFA7}">
      <dgm:prSet/>
      <dgm:spPr/>
      <dgm:t>
        <a:bodyPr/>
        <a:lstStyle/>
        <a:p>
          <a:endParaRPr lang="en-GB"/>
        </a:p>
      </dgm:t>
    </dgm:pt>
    <dgm:pt modelId="{B66AC411-C97E-4DD4-A97D-AB82A47E59B0}" type="sibTrans" cxnId="{AF272BBB-DA14-44B6-B3D2-C13AD2F6BFA7}">
      <dgm:prSet/>
      <dgm:spPr/>
      <dgm:t>
        <a:bodyPr/>
        <a:lstStyle/>
        <a:p>
          <a:endParaRPr lang="en-GB"/>
        </a:p>
      </dgm:t>
    </dgm:pt>
    <dgm:pt modelId="{A5DF35E9-08DB-4DCB-9753-E1E1101CB60C}">
      <dgm:prSet phldrT="[Text]" custT="1"/>
      <dgm:spPr/>
      <dgm:t>
        <a:bodyPr/>
        <a:lstStyle/>
        <a:p>
          <a:r>
            <a:rPr lang="en-GB" sz="4000" b="0" dirty="0" smtClean="0"/>
            <a:t>Disadvantages</a:t>
          </a:r>
          <a:endParaRPr lang="en-GB" sz="4000" b="0" dirty="0"/>
        </a:p>
      </dgm:t>
    </dgm:pt>
    <dgm:pt modelId="{3DAEFC09-3A82-4755-9B31-D61EEF2A4789}" type="parTrans" cxnId="{E2019676-9405-4838-8389-B518DABA8283}">
      <dgm:prSet/>
      <dgm:spPr/>
      <dgm:t>
        <a:bodyPr/>
        <a:lstStyle/>
        <a:p>
          <a:endParaRPr lang="en-GB"/>
        </a:p>
      </dgm:t>
    </dgm:pt>
    <dgm:pt modelId="{675A6CD1-9A45-4EC3-85EE-DF8AAEF87255}" type="sibTrans" cxnId="{E2019676-9405-4838-8389-B518DABA8283}">
      <dgm:prSet/>
      <dgm:spPr/>
      <dgm:t>
        <a:bodyPr/>
        <a:lstStyle/>
        <a:p>
          <a:endParaRPr lang="en-GB"/>
        </a:p>
      </dgm:t>
    </dgm:pt>
    <dgm:pt modelId="{626E1D2D-AF9B-4099-9360-0188BAE88E28}">
      <dgm:prSet phldrT="[Text]"/>
      <dgm:spPr/>
      <dgm:t>
        <a:bodyPr/>
        <a:lstStyle/>
        <a:p>
          <a:r>
            <a:rPr lang="en-US" dirty="0" smtClean="0">
              <a:latin typeface="+mn-lt"/>
              <a:cs typeface="Arial" pitchFamily="34" charset="0"/>
            </a:rPr>
            <a:t>Information may be outdated and therefore less accurate</a:t>
          </a:r>
          <a:endParaRPr lang="en-GB" dirty="0">
            <a:latin typeface="+mn-lt"/>
          </a:endParaRPr>
        </a:p>
      </dgm:t>
    </dgm:pt>
    <dgm:pt modelId="{3B88DA1F-578D-4B0A-9842-5E567076C51C}" type="parTrans" cxnId="{6B5C973D-914B-4790-93CD-7C648B10860C}">
      <dgm:prSet/>
      <dgm:spPr/>
      <dgm:t>
        <a:bodyPr/>
        <a:lstStyle/>
        <a:p>
          <a:endParaRPr lang="en-GB"/>
        </a:p>
      </dgm:t>
    </dgm:pt>
    <dgm:pt modelId="{F7BEC640-8189-47A3-B54A-44BDF1A1757B}" type="sibTrans" cxnId="{6B5C973D-914B-4790-93CD-7C648B10860C}">
      <dgm:prSet/>
      <dgm:spPr/>
      <dgm:t>
        <a:bodyPr/>
        <a:lstStyle/>
        <a:p>
          <a:endParaRPr lang="en-GB"/>
        </a:p>
      </dgm:t>
    </dgm:pt>
    <dgm:pt modelId="{77908E72-2471-4AF6-A983-CCAD759BCEF2}">
      <dgm:prSet phldrT="[Text]"/>
      <dgm:spPr/>
      <dgm:t>
        <a:bodyPr/>
        <a:lstStyle/>
        <a:p>
          <a:r>
            <a:rPr lang="en-GB" dirty="0" smtClean="0"/>
            <a:t>The data may be biased and it is hard to know how the information was collected and if it is accurate</a:t>
          </a:r>
          <a:endParaRPr lang="en-GB" dirty="0"/>
        </a:p>
      </dgm:t>
    </dgm:pt>
    <dgm:pt modelId="{4D53CDA8-BFC2-4B30-98C5-322D30BEACEA}" type="parTrans" cxnId="{3D6B7523-28F2-4A76-A64B-56A4D9028B05}">
      <dgm:prSet/>
      <dgm:spPr/>
      <dgm:t>
        <a:bodyPr/>
        <a:lstStyle/>
        <a:p>
          <a:endParaRPr lang="en-GB"/>
        </a:p>
      </dgm:t>
    </dgm:pt>
    <dgm:pt modelId="{50AC2DDD-475D-4FB7-830F-C946B3945998}" type="sibTrans" cxnId="{3D6B7523-28F2-4A76-A64B-56A4D9028B05}">
      <dgm:prSet/>
      <dgm:spPr/>
      <dgm:t>
        <a:bodyPr/>
        <a:lstStyle/>
        <a:p>
          <a:endParaRPr lang="en-GB"/>
        </a:p>
      </dgm:t>
    </dgm:pt>
    <dgm:pt modelId="{35913BAD-5BA0-4EB9-A7D2-AA862BA039AC}">
      <dgm:prSet phldrT="[Text]"/>
      <dgm:spPr/>
      <dgm:t>
        <a:bodyPr/>
        <a:lstStyle/>
        <a:p>
          <a:r>
            <a:rPr lang="en-GB" dirty="0" smtClean="0"/>
            <a:t>In some cases can be very cheap or free to access</a:t>
          </a:r>
          <a:endParaRPr lang="en-GB" dirty="0"/>
        </a:p>
      </dgm:t>
    </dgm:pt>
    <dgm:pt modelId="{71A9664E-672F-4332-892B-088163FEAEC4}" type="parTrans" cxnId="{90F762AE-487E-4366-A542-A14721D91072}">
      <dgm:prSet/>
      <dgm:spPr/>
      <dgm:t>
        <a:bodyPr/>
        <a:lstStyle/>
        <a:p>
          <a:endParaRPr lang="en-GB"/>
        </a:p>
      </dgm:t>
    </dgm:pt>
    <dgm:pt modelId="{A0DC774B-BEFD-40EC-A24E-C705F5B8451F}" type="sibTrans" cxnId="{90F762AE-487E-4366-A542-A14721D91072}">
      <dgm:prSet/>
      <dgm:spPr/>
      <dgm:t>
        <a:bodyPr/>
        <a:lstStyle/>
        <a:p>
          <a:endParaRPr lang="en-GB"/>
        </a:p>
      </dgm:t>
    </dgm:pt>
    <dgm:pt modelId="{A5F5B4C2-4FC8-486C-A15B-ECEBE38381C9}">
      <dgm:prSet phldrT="[Text]"/>
      <dgm:spPr/>
      <dgm:t>
        <a:bodyPr/>
        <a:lstStyle/>
        <a:p>
          <a:r>
            <a:rPr lang="en-GB" dirty="0" smtClean="0"/>
            <a:t>Data was not gathered for the  specific purpose the firm needs so may not be completely relevant or in the same context</a:t>
          </a:r>
          <a:endParaRPr lang="en-GB" dirty="0"/>
        </a:p>
      </dgm:t>
    </dgm:pt>
    <dgm:pt modelId="{AF6DD00F-C681-4115-8B9C-FE6AD32CDE9C}" type="parTrans" cxnId="{0A3B29A6-1808-4640-9AC7-35DB7323F536}">
      <dgm:prSet/>
      <dgm:spPr/>
      <dgm:t>
        <a:bodyPr/>
        <a:lstStyle/>
        <a:p>
          <a:endParaRPr lang="en-GB"/>
        </a:p>
      </dgm:t>
    </dgm:pt>
    <dgm:pt modelId="{73731D92-8C97-478E-977A-5EE272DC10E6}" type="sibTrans" cxnId="{0A3B29A6-1808-4640-9AC7-35DB7323F536}">
      <dgm:prSet/>
      <dgm:spPr/>
      <dgm:t>
        <a:bodyPr/>
        <a:lstStyle/>
        <a:p>
          <a:endParaRPr lang="en-GB"/>
        </a:p>
      </dgm:t>
    </dgm:pt>
    <dgm:pt modelId="{CE180B6E-C336-4576-B55F-D78E2758145E}">
      <dgm:prSet phldrT="[Text]"/>
      <dgm:spPr/>
      <dgm:t>
        <a:bodyPr/>
        <a:lstStyle/>
        <a:p>
          <a:r>
            <a:rPr lang="en-GB" dirty="0" smtClean="0"/>
            <a:t>In some cases can be costly, e.g. marketing firm reports</a:t>
          </a:r>
          <a:endParaRPr lang="en-GB" dirty="0"/>
        </a:p>
      </dgm:t>
    </dgm:pt>
    <dgm:pt modelId="{209FB573-32DE-40A1-A7AC-3189165A173B}" type="parTrans" cxnId="{C08007BD-535F-423B-AD72-763D10393337}">
      <dgm:prSet/>
      <dgm:spPr/>
      <dgm:t>
        <a:bodyPr/>
        <a:lstStyle/>
        <a:p>
          <a:endParaRPr lang="en-GB"/>
        </a:p>
      </dgm:t>
    </dgm:pt>
    <dgm:pt modelId="{12F09B62-F2D0-4566-A64A-C7283C3A907D}" type="sibTrans" cxnId="{C08007BD-535F-423B-AD72-763D10393337}">
      <dgm:prSet/>
      <dgm:spPr/>
      <dgm:t>
        <a:bodyPr/>
        <a:lstStyle/>
        <a:p>
          <a:endParaRPr lang="en-GB"/>
        </a:p>
      </dgm:t>
    </dgm:pt>
    <dgm:pt modelId="{6C2DA256-5669-47E5-9EAD-12160D32E58A}" type="pres">
      <dgm:prSet presAssocID="{1AC01000-3086-4059-8D03-5A1355D5456D}" presName="theList" presStyleCnt="0">
        <dgm:presLayoutVars>
          <dgm:dir/>
          <dgm:animLvl val="lvl"/>
          <dgm:resizeHandles val="exact"/>
        </dgm:presLayoutVars>
      </dgm:prSet>
      <dgm:spPr/>
      <dgm:t>
        <a:bodyPr/>
        <a:lstStyle/>
        <a:p>
          <a:endParaRPr lang="en-US"/>
        </a:p>
      </dgm:t>
    </dgm:pt>
    <dgm:pt modelId="{B6CC8E04-7A0F-4374-A3E2-B544EA4828A5}" type="pres">
      <dgm:prSet presAssocID="{08E692AD-625E-42D6-95A6-17E9435CDE15}" presName="compNode" presStyleCnt="0"/>
      <dgm:spPr/>
      <dgm:t>
        <a:bodyPr/>
        <a:lstStyle/>
        <a:p>
          <a:endParaRPr lang="en-US"/>
        </a:p>
      </dgm:t>
    </dgm:pt>
    <dgm:pt modelId="{2062F047-2FAA-420E-9CC0-773186DAF6A8}" type="pres">
      <dgm:prSet presAssocID="{08E692AD-625E-42D6-95A6-17E9435CDE15}" presName="aNode" presStyleLbl="bgShp" presStyleIdx="0" presStyleCnt="2"/>
      <dgm:spPr/>
      <dgm:t>
        <a:bodyPr/>
        <a:lstStyle/>
        <a:p>
          <a:endParaRPr lang="en-GB"/>
        </a:p>
      </dgm:t>
    </dgm:pt>
    <dgm:pt modelId="{85689ADD-0635-40A8-8B76-1AC210FA4F5E}" type="pres">
      <dgm:prSet presAssocID="{08E692AD-625E-42D6-95A6-17E9435CDE15}" presName="textNode" presStyleLbl="bgShp" presStyleIdx="0" presStyleCnt="2"/>
      <dgm:spPr/>
      <dgm:t>
        <a:bodyPr/>
        <a:lstStyle/>
        <a:p>
          <a:endParaRPr lang="en-GB"/>
        </a:p>
      </dgm:t>
    </dgm:pt>
    <dgm:pt modelId="{D02C6A3F-FC2A-4637-BB5A-969D03359820}" type="pres">
      <dgm:prSet presAssocID="{08E692AD-625E-42D6-95A6-17E9435CDE15}" presName="compChildNode" presStyleCnt="0"/>
      <dgm:spPr/>
      <dgm:t>
        <a:bodyPr/>
        <a:lstStyle/>
        <a:p>
          <a:endParaRPr lang="en-US"/>
        </a:p>
      </dgm:t>
    </dgm:pt>
    <dgm:pt modelId="{C2FC992B-E09B-4544-973C-5BB4FA7EF33C}" type="pres">
      <dgm:prSet presAssocID="{08E692AD-625E-42D6-95A6-17E9435CDE15}" presName="theInnerList" presStyleCnt="0"/>
      <dgm:spPr/>
      <dgm:t>
        <a:bodyPr/>
        <a:lstStyle/>
        <a:p>
          <a:endParaRPr lang="en-US"/>
        </a:p>
      </dgm:t>
    </dgm:pt>
    <dgm:pt modelId="{D1B94648-8287-4810-8649-AC971C10A0C7}" type="pres">
      <dgm:prSet presAssocID="{C741AFA2-B28D-4C3E-BF2F-558B11B8810A}" presName="childNode" presStyleLbl="node1" presStyleIdx="0" presStyleCnt="7">
        <dgm:presLayoutVars>
          <dgm:bulletEnabled val="1"/>
        </dgm:presLayoutVars>
      </dgm:prSet>
      <dgm:spPr/>
      <dgm:t>
        <a:bodyPr/>
        <a:lstStyle/>
        <a:p>
          <a:endParaRPr lang="en-US"/>
        </a:p>
      </dgm:t>
    </dgm:pt>
    <dgm:pt modelId="{B427153A-6F4D-4079-8DC6-94C23108892E}" type="pres">
      <dgm:prSet presAssocID="{C741AFA2-B28D-4C3E-BF2F-558B11B8810A}" presName="aSpace2" presStyleCnt="0"/>
      <dgm:spPr/>
      <dgm:t>
        <a:bodyPr/>
        <a:lstStyle/>
        <a:p>
          <a:endParaRPr lang="en-US"/>
        </a:p>
      </dgm:t>
    </dgm:pt>
    <dgm:pt modelId="{C1B10C2E-2C78-485E-9379-1E7524B04D13}" type="pres">
      <dgm:prSet presAssocID="{FB834112-5AD5-4FFE-AA4F-7185DC77D05C}" presName="childNode" presStyleLbl="node1" presStyleIdx="1" presStyleCnt="7">
        <dgm:presLayoutVars>
          <dgm:bulletEnabled val="1"/>
        </dgm:presLayoutVars>
      </dgm:prSet>
      <dgm:spPr/>
      <dgm:t>
        <a:bodyPr/>
        <a:lstStyle/>
        <a:p>
          <a:endParaRPr lang="en-GB"/>
        </a:p>
      </dgm:t>
    </dgm:pt>
    <dgm:pt modelId="{0CAA8473-60E4-44DB-8B62-7B5C47E7FAD4}" type="pres">
      <dgm:prSet presAssocID="{FB834112-5AD5-4FFE-AA4F-7185DC77D05C}" presName="aSpace2" presStyleCnt="0"/>
      <dgm:spPr/>
      <dgm:t>
        <a:bodyPr/>
        <a:lstStyle/>
        <a:p>
          <a:endParaRPr lang="en-US"/>
        </a:p>
      </dgm:t>
    </dgm:pt>
    <dgm:pt modelId="{806A8D10-EB35-4950-84A6-5B9CA2F9CDAD}" type="pres">
      <dgm:prSet presAssocID="{35913BAD-5BA0-4EB9-A7D2-AA862BA039AC}" presName="childNode" presStyleLbl="node1" presStyleIdx="2" presStyleCnt="7">
        <dgm:presLayoutVars>
          <dgm:bulletEnabled val="1"/>
        </dgm:presLayoutVars>
      </dgm:prSet>
      <dgm:spPr/>
      <dgm:t>
        <a:bodyPr/>
        <a:lstStyle/>
        <a:p>
          <a:endParaRPr lang="en-GB"/>
        </a:p>
      </dgm:t>
    </dgm:pt>
    <dgm:pt modelId="{E075EB7B-CD0E-4FCD-81BE-4D4B63A410C8}" type="pres">
      <dgm:prSet presAssocID="{08E692AD-625E-42D6-95A6-17E9435CDE15}" presName="aSpace" presStyleCnt="0"/>
      <dgm:spPr/>
      <dgm:t>
        <a:bodyPr/>
        <a:lstStyle/>
        <a:p>
          <a:endParaRPr lang="en-US"/>
        </a:p>
      </dgm:t>
    </dgm:pt>
    <dgm:pt modelId="{57D2A6D2-92D0-48B2-9793-2B941E8F7C7C}" type="pres">
      <dgm:prSet presAssocID="{A5DF35E9-08DB-4DCB-9753-E1E1101CB60C}" presName="compNode" presStyleCnt="0"/>
      <dgm:spPr/>
      <dgm:t>
        <a:bodyPr/>
        <a:lstStyle/>
        <a:p>
          <a:endParaRPr lang="en-US"/>
        </a:p>
      </dgm:t>
    </dgm:pt>
    <dgm:pt modelId="{8E2BFF60-1AA4-43E5-8B35-88B0D9BC9FEB}" type="pres">
      <dgm:prSet presAssocID="{A5DF35E9-08DB-4DCB-9753-E1E1101CB60C}" presName="aNode" presStyleLbl="bgShp" presStyleIdx="1" presStyleCnt="2" custLinFactNeighborX="96"/>
      <dgm:spPr/>
      <dgm:t>
        <a:bodyPr/>
        <a:lstStyle/>
        <a:p>
          <a:endParaRPr lang="en-US"/>
        </a:p>
      </dgm:t>
    </dgm:pt>
    <dgm:pt modelId="{04561EAB-D32E-40EC-9E6E-C84CEDD0B862}" type="pres">
      <dgm:prSet presAssocID="{A5DF35E9-08DB-4DCB-9753-E1E1101CB60C}" presName="textNode" presStyleLbl="bgShp" presStyleIdx="1" presStyleCnt="2"/>
      <dgm:spPr/>
      <dgm:t>
        <a:bodyPr/>
        <a:lstStyle/>
        <a:p>
          <a:endParaRPr lang="en-US"/>
        </a:p>
      </dgm:t>
    </dgm:pt>
    <dgm:pt modelId="{14DF11FC-FB8C-48CE-B475-84213B3168DA}" type="pres">
      <dgm:prSet presAssocID="{A5DF35E9-08DB-4DCB-9753-E1E1101CB60C}" presName="compChildNode" presStyleCnt="0"/>
      <dgm:spPr/>
      <dgm:t>
        <a:bodyPr/>
        <a:lstStyle/>
        <a:p>
          <a:endParaRPr lang="en-US"/>
        </a:p>
      </dgm:t>
    </dgm:pt>
    <dgm:pt modelId="{A89A975B-5DF4-4733-BAC4-B738CC452A14}" type="pres">
      <dgm:prSet presAssocID="{A5DF35E9-08DB-4DCB-9753-E1E1101CB60C}" presName="theInnerList" presStyleCnt="0"/>
      <dgm:spPr/>
      <dgm:t>
        <a:bodyPr/>
        <a:lstStyle/>
        <a:p>
          <a:endParaRPr lang="en-US"/>
        </a:p>
      </dgm:t>
    </dgm:pt>
    <dgm:pt modelId="{E3C806FD-8644-47EA-AB8B-8D37BFCE9123}" type="pres">
      <dgm:prSet presAssocID="{626E1D2D-AF9B-4099-9360-0188BAE88E28}" presName="childNode" presStyleLbl="node1" presStyleIdx="3" presStyleCnt="7">
        <dgm:presLayoutVars>
          <dgm:bulletEnabled val="1"/>
        </dgm:presLayoutVars>
      </dgm:prSet>
      <dgm:spPr/>
      <dgm:t>
        <a:bodyPr/>
        <a:lstStyle/>
        <a:p>
          <a:endParaRPr lang="en-GB"/>
        </a:p>
      </dgm:t>
    </dgm:pt>
    <dgm:pt modelId="{CC6B38B7-318F-42DF-A4EF-9E4D01922647}" type="pres">
      <dgm:prSet presAssocID="{626E1D2D-AF9B-4099-9360-0188BAE88E28}" presName="aSpace2" presStyleCnt="0"/>
      <dgm:spPr/>
      <dgm:t>
        <a:bodyPr/>
        <a:lstStyle/>
        <a:p>
          <a:endParaRPr lang="en-US"/>
        </a:p>
      </dgm:t>
    </dgm:pt>
    <dgm:pt modelId="{6FFBAE29-D30A-4040-8482-078BE156147F}" type="pres">
      <dgm:prSet presAssocID="{77908E72-2471-4AF6-A983-CCAD759BCEF2}" presName="childNode" presStyleLbl="node1" presStyleIdx="4" presStyleCnt="7">
        <dgm:presLayoutVars>
          <dgm:bulletEnabled val="1"/>
        </dgm:presLayoutVars>
      </dgm:prSet>
      <dgm:spPr/>
      <dgm:t>
        <a:bodyPr/>
        <a:lstStyle/>
        <a:p>
          <a:endParaRPr lang="en-GB"/>
        </a:p>
      </dgm:t>
    </dgm:pt>
    <dgm:pt modelId="{06204B73-312A-4C42-9E34-0481FBA7C67D}" type="pres">
      <dgm:prSet presAssocID="{77908E72-2471-4AF6-A983-CCAD759BCEF2}" presName="aSpace2" presStyleCnt="0"/>
      <dgm:spPr/>
      <dgm:t>
        <a:bodyPr/>
        <a:lstStyle/>
        <a:p>
          <a:endParaRPr lang="en-US"/>
        </a:p>
      </dgm:t>
    </dgm:pt>
    <dgm:pt modelId="{73E34F5F-65DE-4650-8F98-ACF04929B03C}" type="pres">
      <dgm:prSet presAssocID="{A5F5B4C2-4FC8-486C-A15B-ECEBE38381C9}" presName="childNode" presStyleLbl="node1" presStyleIdx="5" presStyleCnt="7">
        <dgm:presLayoutVars>
          <dgm:bulletEnabled val="1"/>
        </dgm:presLayoutVars>
      </dgm:prSet>
      <dgm:spPr/>
      <dgm:t>
        <a:bodyPr/>
        <a:lstStyle/>
        <a:p>
          <a:endParaRPr lang="en-GB"/>
        </a:p>
      </dgm:t>
    </dgm:pt>
    <dgm:pt modelId="{74CC415A-4096-46C9-8BDF-219EA74E10A5}" type="pres">
      <dgm:prSet presAssocID="{A5F5B4C2-4FC8-486C-A15B-ECEBE38381C9}" presName="aSpace2" presStyleCnt="0"/>
      <dgm:spPr/>
      <dgm:t>
        <a:bodyPr/>
        <a:lstStyle/>
        <a:p>
          <a:endParaRPr lang="en-US"/>
        </a:p>
      </dgm:t>
    </dgm:pt>
    <dgm:pt modelId="{BB8DD19B-1560-41C5-8218-121CBAA78798}" type="pres">
      <dgm:prSet presAssocID="{CE180B6E-C336-4576-B55F-D78E2758145E}" presName="childNode" presStyleLbl="node1" presStyleIdx="6" presStyleCnt="7">
        <dgm:presLayoutVars>
          <dgm:bulletEnabled val="1"/>
        </dgm:presLayoutVars>
      </dgm:prSet>
      <dgm:spPr/>
      <dgm:t>
        <a:bodyPr/>
        <a:lstStyle/>
        <a:p>
          <a:endParaRPr lang="en-GB"/>
        </a:p>
      </dgm:t>
    </dgm:pt>
  </dgm:ptLst>
  <dgm:cxnLst>
    <dgm:cxn modelId="{6B5C973D-914B-4790-93CD-7C648B10860C}" srcId="{A5DF35E9-08DB-4DCB-9753-E1E1101CB60C}" destId="{626E1D2D-AF9B-4099-9360-0188BAE88E28}" srcOrd="0" destOrd="0" parTransId="{3B88DA1F-578D-4B0A-9842-5E567076C51C}" sibTransId="{F7BEC640-8189-47A3-B54A-44BDF1A1757B}"/>
    <dgm:cxn modelId="{A815C51A-BA79-564A-976D-13C378509FFA}" type="presOf" srcId="{A5F5B4C2-4FC8-486C-A15B-ECEBE38381C9}" destId="{73E34F5F-65DE-4650-8F98-ACF04929B03C}" srcOrd="0" destOrd="0" presId="urn:microsoft.com/office/officeart/2005/8/layout/lProcess2"/>
    <dgm:cxn modelId="{C08007BD-535F-423B-AD72-763D10393337}" srcId="{A5DF35E9-08DB-4DCB-9753-E1E1101CB60C}" destId="{CE180B6E-C336-4576-B55F-D78E2758145E}" srcOrd="3" destOrd="0" parTransId="{209FB573-32DE-40A1-A7AC-3189165A173B}" sibTransId="{12F09B62-F2D0-4566-A64A-C7283C3A907D}"/>
    <dgm:cxn modelId="{156E8E6D-9EEA-A54A-8047-3A24A014D01C}" type="presOf" srcId="{08E692AD-625E-42D6-95A6-17E9435CDE15}" destId="{85689ADD-0635-40A8-8B76-1AC210FA4F5E}" srcOrd="1" destOrd="0" presId="urn:microsoft.com/office/officeart/2005/8/layout/lProcess2"/>
    <dgm:cxn modelId="{8C94F529-74DE-2B43-B846-EDF6A60850E0}" type="presOf" srcId="{626E1D2D-AF9B-4099-9360-0188BAE88E28}" destId="{E3C806FD-8644-47EA-AB8B-8D37BFCE9123}" srcOrd="0" destOrd="0" presId="urn:microsoft.com/office/officeart/2005/8/layout/lProcess2"/>
    <dgm:cxn modelId="{1F72382F-6B28-DD4E-9E8A-AAF8827AF628}" type="presOf" srcId="{08E692AD-625E-42D6-95A6-17E9435CDE15}" destId="{2062F047-2FAA-420E-9CC0-773186DAF6A8}" srcOrd="0" destOrd="0" presId="urn:microsoft.com/office/officeart/2005/8/layout/lProcess2"/>
    <dgm:cxn modelId="{5A067179-6375-FF4C-BB93-F46B766ACF09}" type="presOf" srcId="{77908E72-2471-4AF6-A983-CCAD759BCEF2}" destId="{6FFBAE29-D30A-4040-8482-078BE156147F}" srcOrd="0" destOrd="0" presId="urn:microsoft.com/office/officeart/2005/8/layout/lProcess2"/>
    <dgm:cxn modelId="{AB38DB33-3F76-6940-966B-344384F3944E}" type="presOf" srcId="{CE180B6E-C336-4576-B55F-D78E2758145E}" destId="{BB8DD19B-1560-41C5-8218-121CBAA78798}" srcOrd="0" destOrd="0" presId="urn:microsoft.com/office/officeart/2005/8/layout/lProcess2"/>
    <dgm:cxn modelId="{AF272BBB-DA14-44B6-B3D2-C13AD2F6BFA7}" srcId="{08E692AD-625E-42D6-95A6-17E9435CDE15}" destId="{FB834112-5AD5-4FFE-AA4F-7185DC77D05C}" srcOrd="1" destOrd="0" parTransId="{D6A15388-B1C5-4D97-AB5D-15393F5547EC}" sibTransId="{B66AC411-C97E-4DD4-A97D-AB82A47E59B0}"/>
    <dgm:cxn modelId="{3CCA40CF-6974-FA45-B704-0B7CEBBAF4C8}" type="presOf" srcId="{35913BAD-5BA0-4EB9-A7D2-AA862BA039AC}" destId="{806A8D10-EB35-4950-84A6-5B9CA2F9CDAD}" srcOrd="0" destOrd="0" presId="urn:microsoft.com/office/officeart/2005/8/layout/lProcess2"/>
    <dgm:cxn modelId="{84EB8F7D-7C74-D74D-99F1-008B09F37E6C}" type="presOf" srcId="{A5DF35E9-08DB-4DCB-9753-E1E1101CB60C}" destId="{04561EAB-D32E-40EC-9E6E-C84CEDD0B862}" srcOrd="1" destOrd="0" presId="urn:microsoft.com/office/officeart/2005/8/layout/lProcess2"/>
    <dgm:cxn modelId="{0A3B29A6-1808-4640-9AC7-35DB7323F536}" srcId="{A5DF35E9-08DB-4DCB-9753-E1E1101CB60C}" destId="{A5F5B4C2-4FC8-486C-A15B-ECEBE38381C9}" srcOrd="2" destOrd="0" parTransId="{AF6DD00F-C681-4115-8B9C-FE6AD32CDE9C}" sibTransId="{73731D92-8C97-478E-977A-5EE272DC10E6}"/>
    <dgm:cxn modelId="{B6519883-DA2A-C64C-B457-61C03811C18E}" type="presOf" srcId="{A5DF35E9-08DB-4DCB-9753-E1E1101CB60C}" destId="{8E2BFF60-1AA4-43E5-8B35-88B0D9BC9FEB}" srcOrd="0" destOrd="0" presId="urn:microsoft.com/office/officeart/2005/8/layout/lProcess2"/>
    <dgm:cxn modelId="{90F762AE-487E-4366-A542-A14721D91072}" srcId="{08E692AD-625E-42D6-95A6-17E9435CDE15}" destId="{35913BAD-5BA0-4EB9-A7D2-AA862BA039AC}" srcOrd="2" destOrd="0" parTransId="{71A9664E-672F-4332-892B-088163FEAEC4}" sibTransId="{A0DC774B-BEFD-40EC-A24E-C705F5B8451F}"/>
    <dgm:cxn modelId="{65A49430-90DD-4119-84AF-88A12AF03452}" srcId="{1AC01000-3086-4059-8D03-5A1355D5456D}" destId="{08E692AD-625E-42D6-95A6-17E9435CDE15}" srcOrd="0" destOrd="0" parTransId="{A7903F39-3F45-4567-A46B-444F8252111B}" sibTransId="{B6BDAF0E-995B-47C0-89E0-FC451C0B59BD}"/>
    <dgm:cxn modelId="{1AF63F45-B406-4398-8CCD-21673FB6BA0A}" srcId="{08E692AD-625E-42D6-95A6-17E9435CDE15}" destId="{C741AFA2-B28D-4C3E-BF2F-558B11B8810A}" srcOrd="0" destOrd="0" parTransId="{7E19375F-9645-4C48-B424-79F774C27F2C}" sibTransId="{1332C9E1-D6DE-43E9-8F47-C6D32EF963AA}"/>
    <dgm:cxn modelId="{C19F4280-578D-2D40-8699-18B620A2AE38}" type="presOf" srcId="{1AC01000-3086-4059-8D03-5A1355D5456D}" destId="{6C2DA256-5669-47E5-9EAD-12160D32E58A}" srcOrd="0" destOrd="0" presId="urn:microsoft.com/office/officeart/2005/8/layout/lProcess2"/>
    <dgm:cxn modelId="{E2019676-9405-4838-8389-B518DABA8283}" srcId="{1AC01000-3086-4059-8D03-5A1355D5456D}" destId="{A5DF35E9-08DB-4DCB-9753-E1E1101CB60C}" srcOrd="1" destOrd="0" parTransId="{3DAEFC09-3A82-4755-9B31-D61EEF2A4789}" sibTransId="{675A6CD1-9A45-4EC3-85EE-DF8AAEF87255}"/>
    <dgm:cxn modelId="{C5C03D16-6298-8A43-97CB-BD99B6310BF0}" type="presOf" srcId="{C741AFA2-B28D-4C3E-BF2F-558B11B8810A}" destId="{D1B94648-8287-4810-8649-AC971C10A0C7}" srcOrd="0" destOrd="0" presId="urn:microsoft.com/office/officeart/2005/8/layout/lProcess2"/>
    <dgm:cxn modelId="{7FFDEE03-DC5A-2D40-A698-2F6DE04C9CD3}" type="presOf" srcId="{FB834112-5AD5-4FFE-AA4F-7185DC77D05C}" destId="{C1B10C2E-2C78-485E-9379-1E7524B04D13}" srcOrd="0" destOrd="0" presId="urn:microsoft.com/office/officeart/2005/8/layout/lProcess2"/>
    <dgm:cxn modelId="{3D6B7523-28F2-4A76-A64B-56A4D9028B05}" srcId="{A5DF35E9-08DB-4DCB-9753-E1E1101CB60C}" destId="{77908E72-2471-4AF6-A983-CCAD759BCEF2}" srcOrd="1" destOrd="0" parTransId="{4D53CDA8-BFC2-4B30-98C5-322D30BEACEA}" sibTransId="{50AC2DDD-475D-4FB7-830F-C946B3945998}"/>
    <dgm:cxn modelId="{7D494197-11AB-8E40-A5A7-7F4566963B53}" type="presParOf" srcId="{6C2DA256-5669-47E5-9EAD-12160D32E58A}" destId="{B6CC8E04-7A0F-4374-A3E2-B544EA4828A5}" srcOrd="0" destOrd="0" presId="urn:microsoft.com/office/officeart/2005/8/layout/lProcess2"/>
    <dgm:cxn modelId="{8DFDF0FB-4B99-A547-9EAA-F7089F136713}" type="presParOf" srcId="{B6CC8E04-7A0F-4374-A3E2-B544EA4828A5}" destId="{2062F047-2FAA-420E-9CC0-773186DAF6A8}" srcOrd="0" destOrd="0" presId="urn:microsoft.com/office/officeart/2005/8/layout/lProcess2"/>
    <dgm:cxn modelId="{E7D10905-F764-EC4D-90D3-8A152C7A495A}" type="presParOf" srcId="{B6CC8E04-7A0F-4374-A3E2-B544EA4828A5}" destId="{85689ADD-0635-40A8-8B76-1AC210FA4F5E}" srcOrd="1" destOrd="0" presId="urn:microsoft.com/office/officeart/2005/8/layout/lProcess2"/>
    <dgm:cxn modelId="{E1C07C6D-B5AA-A341-A047-371A5D6976BB}" type="presParOf" srcId="{B6CC8E04-7A0F-4374-A3E2-B544EA4828A5}" destId="{D02C6A3F-FC2A-4637-BB5A-969D03359820}" srcOrd="2" destOrd="0" presId="urn:microsoft.com/office/officeart/2005/8/layout/lProcess2"/>
    <dgm:cxn modelId="{C6D77F1E-34AF-0442-9A18-3A46C580D932}" type="presParOf" srcId="{D02C6A3F-FC2A-4637-BB5A-969D03359820}" destId="{C2FC992B-E09B-4544-973C-5BB4FA7EF33C}" srcOrd="0" destOrd="0" presId="urn:microsoft.com/office/officeart/2005/8/layout/lProcess2"/>
    <dgm:cxn modelId="{289DD499-0C92-B947-9BE6-A29F7BDD0050}" type="presParOf" srcId="{C2FC992B-E09B-4544-973C-5BB4FA7EF33C}" destId="{D1B94648-8287-4810-8649-AC971C10A0C7}" srcOrd="0" destOrd="0" presId="urn:microsoft.com/office/officeart/2005/8/layout/lProcess2"/>
    <dgm:cxn modelId="{021AB192-493E-0040-939E-27D1919A4FD4}" type="presParOf" srcId="{C2FC992B-E09B-4544-973C-5BB4FA7EF33C}" destId="{B427153A-6F4D-4079-8DC6-94C23108892E}" srcOrd="1" destOrd="0" presId="urn:microsoft.com/office/officeart/2005/8/layout/lProcess2"/>
    <dgm:cxn modelId="{F63C7EEC-44EC-704D-AB92-49701FD79EAD}" type="presParOf" srcId="{C2FC992B-E09B-4544-973C-5BB4FA7EF33C}" destId="{C1B10C2E-2C78-485E-9379-1E7524B04D13}" srcOrd="2" destOrd="0" presId="urn:microsoft.com/office/officeart/2005/8/layout/lProcess2"/>
    <dgm:cxn modelId="{830BFBF8-EFDE-DD41-B039-2FAC51458D7D}" type="presParOf" srcId="{C2FC992B-E09B-4544-973C-5BB4FA7EF33C}" destId="{0CAA8473-60E4-44DB-8B62-7B5C47E7FAD4}" srcOrd="3" destOrd="0" presId="urn:microsoft.com/office/officeart/2005/8/layout/lProcess2"/>
    <dgm:cxn modelId="{5729A51A-60D2-C54F-B35B-15D5BFD241AD}" type="presParOf" srcId="{C2FC992B-E09B-4544-973C-5BB4FA7EF33C}" destId="{806A8D10-EB35-4950-84A6-5B9CA2F9CDAD}" srcOrd="4" destOrd="0" presId="urn:microsoft.com/office/officeart/2005/8/layout/lProcess2"/>
    <dgm:cxn modelId="{94ADD3EA-EF4D-D54C-8164-256DB387EE6B}" type="presParOf" srcId="{6C2DA256-5669-47E5-9EAD-12160D32E58A}" destId="{E075EB7B-CD0E-4FCD-81BE-4D4B63A410C8}" srcOrd="1" destOrd="0" presId="urn:microsoft.com/office/officeart/2005/8/layout/lProcess2"/>
    <dgm:cxn modelId="{3F38922C-7507-7745-B0D3-979B784D5444}" type="presParOf" srcId="{6C2DA256-5669-47E5-9EAD-12160D32E58A}" destId="{57D2A6D2-92D0-48B2-9793-2B941E8F7C7C}" srcOrd="2" destOrd="0" presId="urn:microsoft.com/office/officeart/2005/8/layout/lProcess2"/>
    <dgm:cxn modelId="{9950D522-E69E-C34E-ABF5-750375E8AA1C}" type="presParOf" srcId="{57D2A6D2-92D0-48B2-9793-2B941E8F7C7C}" destId="{8E2BFF60-1AA4-43E5-8B35-88B0D9BC9FEB}" srcOrd="0" destOrd="0" presId="urn:microsoft.com/office/officeart/2005/8/layout/lProcess2"/>
    <dgm:cxn modelId="{2A415B30-F5C0-9741-BDDE-D86F629E45C9}" type="presParOf" srcId="{57D2A6D2-92D0-48B2-9793-2B941E8F7C7C}" destId="{04561EAB-D32E-40EC-9E6E-C84CEDD0B862}" srcOrd="1" destOrd="0" presId="urn:microsoft.com/office/officeart/2005/8/layout/lProcess2"/>
    <dgm:cxn modelId="{A77511F1-68B4-3D48-8C2B-3D7395DB9D02}" type="presParOf" srcId="{57D2A6D2-92D0-48B2-9793-2B941E8F7C7C}" destId="{14DF11FC-FB8C-48CE-B475-84213B3168DA}" srcOrd="2" destOrd="0" presId="urn:microsoft.com/office/officeart/2005/8/layout/lProcess2"/>
    <dgm:cxn modelId="{B7EAAE6C-56EA-A041-B2E7-0158FE8F95C9}" type="presParOf" srcId="{14DF11FC-FB8C-48CE-B475-84213B3168DA}" destId="{A89A975B-5DF4-4733-BAC4-B738CC452A14}" srcOrd="0" destOrd="0" presId="urn:microsoft.com/office/officeart/2005/8/layout/lProcess2"/>
    <dgm:cxn modelId="{CD78656C-EF09-C249-A8B1-595DF5ECF711}" type="presParOf" srcId="{A89A975B-5DF4-4733-BAC4-B738CC452A14}" destId="{E3C806FD-8644-47EA-AB8B-8D37BFCE9123}" srcOrd="0" destOrd="0" presId="urn:microsoft.com/office/officeart/2005/8/layout/lProcess2"/>
    <dgm:cxn modelId="{D5AFB89C-4B75-DF41-AFBB-3AC02CD977FD}" type="presParOf" srcId="{A89A975B-5DF4-4733-BAC4-B738CC452A14}" destId="{CC6B38B7-318F-42DF-A4EF-9E4D01922647}" srcOrd="1" destOrd="0" presId="urn:microsoft.com/office/officeart/2005/8/layout/lProcess2"/>
    <dgm:cxn modelId="{0F577E37-0469-E04D-AC64-FBC9AA2E1D5B}" type="presParOf" srcId="{A89A975B-5DF4-4733-BAC4-B738CC452A14}" destId="{6FFBAE29-D30A-4040-8482-078BE156147F}" srcOrd="2" destOrd="0" presId="urn:microsoft.com/office/officeart/2005/8/layout/lProcess2"/>
    <dgm:cxn modelId="{AD2A057D-9803-CE45-BA2F-0F9896B1BAE9}" type="presParOf" srcId="{A89A975B-5DF4-4733-BAC4-B738CC452A14}" destId="{06204B73-312A-4C42-9E34-0481FBA7C67D}" srcOrd="3" destOrd="0" presId="urn:microsoft.com/office/officeart/2005/8/layout/lProcess2"/>
    <dgm:cxn modelId="{4A9D52D5-ECF5-8946-8647-14AF90359D06}" type="presParOf" srcId="{A89A975B-5DF4-4733-BAC4-B738CC452A14}" destId="{73E34F5F-65DE-4650-8F98-ACF04929B03C}" srcOrd="4" destOrd="0" presId="urn:microsoft.com/office/officeart/2005/8/layout/lProcess2"/>
    <dgm:cxn modelId="{D5E8D4D0-D8B1-CE43-A39D-2C97B2CCC76D}" type="presParOf" srcId="{A89A975B-5DF4-4733-BAC4-B738CC452A14}" destId="{74CC415A-4096-46C9-8BDF-219EA74E10A5}" srcOrd="5" destOrd="0" presId="urn:microsoft.com/office/officeart/2005/8/layout/lProcess2"/>
    <dgm:cxn modelId="{E7B020A2-8F30-A24A-A8AA-E11E9D547D42}" type="presParOf" srcId="{A89A975B-5DF4-4733-BAC4-B738CC452A14}" destId="{BB8DD19B-1560-41C5-8218-121CBAA78798}" srcOrd="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C55BF3-B780-49CF-9420-580CF4BB24C9}">
      <dsp:nvSpPr>
        <dsp:cNvPr id="0" name=""/>
        <dsp:cNvSpPr/>
      </dsp:nvSpPr>
      <dsp:spPr>
        <a:xfrm>
          <a:off x="1271811" y="375779"/>
          <a:ext cx="3359734" cy="3359734"/>
        </a:xfrm>
        <a:prstGeom prst="blockArc">
          <a:avLst>
            <a:gd name="adj1" fmla="val 13500000"/>
            <a:gd name="adj2" fmla="val 16200000"/>
            <a:gd name="adj3" fmla="val 3425"/>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D2484D-0368-4F5B-9CD0-69224510D5CD}">
      <dsp:nvSpPr>
        <dsp:cNvPr id="0" name=""/>
        <dsp:cNvSpPr/>
      </dsp:nvSpPr>
      <dsp:spPr>
        <a:xfrm>
          <a:off x="1271811" y="375779"/>
          <a:ext cx="3359734" cy="3359734"/>
        </a:xfrm>
        <a:prstGeom prst="blockArc">
          <a:avLst>
            <a:gd name="adj1" fmla="val 10800000"/>
            <a:gd name="adj2" fmla="val 13500000"/>
            <a:gd name="adj3" fmla="val 3425"/>
          </a:avLst>
        </a:prstGeom>
        <a:solidFill>
          <a:schemeClr val="accent5">
            <a:hueOff val="-8514751"/>
            <a:satOff val="34124"/>
            <a:lumOff val="739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0FDB64D-E9E2-478B-B509-6E61484C5A71}">
      <dsp:nvSpPr>
        <dsp:cNvPr id="0" name=""/>
        <dsp:cNvSpPr/>
      </dsp:nvSpPr>
      <dsp:spPr>
        <a:xfrm>
          <a:off x="1271811" y="375779"/>
          <a:ext cx="3359734" cy="3359734"/>
        </a:xfrm>
        <a:prstGeom prst="blockArc">
          <a:avLst>
            <a:gd name="adj1" fmla="val 8100000"/>
            <a:gd name="adj2" fmla="val 10800000"/>
            <a:gd name="adj3" fmla="val 3425"/>
          </a:avLst>
        </a:prstGeom>
        <a:solidFill>
          <a:schemeClr val="accent5">
            <a:hueOff val="-7095626"/>
            <a:satOff val="28436"/>
            <a:lumOff val="616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67924B-9B6C-4EC8-BFFA-2FFAF6D9C7AC}">
      <dsp:nvSpPr>
        <dsp:cNvPr id="0" name=""/>
        <dsp:cNvSpPr/>
      </dsp:nvSpPr>
      <dsp:spPr>
        <a:xfrm>
          <a:off x="1271811" y="375779"/>
          <a:ext cx="3359734" cy="3359734"/>
        </a:xfrm>
        <a:prstGeom prst="blockArc">
          <a:avLst>
            <a:gd name="adj1" fmla="val 5400000"/>
            <a:gd name="adj2" fmla="val 8100000"/>
            <a:gd name="adj3" fmla="val 3425"/>
          </a:avLst>
        </a:prstGeom>
        <a:solidFill>
          <a:schemeClr val="accent5">
            <a:hueOff val="-5676501"/>
            <a:satOff val="22749"/>
            <a:lumOff val="493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06893FB-AE85-4BCE-B5DA-479FC35E99CF}">
      <dsp:nvSpPr>
        <dsp:cNvPr id="0" name=""/>
        <dsp:cNvSpPr/>
      </dsp:nvSpPr>
      <dsp:spPr>
        <a:xfrm>
          <a:off x="1271811" y="375779"/>
          <a:ext cx="3359734" cy="3359734"/>
        </a:xfrm>
        <a:prstGeom prst="blockArc">
          <a:avLst>
            <a:gd name="adj1" fmla="val 2700000"/>
            <a:gd name="adj2" fmla="val 5400000"/>
            <a:gd name="adj3" fmla="val 3425"/>
          </a:avLst>
        </a:prstGeom>
        <a:solidFill>
          <a:schemeClr val="accent5">
            <a:hueOff val="-4257376"/>
            <a:satOff val="17062"/>
            <a:lumOff val="369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B10C4FD-0217-4A7C-8EEC-EBDF1A015847}">
      <dsp:nvSpPr>
        <dsp:cNvPr id="0" name=""/>
        <dsp:cNvSpPr/>
      </dsp:nvSpPr>
      <dsp:spPr>
        <a:xfrm>
          <a:off x="1271811" y="375779"/>
          <a:ext cx="3359734" cy="3359734"/>
        </a:xfrm>
        <a:prstGeom prst="blockArc">
          <a:avLst>
            <a:gd name="adj1" fmla="val 0"/>
            <a:gd name="adj2" fmla="val 2700000"/>
            <a:gd name="adj3" fmla="val 3425"/>
          </a:avLst>
        </a:prstGeom>
        <a:solidFill>
          <a:schemeClr val="accent5">
            <a:hueOff val="-2838251"/>
            <a:satOff val="11375"/>
            <a:lumOff val="246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C0C84C6-AD26-41CE-93CA-1AE870B64AB7}">
      <dsp:nvSpPr>
        <dsp:cNvPr id="0" name=""/>
        <dsp:cNvSpPr/>
      </dsp:nvSpPr>
      <dsp:spPr>
        <a:xfrm>
          <a:off x="1271811" y="375779"/>
          <a:ext cx="3359734" cy="3359734"/>
        </a:xfrm>
        <a:prstGeom prst="blockArc">
          <a:avLst>
            <a:gd name="adj1" fmla="val 18900000"/>
            <a:gd name="adj2" fmla="val 0"/>
            <a:gd name="adj3" fmla="val 3425"/>
          </a:avLst>
        </a:prstGeom>
        <a:solidFill>
          <a:schemeClr val="accent5">
            <a:hueOff val="-1419125"/>
            <a:satOff val="5687"/>
            <a:lumOff val="123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E7E03D4-DD48-4020-8E1F-2A13B8AF26C4}">
      <dsp:nvSpPr>
        <dsp:cNvPr id="0" name=""/>
        <dsp:cNvSpPr/>
      </dsp:nvSpPr>
      <dsp:spPr>
        <a:xfrm>
          <a:off x="1271811" y="375779"/>
          <a:ext cx="3359734" cy="3359734"/>
        </a:xfrm>
        <a:prstGeom prst="blockArc">
          <a:avLst>
            <a:gd name="adj1" fmla="val 16200000"/>
            <a:gd name="adj2" fmla="val 18900000"/>
            <a:gd name="adj3" fmla="val 3425"/>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5E1000E-8DC5-459A-888D-5EAE4FE293C1}">
      <dsp:nvSpPr>
        <dsp:cNvPr id="0" name=""/>
        <dsp:cNvSpPr/>
      </dsp:nvSpPr>
      <dsp:spPr>
        <a:xfrm>
          <a:off x="2062558" y="1484786"/>
          <a:ext cx="1778241" cy="114172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1" kern="1200" dirty="0" smtClean="0"/>
            <a:t>Reasons for market research</a:t>
          </a:r>
          <a:endParaRPr lang="en-GB" sz="1800" b="1" kern="1200" dirty="0"/>
        </a:p>
      </dsp:txBody>
      <dsp:txXfrm>
        <a:off x="2322975" y="1651987"/>
        <a:ext cx="1257407" cy="807318"/>
      </dsp:txXfrm>
    </dsp:sp>
    <dsp:sp modelId="{0BBB6997-82B4-4FDF-9178-2D12C6E6BA51}">
      <dsp:nvSpPr>
        <dsp:cNvPr id="0" name=""/>
        <dsp:cNvSpPr/>
      </dsp:nvSpPr>
      <dsp:spPr>
        <a:xfrm>
          <a:off x="2268262" y="-269842"/>
          <a:ext cx="1366831" cy="1348785"/>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latin typeface="Calibri" panose="020F0502020204030204" pitchFamily="34" charset="0"/>
            </a:rPr>
            <a:t>Identifying trends in consumer tastes and fashions</a:t>
          </a:r>
          <a:endParaRPr lang="en-GB" sz="1100" kern="1200" dirty="0"/>
        </a:p>
      </dsp:txBody>
      <dsp:txXfrm>
        <a:off x="2468430" y="-72317"/>
        <a:ext cx="966495" cy="953735"/>
      </dsp:txXfrm>
    </dsp:sp>
    <dsp:sp modelId="{C206DFFC-7E6F-4981-ACF1-5C15ECB98443}">
      <dsp:nvSpPr>
        <dsp:cNvPr id="0" name=""/>
        <dsp:cNvSpPr/>
      </dsp:nvSpPr>
      <dsp:spPr>
        <a:xfrm>
          <a:off x="3438857" y="218312"/>
          <a:ext cx="1360645" cy="1339666"/>
        </a:xfrm>
        <a:prstGeom prst="ellipse">
          <a:avLst/>
        </a:prstGeom>
        <a:solidFill>
          <a:schemeClr val="accent5">
            <a:hueOff val="-1419125"/>
            <a:satOff val="5687"/>
            <a:lumOff val="12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latin typeface="Calibri" panose="020F0502020204030204" pitchFamily="34" charset="0"/>
            </a:rPr>
            <a:t>To gain </a:t>
          </a:r>
          <a:r>
            <a:rPr lang="en-GB" sz="1000" kern="1200" dirty="0" smtClean="0">
              <a:latin typeface="Calibri" panose="020F0502020204030204" pitchFamily="34" charset="0"/>
            </a:rPr>
            <a:t>consumer views and opinions on existing products or potential new products</a:t>
          </a:r>
        </a:p>
      </dsp:txBody>
      <dsp:txXfrm>
        <a:off x="3638119" y="414502"/>
        <a:ext cx="962121" cy="947286"/>
      </dsp:txXfrm>
    </dsp:sp>
    <dsp:sp modelId="{A2D75C8F-4841-41C7-A038-2EB923948130}">
      <dsp:nvSpPr>
        <dsp:cNvPr id="0" name=""/>
        <dsp:cNvSpPr/>
      </dsp:nvSpPr>
      <dsp:spPr>
        <a:xfrm>
          <a:off x="3927015" y="1415024"/>
          <a:ext cx="1351518" cy="1281244"/>
        </a:xfrm>
        <a:prstGeom prst="ellipse">
          <a:avLst/>
        </a:prstGeom>
        <a:solidFill>
          <a:schemeClr val="accent5">
            <a:hueOff val="-2838251"/>
            <a:satOff val="11375"/>
            <a:lumOff val="24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latin typeface="Calibri" panose="020F0502020204030204" pitchFamily="34" charset="0"/>
            </a:rPr>
            <a:t>To discover and predict future trends in the market and/or economic conditions</a:t>
          </a:r>
          <a:endParaRPr lang="en-US" sz="1100" kern="1200" dirty="0">
            <a:latin typeface="Calibri" panose="020F0502020204030204" pitchFamily="34" charset="0"/>
          </a:endParaRPr>
        </a:p>
      </dsp:txBody>
      <dsp:txXfrm>
        <a:off x="4124940" y="1602658"/>
        <a:ext cx="955668" cy="905976"/>
      </dsp:txXfrm>
    </dsp:sp>
    <dsp:sp modelId="{026F03B0-E7EC-408C-ABC8-C068DB114957}">
      <dsp:nvSpPr>
        <dsp:cNvPr id="0" name=""/>
        <dsp:cNvSpPr/>
      </dsp:nvSpPr>
      <dsp:spPr>
        <a:xfrm>
          <a:off x="3438601" y="2586661"/>
          <a:ext cx="1361157" cy="1272972"/>
        </a:xfrm>
        <a:prstGeom prst="ellipse">
          <a:avLst/>
        </a:prstGeom>
        <a:solidFill>
          <a:schemeClr val="accent5">
            <a:hueOff val="-4257376"/>
            <a:satOff val="17062"/>
            <a:lumOff val="36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latin typeface="Calibri" panose="020F0502020204030204" pitchFamily="34" charset="0"/>
            </a:rPr>
            <a:t>To analyses the existing market e.g. sales growth, market size</a:t>
          </a:r>
        </a:p>
      </dsp:txBody>
      <dsp:txXfrm>
        <a:off x="3637938" y="2773083"/>
        <a:ext cx="962483" cy="900128"/>
      </dsp:txXfrm>
    </dsp:sp>
    <dsp:sp modelId="{49E9B421-C11E-4936-A4FF-1B555D9A066E}">
      <dsp:nvSpPr>
        <dsp:cNvPr id="0" name=""/>
        <dsp:cNvSpPr/>
      </dsp:nvSpPr>
      <dsp:spPr>
        <a:xfrm>
          <a:off x="2266708" y="3039187"/>
          <a:ext cx="1369940" cy="1335110"/>
        </a:xfrm>
        <a:prstGeom prst="ellipse">
          <a:avLst/>
        </a:prstGeom>
        <a:solidFill>
          <a:schemeClr val="accent5">
            <a:hueOff val="-5676501"/>
            <a:satOff val="22749"/>
            <a:lumOff val="49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latin typeface="Calibri" panose="020F0502020204030204" pitchFamily="34" charset="0"/>
            </a:rPr>
            <a:t>To analyse existing rivals e.g. market share, products offered</a:t>
          </a:r>
        </a:p>
      </dsp:txBody>
      <dsp:txXfrm>
        <a:off x="2467331" y="3234709"/>
        <a:ext cx="968694" cy="944066"/>
      </dsp:txXfrm>
    </dsp:sp>
    <dsp:sp modelId="{E6AE1A40-3D8A-4FB8-878C-29566BDA819C}">
      <dsp:nvSpPr>
        <dsp:cNvPr id="0" name=""/>
        <dsp:cNvSpPr/>
      </dsp:nvSpPr>
      <dsp:spPr>
        <a:xfrm>
          <a:off x="1105153" y="2546765"/>
          <a:ext cx="1358048" cy="1352765"/>
        </a:xfrm>
        <a:prstGeom prst="ellipse">
          <a:avLst/>
        </a:prstGeom>
        <a:solidFill>
          <a:schemeClr val="accent5">
            <a:hueOff val="-7095626"/>
            <a:satOff val="28436"/>
            <a:lumOff val="61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latin typeface="Calibri" panose="020F0502020204030204" pitchFamily="34" charset="0"/>
            </a:rPr>
            <a:t>To identify a gap in the market</a:t>
          </a:r>
        </a:p>
      </dsp:txBody>
      <dsp:txXfrm>
        <a:off x="1304035" y="2744873"/>
        <a:ext cx="960284" cy="956549"/>
      </dsp:txXfrm>
    </dsp:sp>
    <dsp:sp modelId="{EC556269-9D6D-452A-A80F-65715C6FF8CA}">
      <dsp:nvSpPr>
        <dsp:cNvPr id="0" name=""/>
        <dsp:cNvSpPr/>
      </dsp:nvSpPr>
      <dsp:spPr>
        <a:xfrm>
          <a:off x="626121" y="1375128"/>
          <a:ext cx="1348921" cy="1361037"/>
        </a:xfrm>
        <a:prstGeom prst="ellipse">
          <a:avLst/>
        </a:prstGeom>
        <a:solidFill>
          <a:schemeClr val="accent5">
            <a:hueOff val="-8514751"/>
            <a:satOff val="34124"/>
            <a:lumOff val="73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latin typeface="Calibri" panose="020F0502020204030204" pitchFamily="34" charset="0"/>
            </a:rPr>
            <a:t>To research potential costs</a:t>
          </a:r>
        </a:p>
      </dsp:txBody>
      <dsp:txXfrm>
        <a:off x="823666" y="1574447"/>
        <a:ext cx="953831" cy="962399"/>
      </dsp:txXfrm>
    </dsp:sp>
    <dsp:sp modelId="{AD662A7D-CF47-4EFC-9E62-337F5B601026}">
      <dsp:nvSpPr>
        <dsp:cNvPr id="0" name=""/>
        <dsp:cNvSpPr/>
      </dsp:nvSpPr>
      <dsp:spPr>
        <a:xfrm>
          <a:off x="1105025" y="203490"/>
          <a:ext cx="1358303" cy="1369308"/>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latin typeface="Calibri" panose="020F0502020204030204" pitchFamily="34" charset="0"/>
            </a:rPr>
            <a:t>To investigate labour market conditions and availability of staff</a:t>
          </a:r>
          <a:endParaRPr lang="en-GB" sz="1100" kern="1200" dirty="0" smtClean="0">
            <a:latin typeface="Calibri" panose="020F0502020204030204" pitchFamily="34" charset="0"/>
          </a:endParaRPr>
        </a:p>
      </dsp:txBody>
      <dsp:txXfrm>
        <a:off x="1303944" y="404021"/>
        <a:ext cx="960465" cy="9682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3D6BBB-E626-43D7-8A79-FC8280FA50A6}">
      <dsp:nvSpPr>
        <dsp:cNvPr id="0" name=""/>
        <dsp:cNvSpPr/>
      </dsp:nvSpPr>
      <dsp:spPr>
        <a:xfrm>
          <a:off x="1795253" y="1325487"/>
          <a:ext cx="2022665" cy="895409"/>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kern="1200" dirty="0" smtClean="0"/>
            <a:t>Primary market research</a:t>
          </a:r>
          <a:endParaRPr lang="en-GB" sz="1800" b="1" kern="1200" dirty="0"/>
        </a:p>
      </dsp:txBody>
      <dsp:txXfrm>
        <a:off x="2091465" y="1456617"/>
        <a:ext cx="1430241" cy="633149"/>
      </dsp:txXfrm>
    </dsp:sp>
    <dsp:sp modelId="{DB0E1A32-43E6-B842-B481-23874C008154}">
      <dsp:nvSpPr>
        <dsp:cNvPr id="0" name=""/>
        <dsp:cNvSpPr/>
      </dsp:nvSpPr>
      <dsp:spPr>
        <a:xfrm rot="13326311">
          <a:off x="2206651" y="1295602"/>
          <a:ext cx="178020" cy="31698"/>
        </a:xfrm>
        <a:custGeom>
          <a:avLst/>
          <a:gdLst/>
          <a:ahLst/>
          <a:cxnLst/>
          <a:rect l="0" t="0" r="0" b="0"/>
          <a:pathLst>
            <a:path>
              <a:moveTo>
                <a:pt x="0" y="15849"/>
              </a:moveTo>
              <a:lnTo>
                <a:pt x="178020" y="158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291211" y="1307001"/>
        <a:ext cx="8901" cy="8901"/>
      </dsp:txXfrm>
    </dsp:sp>
    <dsp:sp modelId="{1136A016-0157-9744-9213-0005544A766B}">
      <dsp:nvSpPr>
        <dsp:cNvPr id="0" name=""/>
        <dsp:cNvSpPr/>
      </dsp:nvSpPr>
      <dsp:spPr>
        <a:xfrm>
          <a:off x="1368153" y="425622"/>
          <a:ext cx="989107" cy="98910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t>?</a:t>
          </a:r>
          <a:endParaRPr lang="en-US" sz="3000" kern="1200" dirty="0"/>
        </a:p>
      </dsp:txBody>
      <dsp:txXfrm>
        <a:off x="1513004" y="570473"/>
        <a:ext cx="699405" cy="699405"/>
      </dsp:txXfrm>
    </dsp:sp>
    <dsp:sp modelId="{0F0EF360-970B-4CF4-B2EF-7BDC005DF482}">
      <dsp:nvSpPr>
        <dsp:cNvPr id="0" name=""/>
        <dsp:cNvSpPr/>
      </dsp:nvSpPr>
      <dsp:spPr>
        <a:xfrm rot="19263011">
          <a:off x="3253213" y="1253945"/>
          <a:ext cx="352263" cy="31698"/>
        </a:xfrm>
        <a:custGeom>
          <a:avLst/>
          <a:gdLst/>
          <a:ahLst/>
          <a:cxnLst/>
          <a:rect l="0" t="0" r="0" b="0"/>
          <a:pathLst>
            <a:path>
              <a:moveTo>
                <a:pt x="0" y="15849"/>
              </a:moveTo>
              <a:lnTo>
                <a:pt x="352263" y="158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420538" y="1260987"/>
        <a:ext cx="17613" cy="17613"/>
      </dsp:txXfrm>
    </dsp:sp>
    <dsp:sp modelId="{649B97ED-3997-462E-9519-B020430758CB}">
      <dsp:nvSpPr>
        <dsp:cNvPr id="0" name=""/>
        <dsp:cNvSpPr/>
      </dsp:nvSpPr>
      <dsp:spPr>
        <a:xfrm>
          <a:off x="3456381" y="353620"/>
          <a:ext cx="989107" cy="989107"/>
        </a:xfrm>
        <a:prstGeom prst="ellipse">
          <a:avLst/>
        </a:prstGeom>
        <a:solidFill>
          <a:schemeClr val="accent5">
            <a:hueOff val="-1986775"/>
            <a:satOff val="7962"/>
            <a:lumOff val="1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GB" sz="3000" kern="1200" dirty="0" smtClean="0"/>
            <a:t>?</a:t>
          </a:r>
          <a:endParaRPr lang="en-GB" sz="3000" kern="1200" dirty="0"/>
        </a:p>
      </dsp:txBody>
      <dsp:txXfrm>
        <a:off x="3601232" y="498471"/>
        <a:ext cx="699405" cy="699405"/>
      </dsp:txXfrm>
    </dsp:sp>
    <dsp:sp modelId="{302CB647-C05A-434B-B82E-66BA16A38955}">
      <dsp:nvSpPr>
        <dsp:cNvPr id="0" name=""/>
        <dsp:cNvSpPr/>
      </dsp:nvSpPr>
      <dsp:spPr>
        <a:xfrm rot="21345515">
          <a:off x="3803605" y="1672180"/>
          <a:ext cx="302625" cy="31698"/>
        </a:xfrm>
        <a:custGeom>
          <a:avLst/>
          <a:gdLst/>
          <a:ahLst/>
          <a:cxnLst/>
          <a:rect l="0" t="0" r="0" b="0"/>
          <a:pathLst>
            <a:path>
              <a:moveTo>
                <a:pt x="0" y="15849"/>
              </a:moveTo>
              <a:lnTo>
                <a:pt x="302625" y="158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947352" y="1680463"/>
        <a:ext cx="15131" cy="15131"/>
      </dsp:txXfrm>
    </dsp:sp>
    <dsp:sp modelId="{4138B7AB-324E-4B3A-9CAA-96EFAC971F01}">
      <dsp:nvSpPr>
        <dsp:cNvPr id="0" name=""/>
        <dsp:cNvSpPr/>
      </dsp:nvSpPr>
      <dsp:spPr>
        <a:xfrm>
          <a:off x="4104461" y="1145708"/>
          <a:ext cx="989107" cy="989107"/>
        </a:xfrm>
        <a:prstGeom prst="ellipse">
          <a:avLst/>
        </a:prstGeom>
        <a:solidFill>
          <a:schemeClr val="accent5">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GB" sz="3000" kern="1200" dirty="0" smtClean="0"/>
            <a:t>Dis.</a:t>
          </a:r>
          <a:endParaRPr lang="en-GB" sz="3000" kern="1200" dirty="0"/>
        </a:p>
      </dsp:txBody>
      <dsp:txXfrm>
        <a:off x="4249312" y="1290559"/>
        <a:ext cx="699405" cy="699405"/>
      </dsp:txXfrm>
    </dsp:sp>
    <dsp:sp modelId="{6CEA7759-5AA2-8A43-A3A8-7E8C5C4C9F51}">
      <dsp:nvSpPr>
        <dsp:cNvPr id="0" name=""/>
        <dsp:cNvSpPr/>
      </dsp:nvSpPr>
      <dsp:spPr>
        <a:xfrm rot="2006228">
          <a:off x="3345908" y="2208607"/>
          <a:ext cx="288183" cy="31698"/>
        </a:xfrm>
        <a:custGeom>
          <a:avLst/>
          <a:gdLst/>
          <a:ahLst/>
          <a:cxnLst/>
          <a:rect l="0" t="0" r="0" b="0"/>
          <a:pathLst>
            <a:path>
              <a:moveTo>
                <a:pt x="0" y="15849"/>
              </a:moveTo>
              <a:lnTo>
                <a:pt x="288183" y="158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482795" y="2217251"/>
        <a:ext cx="14409" cy="14409"/>
      </dsp:txXfrm>
    </dsp:sp>
    <dsp:sp modelId="{C0F75F24-251F-2246-A4BF-1CB79CCB757C}">
      <dsp:nvSpPr>
        <dsp:cNvPr id="0" name=""/>
        <dsp:cNvSpPr/>
      </dsp:nvSpPr>
      <dsp:spPr>
        <a:xfrm>
          <a:off x="3528390" y="2081810"/>
          <a:ext cx="989107" cy="989107"/>
        </a:xfrm>
        <a:prstGeom prst="ellipse">
          <a:avLst/>
        </a:prstGeom>
        <a:solidFill>
          <a:schemeClr val="accent5">
            <a:hueOff val="-5960326"/>
            <a:satOff val="23887"/>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t>?</a:t>
          </a:r>
          <a:endParaRPr lang="en-US" sz="3000" kern="1200" dirty="0"/>
        </a:p>
      </dsp:txBody>
      <dsp:txXfrm>
        <a:off x="3673241" y="2226661"/>
        <a:ext cx="699405" cy="699405"/>
      </dsp:txXfrm>
    </dsp:sp>
    <dsp:sp modelId="{7B1142ED-0253-4A9D-9700-42037BAECB4E}">
      <dsp:nvSpPr>
        <dsp:cNvPr id="0" name=""/>
        <dsp:cNvSpPr/>
      </dsp:nvSpPr>
      <dsp:spPr>
        <a:xfrm rot="8355325">
          <a:off x="2136755" y="2232641"/>
          <a:ext cx="236228" cy="31698"/>
        </a:xfrm>
        <a:custGeom>
          <a:avLst/>
          <a:gdLst/>
          <a:ahLst/>
          <a:cxnLst/>
          <a:rect l="0" t="0" r="0" b="0"/>
          <a:pathLst>
            <a:path>
              <a:moveTo>
                <a:pt x="0" y="15849"/>
              </a:moveTo>
              <a:lnTo>
                <a:pt x="236228" y="158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248964" y="2242585"/>
        <a:ext cx="11811" cy="11811"/>
      </dsp:txXfrm>
    </dsp:sp>
    <dsp:sp modelId="{50A19DAA-C83A-4E2D-B88F-A86803A968B4}">
      <dsp:nvSpPr>
        <dsp:cNvPr id="0" name=""/>
        <dsp:cNvSpPr/>
      </dsp:nvSpPr>
      <dsp:spPr>
        <a:xfrm>
          <a:off x="1296142" y="2153818"/>
          <a:ext cx="989107" cy="989107"/>
        </a:xfrm>
        <a:prstGeom prst="ellipse">
          <a:avLst/>
        </a:prstGeom>
        <a:solidFill>
          <a:schemeClr val="accent5">
            <a:hueOff val="-7947101"/>
            <a:satOff val="31849"/>
            <a:lumOff val="6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GB" sz="3000" kern="1200" dirty="0" smtClean="0"/>
            <a:t>?</a:t>
          </a:r>
          <a:endParaRPr lang="en-GB" sz="3000" kern="1200" dirty="0"/>
        </a:p>
      </dsp:txBody>
      <dsp:txXfrm>
        <a:off x="1440993" y="2298669"/>
        <a:ext cx="699405" cy="699405"/>
      </dsp:txXfrm>
    </dsp:sp>
    <dsp:sp modelId="{0168907E-3126-4827-A838-CEF5AF181108}">
      <dsp:nvSpPr>
        <dsp:cNvPr id="0" name=""/>
        <dsp:cNvSpPr/>
      </dsp:nvSpPr>
      <dsp:spPr>
        <a:xfrm rot="10777110">
          <a:off x="1637168" y="1764602"/>
          <a:ext cx="158201" cy="31698"/>
        </a:xfrm>
        <a:custGeom>
          <a:avLst/>
          <a:gdLst/>
          <a:ahLst/>
          <a:cxnLst/>
          <a:rect l="0" t="0" r="0" b="0"/>
          <a:pathLst>
            <a:path>
              <a:moveTo>
                <a:pt x="0" y="15849"/>
              </a:moveTo>
              <a:lnTo>
                <a:pt x="158201" y="158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1712314" y="1776497"/>
        <a:ext cx="7910" cy="7910"/>
      </dsp:txXfrm>
    </dsp:sp>
    <dsp:sp modelId="{D452B5D8-1549-44BB-9CC7-FD29397E3955}">
      <dsp:nvSpPr>
        <dsp:cNvPr id="0" name=""/>
        <dsp:cNvSpPr/>
      </dsp:nvSpPr>
      <dsp:spPr>
        <a:xfrm>
          <a:off x="648073" y="1289717"/>
          <a:ext cx="989107" cy="989107"/>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GB" sz="3000" kern="1200" dirty="0" smtClean="0"/>
            <a:t>Adv.</a:t>
          </a:r>
          <a:endParaRPr lang="en-GB" sz="3000" kern="1200" dirty="0"/>
        </a:p>
      </dsp:txBody>
      <dsp:txXfrm>
        <a:off x="792924" y="1434568"/>
        <a:ext cx="699405" cy="6994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62F047-2FAA-420E-9CC0-773186DAF6A8}">
      <dsp:nvSpPr>
        <dsp:cNvPr id="0" name=""/>
        <dsp:cNvSpPr/>
      </dsp:nvSpPr>
      <dsp:spPr>
        <a:xfrm>
          <a:off x="4046" y="0"/>
          <a:ext cx="3892766" cy="4248472"/>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GB" sz="4000" b="0" kern="1200" dirty="0" smtClean="0"/>
            <a:t>Advantages</a:t>
          </a:r>
          <a:endParaRPr lang="en-GB" sz="4000" b="0" kern="1200" dirty="0"/>
        </a:p>
      </dsp:txBody>
      <dsp:txXfrm>
        <a:off x="4046" y="0"/>
        <a:ext cx="3892766" cy="1274541"/>
      </dsp:txXfrm>
    </dsp:sp>
    <dsp:sp modelId="{D1B94648-8287-4810-8649-AC971C10A0C7}">
      <dsp:nvSpPr>
        <dsp:cNvPr id="0" name=""/>
        <dsp:cNvSpPr/>
      </dsp:nvSpPr>
      <dsp:spPr>
        <a:xfrm>
          <a:off x="393323" y="1274904"/>
          <a:ext cx="3114213" cy="834654"/>
        </a:xfrm>
        <a:prstGeom prst="roundRect">
          <a:avLst>
            <a:gd name="adj" fmla="val 10000"/>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n-GB" sz="1500" kern="1200" dirty="0" smtClean="0"/>
            <a:t>Relevant and up to date information</a:t>
          </a:r>
          <a:endParaRPr lang="en-GB" sz="1500" kern="1200" dirty="0"/>
        </a:p>
      </dsp:txBody>
      <dsp:txXfrm>
        <a:off x="417769" y="1299350"/>
        <a:ext cx="3065321" cy="785762"/>
      </dsp:txXfrm>
    </dsp:sp>
    <dsp:sp modelId="{C1B10C2E-2C78-485E-9379-1E7524B04D13}">
      <dsp:nvSpPr>
        <dsp:cNvPr id="0" name=""/>
        <dsp:cNvSpPr/>
      </dsp:nvSpPr>
      <dsp:spPr>
        <a:xfrm>
          <a:off x="393323" y="2237967"/>
          <a:ext cx="3114213" cy="834654"/>
        </a:xfrm>
        <a:prstGeom prst="roundRect">
          <a:avLst>
            <a:gd name="adj" fmla="val 10000"/>
          </a:avLst>
        </a:prstGeom>
        <a:gradFill rotWithShape="0">
          <a:gsLst>
            <a:gs pos="0">
              <a:schemeClr val="accent1">
                <a:shade val="80000"/>
                <a:hueOff val="61249"/>
                <a:satOff val="-878"/>
                <a:lumOff val="5123"/>
                <a:alphaOff val="0"/>
                <a:shade val="51000"/>
                <a:satMod val="130000"/>
              </a:schemeClr>
            </a:gs>
            <a:gs pos="80000">
              <a:schemeClr val="accent1">
                <a:shade val="80000"/>
                <a:hueOff val="61249"/>
                <a:satOff val="-878"/>
                <a:lumOff val="5123"/>
                <a:alphaOff val="0"/>
                <a:shade val="93000"/>
                <a:satMod val="130000"/>
              </a:schemeClr>
            </a:gs>
            <a:gs pos="100000">
              <a:schemeClr val="accent1">
                <a:shade val="80000"/>
                <a:hueOff val="61249"/>
                <a:satOff val="-878"/>
                <a:lumOff val="512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n-GB" sz="1500" kern="1200" dirty="0" smtClean="0"/>
            <a:t>Specific to the firm’s actual scenario and situation</a:t>
          </a:r>
          <a:endParaRPr lang="en-GB" sz="1500" kern="1200" dirty="0"/>
        </a:p>
      </dsp:txBody>
      <dsp:txXfrm>
        <a:off x="417769" y="2262413"/>
        <a:ext cx="3065321" cy="785762"/>
      </dsp:txXfrm>
    </dsp:sp>
    <dsp:sp modelId="{806A8D10-EB35-4950-84A6-5B9CA2F9CDAD}">
      <dsp:nvSpPr>
        <dsp:cNvPr id="0" name=""/>
        <dsp:cNvSpPr/>
      </dsp:nvSpPr>
      <dsp:spPr>
        <a:xfrm>
          <a:off x="393323" y="3201030"/>
          <a:ext cx="3114213" cy="834654"/>
        </a:xfrm>
        <a:prstGeom prst="roundRect">
          <a:avLst>
            <a:gd name="adj" fmla="val 10000"/>
          </a:avLst>
        </a:prstGeom>
        <a:gradFill rotWithShape="0">
          <a:gsLst>
            <a:gs pos="0">
              <a:schemeClr val="accent1">
                <a:shade val="80000"/>
                <a:hueOff val="122498"/>
                <a:satOff val="-1757"/>
                <a:lumOff val="10246"/>
                <a:alphaOff val="0"/>
                <a:shade val="51000"/>
                <a:satMod val="130000"/>
              </a:schemeClr>
            </a:gs>
            <a:gs pos="80000">
              <a:schemeClr val="accent1">
                <a:shade val="80000"/>
                <a:hueOff val="122498"/>
                <a:satOff val="-1757"/>
                <a:lumOff val="10246"/>
                <a:alphaOff val="0"/>
                <a:shade val="93000"/>
                <a:satMod val="130000"/>
              </a:schemeClr>
            </a:gs>
            <a:gs pos="100000">
              <a:schemeClr val="accent1">
                <a:shade val="80000"/>
                <a:hueOff val="122498"/>
                <a:satOff val="-1757"/>
                <a:lumOff val="1024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n-GB" sz="1500" kern="1200" dirty="0" smtClean="0"/>
            <a:t>Only available to the firm who has collected it therefore providing a competitive advantage</a:t>
          </a:r>
          <a:endParaRPr lang="en-GB" sz="1500" kern="1200" dirty="0"/>
        </a:p>
      </dsp:txBody>
      <dsp:txXfrm>
        <a:off x="417769" y="3225476"/>
        <a:ext cx="3065321" cy="785762"/>
      </dsp:txXfrm>
    </dsp:sp>
    <dsp:sp modelId="{8E2BFF60-1AA4-43E5-8B35-88B0D9BC9FEB}">
      <dsp:nvSpPr>
        <dsp:cNvPr id="0" name=""/>
        <dsp:cNvSpPr/>
      </dsp:nvSpPr>
      <dsp:spPr>
        <a:xfrm>
          <a:off x="4188770" y="0"/>
          <a:ext cx="3892766" cy="4248472"/>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GB" sz="4000" b="0" kern="1200" dirty="0" smtClean="0"/>
            <a:t>Disadvantages</a:t>
          </a:r>
          <a:endParaRPr lang="en-GB" sz="4000" b="0" kern="1200" dirty="0"/>
        </a:p>
      </dsp:txBody>
      <dsp:txXfrm>
        <a:off x="4188770" y="0"/>
        <a:ext cx="3892766" cy="1274541"/>
      </dsp:txXfrm>
    </dsp:sp>
    <dsp:sp modelId="{E3C806FD-8644-47EA-AB8B-8D37BFCE9123}">
      <dsp:nvSpPr>
        <dsp:cNvPr id="0" name=""/>
        <dsp:cNvSpPr/>
      </dsp:nvSpPr>
      <dsp:spPr>
        <a:xfrm>
          <a:off x="4578047" y="1274904"/>
          <a:ext cx="3114213" cy="834654"/>
        </a:xfrm>
        <a:prstGeom prst="roundRect">
          <a:avLst>
            <a:gd name="adj" fmla="val 10000"/>
          </a:avLst>
        </a:prstGeom>
        <a:gradFill rotWithShape="0">
          <a:gsLst>
            <a:gs pos="0">
              <a:schemeClr val="accent1">
                <a:shade val="80000"/>
                <a:hueOff val="183747"/>
                <a:satOff val="-2635"/>
                <a:lumOff val="15369"/>
                <a:alphaOff val="0"/>
                <a:shade val="51000"/>
                <a:satMod val="130000"/>
              </a:schemeClr>
            </a:gs>
            <a:gs pos="80000">
              <a:schemeClr val="accent1">
                <a:shade val="80000"/>
                <a:hueOff val="183747"/>
                <a:satOff val="-2635"/>
                <a:lumOff val="15369"/>
                <a:alphaOff val="0"/>
                <a:shade val="93000"/>
                <a:satMod val="130000"/>
              </a:schemeClr>
            </a:gs>
            <a:gs pos="100000">
              <a:schemeClr val="accent1">
                <a:shade val="80000"/>
                <a:hueOff val="183747"/>
                <a:satOff val="-2635"/>
                <a:lumOff val="1536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n-US" sz="1500" kern="1200" dirty="0" smtClean="0">
              <a:latin typeface="+mn-lt"/>
              <a:cs typeface="Arial" pitchFamily="34" charset="0"/>
            </a:rPr>
            <a:t>Can be costly and time consuming</a:t>
          </a:r>
          <a:r>
            <a:rPr lang="en-US" sz="1500" kern="1200" baseline="0" dirty="0" smtClean="0">
              <a:latin typeface="+mn-lt"/>
              <a:cs typeface="Arial" pitchFamily="34" charset="0"/>
            </a:rPr>
            <a:t> depending on the methodology and sampling method</a:t>
          </a:r>
          <a:endParaRPr lang="en-GB" sz="1500" kern="1200" dirty="0">
            <a:latin typeface="+mn-lt"/>
          </a:endParaRPr>
        </a:p>
      </dsp:txBody>
      <dsp:txXfrm>
        <a:off x="4602493" y="1299350"/>
        <a:ext cx="3065321" cy="785762"/>
      </dsp:txXfrm>
    </dsp:sp>
    <dsp:sp modelId="{6FFBAE29-D30A-4040-8482-078BE156147F}">
      <dsp:nvSpPr>
        <dsp:cNvPr id="0" name=""/>
        <dsp:cNvSpPr/>
      </dsp:nvSpPr>
      <dsp:spPr>
        <a:xfrm>
          <a:off x="4578047" y="2237967"/>
          <a:ext cx="3114213" cy="834654"/>
        </a:xfrm>
        <a:prstGeom prst="roundRect">
          <a:avLst>
            <a:gd name="adj" fmla="val 10000"/>
          </a:avLst>
        </a:prstGeom>
        <a:gradFill rotWithShape="0">
          <a:gsLst>
            <a:gs pos="0">
              <a:schemeClr val="accent1">
                <a:shade val="80000"/>
                <a:hueOff val="244997"/>
                <a:satOff val="-3514"/>
                <a:lumOff val="20492"/>
                <a:alphaOff val="0"/>
                <a:shade val="51000"/>
                <a:satMod val="130000"/>
              </a:schemeClr>
            </a:gs>
            <a:gs pos="80000">
              <a:schemeClr val="accent1">
                <a:shade val="80000"/>
                <a:hueOff val="244997"/>
                <a:satOff val="-3514"/>
                <a:lumOff val="20492"/>
                <a:alphaOff val="0"/>
                <a:shade val="93000"/>
                <a:satMod val="130000"/>
              </a:schemeClr>
            </a:gs>
            <a:gs pos="100000">
              <a:schemeClr val="accent1">
                <a:shade val="80000"/>
                <a:hueOff val="244997"/>
                <a:satOff val="-3514"/>
                <a:lumOff val="2049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n-GB" sz="1500" kern="1200" dirty="0" smtClean="0"/>
            <a:t>Poor questionnaire design or methodology may bias the results, e.g. leading questions, poor sampling</a:t>
          </a:r>
          <a:endParaRPr lang="en-GB" sz="1500" kern="1200" dirty="0"/>
        </a:p>
      </dsp:txBody>
      <dsp:txXfrm>
        <a:off x="4602493" y="2262413"/>
        <a:ext cx="3065321" cy="785762"/>
      </dsp:txXfrm>
    </dsp:sp>
    <dsp:sp modelId="{73E34F5F-65DE-4650-8F98-ACF04929B03C}">
      <dsp:nvSpPr>
        <dsp:cNvPr id="0" name=""/>
        <dsp:cNvSpPr/>
      </dsp:nvSpPr>
      <dsp:spPr>
        <a:xfrm>
          <a:off x="4578047" y="3201030"/>
          <a:ext cx="3114213" cy="834654"/>
        </a:xfrm>
        <a:prstGeom prst="roundRect">
          <a:avLst>
            <a:gd name="adj" fmla="val 10000"/>
          </a:avLst>
        </a:prstGeom>
        <a:gradFill rotWithShape="0">
          <a:gsLst>
            <a:gs pos="0">
              <a:schemeClr val="accent1">
                <a:shade val="80000"/>
                <a:hueOff val="306246"/>
                <a:satOff val="-4392"/>
                <a:lumOff val="25615"/>
                <a:alphaOff val="0"/>
                <a:shade val="51000"/>
                <a:satMod val="130000"/>
              </a:schemeClr>
            </a:gs>
            <a:gs pos="80000">
              <a:schemeClr val="accent1">
                <a:shade val="80000"/>
                <a:hueOff val="306246"/>
                <a:satOff val="-4392"/>
                <a:lumOff val="25615"/>
                <a:alphaOff val="0"/>
                <a:shade val="93000"/>
                <a:satMod val="130000"/>
              </a:schemeClr>
            </a:gs>
            <a:gs pos="100000">
              <a:schemeClr val="accent1">
                <a:shade val="80000"/>
                <a:hueOff val="306246"/>
                <a:satOff val="-4392"/>
                <a:lumOff val="256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n-GB" sz="1500" kern="1200" dirty="0" smtClean="0"/>
            <a:t>May find it difficult to ask enough people to represent the population accurately</a:t>
          </a:r>
          <a:endParaRPr lang="en-GB" sz="1500" kern="1200" dirty="0"/>
        </a:p>
      </dsp:txBody>
      <dsp:txXfrm>
        <a:off x="4602493" y="3225476"/>
        <a:ext cx="3065321" cy="7857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62F047-2FAA-420E-9CC0-773186DAF6A8}">
      <dsp:nvSpPr>
        <dsp:cNvPr id="0" name=""/>
        <dsp:cNvSpPr/>
      </dsp:nvSpPr>
      <dsp:spPr>
        <a:xfrm>
          <a:off x="3892" y="0"/>
          <a:ext cx="3744134" cy="4392488"/>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GB" sz="4000" b="0" kern="1200" dirty="0" smtClean="0"/>
            <a:t>Advantages</a:t>
          </a:r>
          <a:endParaRPr lang="en-GB" sz="4000" b="0" kern="1200" dirty="0"/>
        </a:p>
      </dsp:txBody>
      <dsp:txXfrm>
        <a:off x="3892" y="0"/>
        <a:ext cx="3744134" cy="1317746"/>
      </dsp:txXfrm>
    </dsp:sp>
    <dsp:sp modelId="{D1B94648-8287-4810-8649-AC971C10A0C7}">
      <dsp:nvSpPr>
        <dsp:cNvPr id="0" name=""/>
        <dsp:cNvSpPr/>
      </dsp:nvSpPr>
      <dsp:spPr>
        <a:xfrm>
          <a:off x="378305" y="1318121"/>
          <a:ext cx="2995307" cy="862948"/>
        </a:xfrm>
        <a:prstGeom prst="roundRect">
          <a:avLst>
            <a:gd name="adj" fmla="val 10000"/>
          </a:avLst>
        </a:prstGeom>
        <a:gradFill rotWithShape="0">
          <a:gsLst>
            <a:gs pos="0">
              <a:schemeClr val="accent1">
                <a:alpha val="90000"/>
                <a:hueOff val="0"/>
                <a:satOff val="0"/>
                <a:lumOff val="0"/>
                <a:alphaOff val="0"/>
                <a:shade val="51000"/>
                <a:satMod val="130000"/>
              </a:schemeClr>
            </a:gs>
            <a:gs pos="80000">
              <a:schemeClr val="accent1">
                <a:alpha val="90000"/>
                <a:hueOff val="0"/>
                <a:satOff val="0"/>
                <a:lumOff val="0"/>
                <a:alphaOff val="0"/>
                <a:shade val="93000"/>
                <a:satMod val="130000"/>
              </a:schemeClr>
            </a:gs>
            <a:gs pos="100000">
              <a:schemeClr val="accent1">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en-GB" sz="1300" kern="1200" dirty="0" smtClean="0"/>
            <a:t>Already gathered so may be quicker to collect</a:t>
          </a:r>
          <a:endParaRPr lang="en-GB" sz="1300" kern="1200" dirty="0"/>
        </a:p>
      </dsp:txBody>
      <dsp:txXfrm>
        <a:off x="403580" y="1343396"/>
        <a:ext cx="2944757" cy="812398"/>
      </dsp:txXfrm>
    </dsp:sp>
    <dsp:sp modelId="{C1B10C2E-2C78-485E-9379-1E7524B04D13}">
      <dsp:nvSpPr>
        <dsp:cNvPr id="0" name=""/>
        <dsp:cNvSpPr/>
      </dsp:nvSpPr>
      <dsp:spPr>
        <a:xfrm>
          <a:off x="378305" y="2313830"/>
          <a:ext cx="2995307" cy="862948"/>
        </a:xfrm>
        <a:prstGeom prst="roundRect">
          <a:avLst>
            <a:gd name="adj" fmla="val 10000"/>
          </a:avLst>
        </a:prstGeom>
        <a:gradFill rotWithShape="0">
          <a:gsLst>
            <a:gs pos="0">
              <a:schemeClr val="accent1">
                <a:alpha val="90000"/>
                <a:hueOff val="0"/>
                <a:satOff val="0"/>
                <a:lumOff val="0"/>
                <a:alphaOff val="-6667"/>
                <a:shade val="51000"/>
                <a:satMod val="130000"/>
              </a:schemeClr>
            </a:gs>
            <a:gs pos="80000">
              <a:schemeClr val="accent1">
                <a:alpha val="90000"/>
                <a:hueOff val="0"/>
                <a:satOff val="0"/>
                <a:lumOff val="0"/>
                <a:alphaOff val="-6667"/>
                <a:shade val="93000"/>
                <a:satMod val="130000"/>
              </a:schemeClr>
            </a:gs>
            <a:gs pos="100000">
              <a:schemeClr val="accent1">
                <a:alpha val="90000"/>
                <a:hueOff val="0"/>
                <a:satOff val="0"/>
                <a:lumOff val="0"/>
                <a:alphaOff val="-6667"/>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en-GB" sz="1300" kern="1200" dirty="0" smtClean="0"/>
            <a:t>May have been gathered on a much larger scale than is possible by the firm</a:t>
          </a:r>
          <a:endParaRPr lang="en-GB" sz="1300" kern="1200" dirty="0"/>
        </a:p>
      </dsp:txBody>
      <dsp:txXfrm>
        <a:off x="403580" y="2339105"/>
        <a:ext cx="2944757" cy="812398"/>
      </dsp:txXfrm>
    </dsp:sp>
    <dsp:sp modelId="{806A8D10-EB35-4950-84A6-5B9CA2F9CDAD}">
      <dsp:nvSpPr>
        <dsp:cNvPr id="0" name=""/>
        <dsp:cNvSpPr/>
      </dsp:nvSpPr>
      <dsp:spPr>
        <a:xfrm>
          <a:off x="378305" y="3309540"/>
          <a:ext cx="2995307" cy="862948"/>
        </a:xfrm>
        <a:prstGeom prst="roundRect">
          <a:avLst>
            <a:gd name="adj" fmla="val 10000"/>
          </a:avLst>
        </a:prstGeom>
        <a:gradFill rotWithShape="0">
          <a:gsLst>
            <a:gs pos="0">
              <a:schemeClr val="accent1">
                <a:alpha val="90000"/>
                <a:hueOff val="0"/>
                <a:satOff val="0"/>
                <a:lumOff val="0"/>
                <a:alphaOff val="-13333"/>
                <a:shade val="51000"/>
                <a:satMod val="130000"/>
              </a:schemeClr>
            </a:gs>
            <a:gs pos="80000">
              <a:schemeClr val="accent1">
                <a:alpha val="90000"/>
                <a:hueOff val="0"/>
                <a:satOff val="0"/>
                <a:lumOff val="0"/>
                <a:alphaOff val="-13333"/>
                <a:shade val="93000"/>
                <a:satMod val="130000"/>
              </a:schemeClr>
            </a:gs>
            <a:gs pos="100000">
              <a:schemeClr val="accent1">
                <a:alpha val="90000"/>
                <a:hueOff val="0"/>
                <a:satOff val="0"/>
                <a:lumOff val="0"/>
                <a:alphaOff val="-1333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en-GB" sz="1300" kern="1200" dirty="0" smtClean="0"/>
            <a:t>In some cases can be very cheap or free to access</a:t>
          </a:r>
          <a:endParaRPr lang="en-GB" sz="1300" kern="1200" dirty="0"/>
        </a:p>
      </dsp:txBody>
      <dsp:txXfrm>
        <a:off x="403580" y="3334815"/>
        <a:ext cx="2944757" cy="812398"/>
      </dsp:txXfrm>
    </dsp:sp>
    <dsp:sp modelId="{8E2BFF60-1AA4-43E5-8B35-88B0D9BC9FEB}">
      <dsp:nvSpPr>
        <dsp:cNvPr id="0" name=""/>
        <dsp:cNvSpPr/>
      </dsp:nvSpPr>
      <dsp:spPr>
        <a:xfrm>
          <a:off x="4032431" y="0"/>
          <a:ext cx="3744134" cy="4392488"/>
        </a:xfrm>
        <a:prstGeom prst="roundRect">
          <a:avLst>
            <a:gd name="adj" fmla="val 1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GB" sz="4000" b="0" kern="1200" dirty="0" smtClean="0"/>
            <a:t>Disadvantages</a:t>
          </a:r>
          <a:endParaRPr lang="en-GB" sz="4000" b="0" kern="1200" dirty="0"/>
        </a:p>
      </dsp:txBody>
      <dsp:txXfrm>
        <a:off x="4032431" y="0"/>
        <a:ext cx="3744134" cy="1317746"/>
      </dsp:txXfrm>
    </dsp:sp>
    <dsp:sp modelId="{E3C806FD-8644-47EA-AB8B-8D37BFCE9123}">
      <dsp:nvSpPr>
        <dsp:cNvPr id="0" name=""/>
        <dsp:cNvSpPr/>
      </dsp:nvSpPr>
      <dsp:spPr>
        <a:xfrm>
          <a:off x="4403250" y="1317853"/>
          <a:ext cx="2995307" cy="639891"/>
        </a:xfrm>
        <a:prstGeom prst="roundRect">
          <a:avLst>
            <a:gd name="adj" fmla="val 10000"/>
          </a:avLst>
        </a:prstGeom>
        <a:gradFill rotWithShape="0">
          <a:gsLst>
            <a:gs pos="0">
              <a:schemeClr val="accent1">
                <a:alpha val="90000"/>
                <a:hueOff val="0"/>
                <a:satOff val="0"/>
                <a:lumOff val="0"/>
                <a:alphaOff val="-20000"/>
                <a:shade val="51000"/>
                <a:satMod val="130000"/>
              </a:schemeClr>
            </a:gs>
            <a:gs pos="80000">
              <a:schemeClr val="accent1">
                <a:alpha val="90000"/>
                <a:hueOff val="0"/>
                <a:satOff val="0"/>
                <a:lumOff val="0"/>
                <a:alphaOff val="-20000"/>
                <a:shade val="93000"/>
                <a:satMod val="130000"/>
              </a:schemeClr>
            </a:gs>
            <a:gs pos="100000">
              <a:schemeClr val="accent1">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en-US" sz="1300" kern="1200" dirty="0" smtClean="0">
              <a:latin typeface="+mn-lt"/>
              <a:cs typeface="Arial" pitchFamily="34" charset="0"/>
            </a:rPr>
            <a:t>Information may be outdated and therefore less accurate</a:t>
          </a:r>
          <a:endParaRPr lang="en-GB" sz="1300" kern="1200" dirty="0">
            <a:latin typeface="+mn-lt"/>
          </a:endParaRPr>
        </a:p>
      </dsp:txBody>
      <dsp:txXfrm>
        <a:off x="4421992" y="1336595"/>
        <a:ext cx="2957823" cy="602407"/>
      </dsp:txXfrm>
    </dsp:sp>
    <dsp:sp modelId="{6FFBAE29-D30A-4040-8482-078BE156147F}">
      <dsp:nvSpPr>
        <dsp:cNvPr id="0" name=""/>
        <dsp:cNvSpPr/>
      </dsp:nvSpPr>
      <dsp:spPr>
        <a:xfrm>
          <a:off x="4403250" y="2056190"/>
          <a:ext cx="2995307" cy="639891"/>
        </a:xfrm>
        <a:prstGeom prst="roundRect">
          <a:avLst>
            <a:gd name="adj" fmla="val 10000"/>
          </a:avLst>
        </a:prstGeom>
        <a:gradFill rotWithShape="0">
          <a:gsLst>
            <a:gs pos="0">
              <a:schemeClr val="accent1">
                <a:alpha val="90000"/>
                <a:hueOff val="0"/>
                <a:satOff val="0"/>
                <a:lumOff val="0"/>
                <a:alphaOff val="-26667"/>
                <a:shade val="51000"/>
                <a:satMod val="130000"/>
              </a:schemeClr>
            </a:gs>
            <a:gs pos="80000">
              <a:schemeClr val="accent1">
                <a:alpha val="90000"/>
                <a:hueOff val="0"/>
                <a:satOff val="0"/>
                <a:lumOff val="0"/>
                <a:alphaOff val="-26667"/>
                <a:shade val="93000"/>
                <a:satMod val="130000"/>
              </a:schemeClr>
            </a:gs>
            <a:gs pos="100000">
              <a:schemeClr val="accent1">
                <a:alpha val="90000"/>
                <a:hueOff val="0"/>
                <a:satOff val="0"/>
                <a:lumOff val="0"/>
                <a:alphaOff val="-26667"/>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en-GB" sz="1300" kern="1200" dirty="0" smtClean="0"/>
            <a:t>The data may be biased and it is hard to know how the information was collected and if it is accurate</a:t>
          </a:r>
          <a:endParaRPr lang="en-GB" sz="1300" kern="1200" dirty="0"/>
        </a:p>
      </dsp:txBody>
      <dsp:txXfrm>
        <a:off x="4421992" y="2074932"/>
        <a:ext cx="2957823" cy="602407"/>
      </dsp:txXfrm>
    </dsp:sp>
    <dsp:sp modelId="{73E34F5F-65DE-4650-8F98-ACF04929B03C}">
      <dsp:nvSpPr>
        <dsp:cNvPr id="0" name=""/>
        <dsp:cNvSpPr/>
      </dsp:nvSpPr>
      <dsp:spPr>
        <a:xfrm>
          <a:off x="4403250" y="2794527"/>
          <a:ext cx="2995307" cy="639891"/>
        </a:xfrm>
        <a:prstGeom prst="roundRect">
          <a:avLst>
            <a:gd name="adj" fmla="val 10000"/>
          </a:avLst>
        </a:prstGeom>
        <a:gradFill rotWithShape="0">
          <a:gsLst>
            <a:gs pos="0">
              <a:schemeClr val="accent1">
                <a:alpha val="90000"/>
                <a:hueOff val="0"/>
                <a:satOff val="0"/>
                <a:lumOff val="0"/>
                <a:alphaOff val="-33333"/>
                <a:shade val="51000"/>
                <a:satMod val="130000"/>
              </a:schemeClr>
            </a:gs>
            <a:gs pos="80000">
              <a:schemeClr val="accent1">
                <a:alpha val="90000"/>
                <a:hueOff val="0"/>
                <a:satOff val="0"/>
                <a:lumOff val="0"/>
                <a:alphaOff val="-33333"/>
                <a:shade val="93000"/>
                <a:satMod val="130000"/>
              </a:schemeClr>
            </a:gs>
            <a:gs pos="100000">
              <a:schemeClr val="accent1">
                <a:alpha val="90000"/>
                <a:hueOff val="0"/>
                <a:satOff val="0"/>
                <a:lumOff val="0"/>
                <a:alphaOff val="-3333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en-GB" sz="1300" kern="1200" dirty="0" smtClean="0"/>
            <a:t>Data was not gathered for the  specific purpose the firm needs so may not be completely relevant or in the same context</a:t>
          </a:r>
          <a:endParaRPr lang="en-GB" sz="1300" kern="1200" dirty="0"/>
        </a:p>
      </dsp:txBody>
      <dsp:txXfrm>
        <a:off x="4421992" y="2813269"/>
        <a:ext cx="2957823" cy="602407"/>
      </dsp:txXfrm>
    </dsp:sp>
    <dsp:sp modelId="{BB8DD19B-1560-41C5-8218-121CBAA78798}">
      <dsp:nvSpPr>
        <dsp:cNvPr id="0" name=""/>
        <dsp:cNvSpPr/>
      </dsp:nvSpPr>
      <dsp:spPr>
        <a:xfrm>
          <a:off x="4403250" y="3532864"/>
          <a:ext cx="2995307" cy="639891"/>
        </a:xfrm>
        <a:prstGeom prst="roundRect">
          <a:avLst>
            <a:gd name="adj" fmla="val 10000"/>
          </a:avLst>
        </a:prstGeom>
        <a:gradFill rotWithShape="0">
          <a:gsLst>
            <a:gs pos="0">
              <a:schemeClr val="accent1">
                <a:alpha val="90000"/>
                <a:hueOff val="0"/>
                <a:satOff val="0"/>
                <a:lumOff val="0"/>
                <a:alphaOff val="-40000"/>
                <a:shade val="51000"/>
                <a:satMod val="130000"/>
              </a:schemeClr>
            </a:gs>
            <a:gs pos="80000">
              <a:schemeClr val="accent1">
                <a:alpha val="90000"/>
                <a:hueOff val="0"/>
                <a:satOff val="0"/>
                <a:lumOff val="0"/>
                <a:alphaOff val="-40000"/>
                <a:shade val="93000"/>
                <a:satMod val="130000"/>
              </a:schemeClr>
            </a:gs>
            <a:gs pos="100000">
              <a:schemeClr val="accent1">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en-GB" sz="1300" kern="1200" dirty="0" smtClean="0"/>
            <a:t>In some cases can be costly, e.g. marketing firm reports</a:t>
          </a:r>
          <a:endParaRPr lang="en-GB" sz="1300" kern="1200" dirty="0"/>
        </a:p>
      </dsp:txBody>
      <dsp:txXfrm>
        <a:off x="4421992" y="3551606"/>
        <a:ext cx="2957823" cy="60240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35D915-DE40-3449-895F-CC6D4884AC1D}" type="datetimeFigureOut">
              <a:rPr lang="en-US" smtClean="0"/>
              <a:pPr/>
              <a:t>11/13/2015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2A141C-4FD8-1047-A33A-42031DE57A6D}" type="slidenum">
              <a:rPr lang="en-US" smtClean="0"/>
              <a:pPr/>
              <a:t>‹#›</a:t>
            </a:fld>
            <a:endParaRPr lang="en-US"/>
          </a:p>
        </p:txBody>
      </p:sp>
    </p:spTree>
    <p:extLst>
      <p:ext uri="{BB962C8B-B14F-4D97-AF65-F5344CB8AC3E}">
        <p14:creationId xmlns:p14="http://schemas.microsoft.com/office/powerpoint/2010/main" val="40224712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6B966F-47FD-406B-9107-B1C1B617898E}" type="datetimeFigureOut">
              <a:rPr lang="en-GB" smtClean="0"/>
              <a:pPr/>
              <a:t>13/11/2015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1011EB-DF6A-41D0-9118-8EF2A6930329}" type="slidenum">
              <a:rPr lang="en-GB" smtClean="0"/>
              <a:pPr/>
              <a:t>‹#›</a:t>
            </a:fld>
            <a:endParaRPr lang="en-GB"/>
          </a:p>
        </p:txBody>
      </p:sp>
    </p:spTree>
    <p:extLst>
      <p:ext uri="{BB962C8B-B14F-4D97-AF65-F5344CB8AC3E}">
        <p14:creationId xmlns:p14="http://schemas.microsoft.com/office/powerpoint/2010/main" val="32252784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9728" indent="0" algn="just">
              <a:buNone/>
            </a:pPr>
            <a:r>
              <a:rPr lang="en-GB" sz="1200" dirty="0" smtClean="0"/>
              <a:t>Beth: Insert picture of Steve Jobs, Apple logo, P&amp;G logo and products if possible</a:t>
            </a:r>
          </a:p>
        </p:txBody>
      </p:sp>
      <p:sp>
        <p:nvSpPr>
          <p:cNvPr id="4" name="Slide Number Placeholder 3"/>
          <p:cNvSpPr>
            <a:spLocks noGrp="1"/>
          </p:cNvSpPr>
          <p:nvPr>
            <p:ph type="sldNum" sz="quarter" idx="10"/>
          </p:nvPr>
        </p:nvSpPr>
        <p:spPr/>
        <p:txBody>
          <a:bodyPr/>
          <a:lstStyle/>
          <a:p>
            <a:fld id="{E34E92B0-C017-4DEA-931C-87FCC723B620}" type="slidenum">
              <a:rPr lang="en-GB" smtClean="0"/>
              <a:pPr/>
              <a:t>3</a:t>
            </a:fld>
            <a:endParaRPr lang="en-GB"/>
          </a:p>
        </p:txBody>
      </p:sp>
    </p:spTree>
    <p:extLst>
      <p:ext uri="{BB962C8B-B14F-4D97-AF65-F5344CB8AC3E}">
        <p14:creationId xmlns:p14="http://schemas.microsoft.com/office/powerpoint/2010/main" val="2532809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Beth: Could an example of a market map be put on this slide? Perhaps the same as the textbook.</a:t>
            </a:r>
          </a:p>
          <a:p>
            <a:endParaRPr lang="en-GB" dirty="0"/>
          </a:p>
        </p:txBody>
      </p:sp>
      <p:sp>
        <p:nvSpPr>
          <p:cNvPr id="4" name="Slide Number Placeholder 3"/>
          <p:cNvSpPr>
            <a:spLocks noGrp="1"/>
          </p:cNvSpPr>
          <p:nvPr>
            <p:ph type="sldNum" sz="quarter" idx="10"/>
          </p:nvPr>
        </p:nvSpPr>
        <p:spPr/>
        <p:txBody>
          <a:bodyPr/>
          <a:lstStyle/>
          <a:p>
            <a:fld id="{E2396404-553C-4878-87F5-C9E849F538E5}" type="slidenum">
              <a:rPr lang="en-GB" smtClean="0"/>
              <a:pPr/>
              <a:t>16</a:t>
            </a:fld>
            <a:endParaRPr lang="en-GB"/>
          </a:p>
        </p:txBody>
      </p:sp>
    </p:spTree>
    <p:extLst>
      <p:ext uri="{BB962C8B-B14F-4D97-AF65-F5344CB8AC3E}">
        <p14:creationId xmlns:p14="http://schemas.microsoft.com/office/powerpoint/2010/main" val="3848754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1CC80D-A24C-42D9-B58A-783433A9218C}" type="slidenum">
              <a:rPr lang="en-US" smtClean="0"/>
              <a:pPr/>
              <a:t>25</a:t>
            </a:fld>
            <a:endParaRPr lang="en-US" dirty="0"/>
          </a:p>
        </p:txBody>
      </p:sp>
    </p:spTree>
    <p:extLst>
      <p:ext uri="{BB962C8B-B14F-4D97-AF65-F5344CB8AC3E}">
        <p14:creationId xmlns:p14="http://schemas.microsoft.com/office/powerpoint/2010/main" val="1930588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dirty="0" smtClean="0"/>
              <a:t>AQA A-level Business © Hodder &amp; Stoughton Limited 2015</a:t>
            </a:r>
            <a:endParaRPr lang="en-GB" dirty="0"/>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41006692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dirty="0" smtClean="0"/>
              <a:t>AQA A-level Business © Hodder &amp; Stoughton Limited 2015</a:t>
            </a:r>
            <a:endParaRPr lang="en-GB" dirty="0"/>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3002567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dirty="0" smtClean="0"/>
              <a:t>AQA A-level Business © Hodder &amp; Stoughton Limited 2015</a:t>
            </a:r>
            <a:endParaRPr lang="en-GB" dirty="0"/>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242012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dirty="0" smtClean="0"/>
              <a:t>AQA A-level Business © Hodder &amp; Stoughton Limited 2015</a:t>
            </a:r>
            <a:endParaRPr lang="en-GB" dirty="0"/>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1582951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dirty="0" smtClean="0"/>
              <a:t>AQA A-level Business © Hodder &amp; Stoughton Limited 2015</a:t>
            </a:r>
            <a:endParaRPr lang="en-GB" dirty="0"/>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155003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dirty="0" smtClean="0"/>
              <a:t>AQA A-level Business © Hodder &amp; Stoughton Limited 2015</a:t>
            </a:r>
            <a:endParaRPr lang="en-GB" dirty="0"/>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139038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GB"/>
          </a:p>
        </p:txBody>
      </p:sp>
      <p:sp>
        <p:nvSpPr>
          <p:cNvPr id="8" name="Footer Placeholder 7"/>
          <p:cNvSpPr>
            <a:spLocks noGrp="1"/>
          </p:cNvSpPr>
          <p:nvPr>
            <p:ph type="ftr" sz="quarter" idx="11"/>
          </p:nvPr>
        </p:nvSpPr>
        <p:spPr/>
        <p:txBody>
          <a:bodyPr/>
          <a:lstStyle/>
          <a:p>
            <a:r>
              <a:rPr lang="en-GB" dirty="0" smtClean="0"/>
              <a:t>AQA A-level Business © Hodder &amp; Stoughton Limited 2015</a:t>
            </a:r>
            <a:endParaRPr lang="en-GB" dirty="0"/>
          </a:p>
        </p:txBody>
      </p:sp>
      <p:sp>
        <p:nvSpPr>
          <p:cNvPr id="9" name="Slide Number Placeholder 8"/>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4002525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GB"/>
          </a:p>
        </p:txBody>
      </p:sp>
      <p:sp>
        <p:nvSpPr>
          <p:cNvPr id="4" name="Footer Placeholder 3"/>
          <p:cNvSpPr>
            <a:spLocks noGrp="1"/>
          </p:cNvSpPr>
          <p:nvPr>
            <p:ph type="ftr" sz="quarter" idx="11"/>
          </p:nvPr>
        </p:nvSpPr>
        <p:spPr/>
        <p:txBody>
          <a:bodyPr/>
          <a:lstStyle/>
          <a:p>
            <a:r>
              <a:rPr lang="en-GB" dirty="0" smtClean="0"/>
              <a:t>AQA A-level Business © Hodder &amp; Stoughton Limited 2015</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2824397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GB"/>
          </a:p>
        </p:txBody>
      </p:sp>
      <p:sp>
        <p:nvSpPr>
          <p:cNvPr id="3" name="Footer Placeholder 2"/>
          <p:cNvSpPr>
            <a:spLocks noGrp="1"/>
          </p:cNvSpPr>
          <p:nvPr>
            <p:ph type="ftr" sz="quarter" idx="11"/>
          </p:nvPr>
        </p:nvSpPr>
        <p:spPr/>
        <p:txBody>
          <a:bodyPr/>
          <a:lstStyle/>
          <a:p>
            <a:r>
              <a:rPr lang="en-GB" dirty="0" smtClean="0"/>
              <a:t>AQA A-level Business © Hodder &amp; Stoughton Limited 2015</a:t>
            </a:r>
            <a:endParaRPr lang="en-GB" dirty="0"/>
          </a:p>
        </p:txBody>
      </p:sp>
      <p:sp>
        <p:nvSpPr>
          <p:cNvPr id="4" name="Slide Number Placeholder 3"/>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50532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dirty="0" smtClean="0"/>
              <a:t>AQA A-level Business © Hodder &amp; Stoughton Limited 2015</a:t>
            </a:r>
            <a:endParaRPr lang="en-GB" dirty="0"/>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66323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dirty="0" smtClean="0"/>
              <a:t>AQA A-level Business © Hodder &amp; Stoughton Limited 2015</a:t>
            </a:r>
            <a:endParaRPr lang="en-GB" dirty="0"/>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2315903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9144000" cy="980728"/>
          </a:xfrm>
          <a:prstGeom prst="rect">
            <a:avLst/>
          </a:prstGeom>
          <a:solidFill>
            <a:srgbClr val="B70C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1471836091_Fotolia_61696414.jpg"/>
          <p:cNvPicPr>
            <a:picLocks noChangeAspect="1"/>
          </p:cNvPicPr>
          <p:nvPr userDrawn="1"/>
        </p:nvPicPr>
        <p:blipFill rotWithShape="1">
          <a:blip r:embed="rId13" cstate="print">
            <a:extLst>
              <a:ext uri="{28A0092B-C50C-407E-A947-70E740481C1C}">
                <a14:useLocalDpi xmlns:a14="http://schemas.microsoft.com/office/drawing/2010/main" val="0"/>
              </a:ext>
            </a:extLst>
          </a:blip>
          <a:srcRect b="21292"/>
          <a:stretch/>
        </p:blipFill>
        <p:spPr>
          <a:xfrm>
            <a:off x="0" y="0"/>
            <a:ext cx="1259632" cy="978305"/>
          </a:xfrm>
          <a:prstGeom prst="rect">
            <a:avLst/>
          </a:prstGeom>
        </p:spPr>
      </p:pic>
      <p:sp>
        <p:nvSpPr>
          <p:cNvPr id="2" name="Title Placeholder 1"/>
          <p:cNvSpPr>
            <a:spLocks noGrp="1"/>
          </p:cNvSpPr>
          <p:nvPr>
            <p:ph type="title"/>
          </p:nvPr>
        </p:nvSpPr>
        <p:spPr>
          <a:xfrm>
            <a:off x="467544" y="1052736"/>
            <a:ext cx="8208912" cy="96987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2060848"/>
            <a:ext cx="8229600" cy="406531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467544" y="6356350"/>
            <a:ext cx="403244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smtClean="0"/>
              <a:t>AQA A-level Business © Hodder &amp; Stoughton Limited 2015</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a:t>
            </a:fld>
            <a:endParaRPr lang="en-GB"/>
          </a:p>
        </p:txBody>
      </p:sp>
      <p:sp>
        <p:nvSpPr>
          <p:cNvPr id="8" name="TextBox 7"/>
          <p:cNvSpPr txBox="1"/>
          <p:nvPr userDrawn="1"/>
        </p:nvSpPr>
        <p:spPr>
          <a:xfrm>
            <a:off x="1259632" y="260648"/>
            <a:ext cx="7344816" cy="430887"/>
          </a:xfrm>
          <a:prstGeom prst="rect">
            <a:avLst/>
          </a:prstGeom>
          <a:noFill/>
        </p:spPr>
        <p:txBody>
          <a:bodyPr wrap="square" rtlCol="0">
            <a:spAutoFit/>
          </a:bodyPr>
          <a:lstStyle/>
          <a:p>
            <a:r>
              <a:rPr lang="en-US" sz="2200" b="1" dirty="0" smtClean="0">
                <a:solidFill>
                  <a:schemeClr val="bg1"/>
                </a:solidFill>
              </a:rPr>
              <a:t>Unit 3 – Decision</a:t>
            </a:r>
            <a:r>
              <a:rPr lang="en-US" sz="2200" b="1" baseline="0" dirty="0" smtClean="0">
                <a:solidFill>
                  <a:schemeClr val="bg1"/>
                </a:solidFill>
              </a:rPr>
              <a:t> </a:t>
            </a:r>
            <a:r>
              <a:rPr lang="en-US" sz="2200" b="1" dirty="0" smtClean="0">
                <a:solidFill>
                  <a:schemeClr val="bg1"/>
                </a:solidFill>
              </a:rPr>
              <a:t>making to improve marketing performance</a:t>
            </a:r>
            <a:endParaRPr lang="en-US" sz="2200" b="1" dirty="0">
              <a:solidFill>
                <a:schemeClr val="bg1"/>
              </a:solidFill>
            </a:endParaRPr>
          </a:p>
        </p:txBody>
      </p:sp>
    </p:spTree>
    <p:extLst>
      <p:ext uri="{BB962C8B-B14F-4D97-AF65-F5344CB8AC3E}">
        <p14:creationId xmlns:p14="http://schemas.microsoft.com/office/powerpoint/2010/main" val="3337041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000" b="0" kern="1200">
          <a:solidFill>
            <a:srgbClr val="C00000"/>
          </a:solidFill>
          <a:latin typeface="+mj-lt"/>
          <a:ea typeface="+mj-ea"/>
          <a:cs typeface="+mj-cs"/>
        </a:defRPr>
      </a:lvl1pPr>
    </p:titleStyle>
    <p:bodyStyle>
      <a:lvl1pPr marL="342900" indent="-342900" algn="l" defTabSz="914400" rtl="0" eaLnBrk="1" latinLnBrk="0" hangingPunct="1">
        <a:spcBef>
          <a:spcPct val="20000"/>
        </a:spcBef>
        <a:buClr>
          <a:srgbClr val="C0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2U3w5Blv0L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780928"/>
            <a:ext cx="7772400" cy="1470025"/>
          </a:xfrm>
        </p:spPr>
        <p:txBody>
          <a:bodyPr>
            <a:noAutofit/>
          </a:bodyPr>
          <a:lstStyle/>
          <a:p>
            <a:r>
              <a:rPr lang="en-GB" sz="5400" dirty="0" smtClean="0">
                <a:latin typeface="+mn-lt"/>
              </a:rPr>
              <a:t>3.2 </a:t>
            </a:r>
            <a:r>
              <a:rPr lang="en-GB" sz="5400" dirty="0">
                <a:latin typeface="+mn-lt"/>
              </a:rPr>
              <a:t>– Understanding markets and customers: Market </a:t>
            </a:r>
            <a:r>
              <a:rPr lang="en-GB" sz="5400" dirty="0" smtClean="0">
                <a:latin typeface="+mn-lt"/>
              </a:rPr>
              <a:t>research</a:t>
            </a:r>
            <a:endParaRPr lang="en-GB" sz="5400" dirty="0">
              <a:latin typeface="+mn-lt"/>
            </a:endParaRPr>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1</a:t>
            </a:fld>
            <a:endParaRPr lang="en-GB"/>
          </a:p>
        </p:txBody>
      </p:sp>
    </p:spTree>
    <p:extLst>
      <p:ext uri="{BB962C8B-B14F-4D97-AF65-F5344CB8AC3E}">
        <p14:creationId xmlns:p14="http://schemas.microsoft.com/office/powerpoint/2010/main" val="1709835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052736"/>
            <a:ext cx="8712968" cy="922114"/>
          </a:xfrm>
        </p:spPr>
        <p:txBody>
          <a:bodyPr>
            <a:normAutofit/>
          </a:bodyPr>
          <a:lstStyle/>
          <a:p>
            <a:r>
              <a:rPr lang="en-GB" dirty="0"/>
              <a:t>Methods of </a:t>
            </a:r>
            <a:r>
              <a:rPr lang="en-GB" dirty="0" smtClean="0"/>
              <a:t>secondary market research</a:t>
            </a:r>
            <a:endParaRPr lang="en-GB" dirty="0"/>
          </a:p>
        </p:txBody>
      </p:sp>
      <p:sp>
        <p:nvSpPr>
          <p:cNvPr id="3" name="Content Placeholder 2"/>
          <p:cNvSpPr>
            <a:spLocks noGrp="1"/>
          </p:cNvSpPr>
          <p:nvPr>
            <p:ph idx="1"/>
          </p:nvPr>
        </p:nvSpPr>
        <p:spPr>
          <a:xfrm>
            <a:off x="251520" y="2276872"/>
            <a:ext cx="8712968" cy="5616624"/>
          </a:xfrm>
        </p:spPr>
        <p:txBody>
          <a:bodyPr>
            <a:normAutofit/>
          </a:bodyPr>
          <a:lstStyle/>
          <a:p>
            <a:pPr algn="just">
              <a:lnSpc>
                <a:spcPct val="110000"/>
              </a:lnSpc>
              <a:spcBef>
                <a:spcPts val="0"/>
              </a:spcBef>
              <a:spcAft>
                <a:spcPts val="1200"/>
              </a:spcAft>
            </a:pPr>
            <a:r>
              <a:rPr lang="en-GB" sz="2000" b="1" dirty="0" smtClean="0">
                <a:latin typeface="Calibri" panose="020F0502020204030204" pitchFamily="34" charset="0"/>
              </a:rPr>
              <a:t>Company accounts and reports of rivals </a:t>
            </a:r>
            <a:r>
              <a:rPr lang="en-GB" sz="2000" dirty="0" smtClean="0">
                <a:latin typeface="Calibri" panose="020F0502020204030204" pitchFamily="34" charset="0"/>
              </a:rPr>
              <a:t>– only likely available for </a:t>
            </a:r>
            <a:r>
              <a:rPr lang="en-GB" sz="2000" dirty="0" err="1" smtClean="0">
                <a:latin typeface="Calibri" panose="020F0502020204030204" pitchFamily="34" charset="0"/>
              </a:rPr>
              <a:t>plc’s</a:t>
            </a:r>
            <a:endParaRPr lang="en-GB" sz="2000" dirty="0" smtClean="0">
              <a:latin typeface="Calibri" panose="020F0502020204030204" pitchFamily="34" charset="0"/>
            </a:endParaRPr>
          </a:p>
          <a:p>
            <a:pPr algn="just">
              <a:lnSpc>
                <a:spcPct val="110000"/>
              </a:lnSpc>
              <a:spcBef>
                <a:spcPts val="0"/>
              </a:spcBef>
              <a:spcAft>
                <a:spcPts val="1200"/>
              </a:spcAft>
            </a:pPr>
            <a:r>
              <a:rPr lang="en-GB" sz="2000" b="1" dirty="0" smtClean="0">
                <a:latin typeface="Calibri" panose="020F0502020204030204" pitchFamily="34" charset="0"/>
              </a:rPr>
              <a:t>Market </a:t>
            </a:r>
            <a:r>
              <a:rPr lang="en-GB" sz="2000" b="1" dirty="0">
                <a:latin typeface="Calibri" panose="020F0502020204030204" pitchFamily="34" charset="0"/>
              </a:rPr>
              <a:t>research </a:t>
            </a:r>
            <a:r>
              <a:rPr lang="en-GB" sz="2000" b="1" dirty="0" smtClean="0">
                <a:latin typeface="Calibri" panose="020F0502020204030204" pitchFamily="34" charset="0"/>
              </a:rPr>
              <a:t>organisation reports </a:t>
            </a:r>
            <a:r>
              <a:rPr lang="en-GB" sz="2000" dirty="0" smtClean="0">
                <a:latin typeface="Calibri" panose="020F0502020204030204" pitchFamily="34" charset="0"/>
              </a:rPr>
              <a:t>e.g. Mintel and Keynote. These firms gather regular research on a wide range of  different industries and sell access to the reports to firms and other interested organisations who are willing to pay the fee. It can be expensive to purchase reports from these firms, especially for small firms.</a:t>
            </a:r>
          </a:p>
          <a:p>
            <a:pPr algn="just">
              <a:lnSpc>
                <a:spcPct val="110000"/>
              </a:lnSpc>
              <a:spcBef>
                <a:spcPts val="0"/>
              </a:spcBef>
              <a:spcAft>
                <a:spcPts val="1200"/>
              </a:spcAft>
            </a:pPr>
            <a:r>
              <a:rPr lang="en-GB" sz="2000" b="1" dirty="0" smtClean="0">
                <a:latin typeface="Calibri" panose="020F0502020204030204" pitchFamily="34" charset="0"/>
              </a:rPr>
              <a:t>Charities and voluntary sector research</a:t>
            </a:r>
          </a:p>
          <a:p>
            <a:pPr algn="just">
              <a:lnSpc>
                <a:spcPct val="110000"/>
              </a:lnSpc>
              <a:spcBef>
                <a:spcPts val="0"/>
              </a:spcBef>
              <a:spcAft>
                <a:spcPts val="1200"/>
              </a:spcAft>
            </a:pPr>
            <a:r>
              <a:rPr lang="en-GB" sz="2000" b="1" dirty="0" smtClean="0">
                <a:latin typeface="Calibri" panose="020F0502020204030204" pitchFamily="34" charset="0"/>
              </a:rPr>
              <a:t>Other internet sources</a:t>
            </a:r>
            <a:endParaRPr lang="en-GB" sz="2000" b="1"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10</a:t>
            </a:fld>
            <a:endParaRPr lang="en-GB"/>
          </a:p>
        </p:txBody>
      </p:sp>
    </p:spTree>
    <p:extLst>
      <p:ext uri="{BB962C8B-B14F-4D97-AF65-F5344CB8AC3E}">
        <p14:creationId xmlns:p14="http://schemas.microsoft.com/office/powerpoint/2010/main" val="1822351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79512" y="1124744"/>
            <a:ext cx="8686800" cy="762000"/>
          </a:xfrm>
          <a:noFill/>
          <a:ln w="76200">
            <a:noFill/>
          </a:ln>
        </p:spPr>
        <p:txBody>
          <a:bodyPr/>
          <a:lstStyle/>
          <a:p>
            <a:pPr algn="ctr" eaLnBrk="1" hangingPunct="1">
              <a:defRPr/>
            </a:pPr>
            <a:r>
              <a:rPr lang="en-GB" dirty="0" smtClean="0"/>
              <a:t>Market research task</a:t>
            </a:r>
          </a:p>
        </p:txBody>
      </p:sp>
      <p:sp>
        <p:nvSpPr>
          <p:cNvPr id="63491" name="Rectangle 3"/>
          <p:cNvSpPr>
            <a:spLocks noGrp="1" noChangeArrowheads="1"/>
          </p:cNvSpPr>
          <p:nvPr>
            <p:ph type="body" idx="1"/>
          </p:nvPr>
        </p:nvSpPr>
        <p:spPr>
          <a:xfrm>
            <a:off x="228600" y="2060848"/>
            <a:ext cx="4631432" cy="2016224"/>
          </a:xfrm>
        </p:spPr>
        <p:txBody>
          <a:bodyPr>
            <a:normAutofit fontScale="77500" lnSpcReduction="20000"/>
          </a:bodyPr>
          <a:lstStyle/>
          <a:p>
            <a:pPr marL="0" indent="0" eaLnBrk="1" hangingPunct="1">
              <a:spcBef>
                <a:spcPts val="0"/>
              </a:spcBef>
              <a:spcAft>
                <a:spcPts val="1200"/>
              </a:spcAft>
              <a:buNone/>
              <a:defRPr/>
            </a:pPr>
            <a:r>
              <a:rPr lang="en-GB" sz="2200" b="1" dirty="0" smtClean="0">
                <a:solidFill>
                  <a:srgbClr val="C00000"/>
                </a:solidFill>
              </a:rPr>
              <a:t>Task: </a:t>
            </a:r>
            <a:r>
              <a:rPr lang="en-GB" sz="2200" dirty="0" smtClean="0"/>
              <a:t>Create two spider diagrams, one for primary and one for secondary market research.</a:t>
            </a:r>
            <a:endParaRPr lang="en-GB" sz="2400" dirty="0" smtClean="0"/>
          </a:p>
          <a:p>
            <a:pPr eaLnBrk="1" hangingPunct="1">
              <a:spcBef>
                <a:spcPts val="0"/>
              </a:spcBef>
              <a:spcAft>
                <a:spcPts val="1200"/>
              </a:spcAft>
              <a:defRPr/>
            </a:pPr>
            <a:r>
              <a:rPr lang="en-GB" sz="2000" dirty="0" smtClean="0"/>
              <a:t>Write a description of each in the middle and how it would be done </a:t>
            </a:r>
          </a:p>
          <a:p>
            <a:pPr eaLnBrk="1" hangingPunct="1">
              <a:spcBef>
                <a:spcPts val="0"/>
              </a:spcBef>
              <a:spcAft>
                <a:spcPts val="1200"/>
              </a:spcAft>
              <a:defRPr/>
            </a:pPr>
            <a:r>
              <a:rPr lang="en-GB" sz="2000" dirty="0" smtClean="0"/>
              <a:t>Add the advantages on one side</a:t>
            </a:r>
            <a:endParaRPr lang="en-GB" sz="1800" i="1" dirty="0" smtClean="0">
              <a:solidFill>
                <a:srgbClr val="CC0000"/>
              </a:solidFill>
            </a:endParaRPr>
          </a:p>
          <a:p>
            <a:pPr eaLnBrk="1" hangingPunct="1">
              <a:spcBef>
                <a:spcPts val="0"/>
              </a:spcBef>
              <a:spcAft>
                <a:spcPts val="1200"/>
              </a:spcAft>
              <a:defRPr/>
            </a:pPr>
            <a:r>
              <a:rPr lang="en-GB" sz="2000" dirty="0" smtClean="0"/>
              <a:t>Disadvantages on the other </a:t>
            </a:r>
          </a:p>
        </p:txBody>
      </p:sp>
      <p:graphicFrame>
        <p:nvGraphicFramePr>
          <p:cNvPr id="9" name="Diagram 8"/>
          <p:cNvGraphicFramePr/>
          <p:nvPr>
            <p:extLst>
              <p:ext uri="{D42A27DB-BD31-4B8C-83A1-F6EECF244321}">
                <p14:modId xmlns:p14="http://schemas.microsoft.com/office/powerpoint/2010/main" val="2620235932"/>
              </p:ext>
            </p:extLst>
          </p:nvPr>
        </p:nvGraphicFramePr>
        <p:xfrm>
          <a:off x="2843808" y="2787352"/>
          <a:ext cx="5616624" cy="3593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11</a:t>
            </a:fld>
            <a:endParaRPr lang="en-GB"/>
          </a:p>
        </p:txBody>
      </p:sp>
    </p:spTree>
    <p:extLst>
      <p:ext uri="{BB962C8B-B14F-4D97-AF65-F5344CB8AC3E}">
        <p14:creationId xmlns:p14="http://schemas.microsoft.com/office/powerpoint/2010/main" val="1797115984"/>
      </p:ext>
    </p:extLst>
  </p:cSld>
  <p:clrMapOvr>
    <a:masterClrMapping/>
  </p:clrMapOvr>
  <p:transition>
    <p:cut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Primary market research</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55697605"/>
              </p:ext>
            </p:extLst>
          </p:nvPr>
        </p:nvGraphicFramePr>
        <p:xfrm>
          <a:off x="395536" y="2060848"/>
          <a:ext cx="8085584"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12</a:t>
            </a:fld>
            <a:endParaRPr lang="en-GB"/>
          </a:p>
        </p:txBody>
      </p:sp>
    </p:spTree>
    <p:extLst>
      <p:ext uri="{BB962C8B-B14F-4D97-AF65-F5344CB8AC3E}">
        <p14:creationId xmlns:p14="http://schemas.microsoft.com/office/powerpoint/2010/main" val="2071116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80728"/>
            <a:ext cx="8229600" cy="792088"/>
          </a:xfrm>
        </p:spPr>
        <p:txBody>
          <a:bodyPr>
            <a:normAutofit/>
          </a:bodyPr>
          <a:lstStyle/>
          <a:p>
            <a:r>
              <a:rPr lang="en-GB" dirty="0" smtClean="0"/>
              <a:t>Secondary market research</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34664725"/>
              </p:ext>
            </p:extLst>
          </p:nvPr>
        </p:nvGraphicFramePr>
        <p:xfrm>
          <a:off x="467544" y="1916832"/>
          <a:ext cx="7776864"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13</a:t>
            </a:fld>
            <a:endParaRPr lang="en-GB"/>
          </a:p>
        </p:txBody>
      </p:sp>
    </p:spTree>
    <p:extLst>
      <p:ext uri="{BB962C8B-B14F-4D97-AF65-F5344CB8AC3E}">
        <p14:creationId xmlns:p14="http://schemas.microsoft.com/office/powerpoint/2010/main" val="3893203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p:cNvSpPr>
          <p:nvPr/>
        </p:nvSpPr>
        <p:spPr bwMode="auto">
          <a:xfrm>
            <a:off x="0" y="908720"/>
            <a:ext cx="9144000" cy="762000"/>
          </a:xfrm>
          <a:prstGeom prst="rect">
            <a:avLst/>
          </a:prstGeom>
          <a:noFill/>
          <a:ln w="57150">
            <a:noFill/>
            <a:miter lim="800000"/>
            <a:headEnd/>
            <a:tailEnd/>
          </a:ln>
        </p:spPr>
        <p:txBody>
          <a:bodyPr anchor="ctr"/>
          <a:lstStyle/>
          <a:p>
            <a:pPr algn="ctr">
              <a:defRPr/>
            </a:pPr>
            <a:r>
              <a:rPr lang="en-GB" sz="3600" dirty="0">
                <a:solidFill>
                  <a:srgbClr val="C00000"/>
                </a:solidFill>
                <a:latin typeface="Calibri" panose="020F0502020204030204" pitchFamily="34" charset="0"/>
              </a:rPr>
              <a:t>Quantitative and qualitative market research</a:t>
            </a:r>
            <a:endParaRPr lang="en-US" sz="3600" dirty="0">
              <a:solidFill>
                <a:srgbClr val="C00000"/>
              </a:solidFill>
              <a:latin typeface="Calibri" panose="020F0502020204030204" pitchFamily="34" charset="0"/>
            </a:endParaRPr>
          </a:p>
        </p:txBody>
      </p:sp>
      <p:sp>
        <p:nvSpPr>
          <p:cNvPr id="11267" name="Rectangle 3"/>
          <p:cNvSpPr>
            <a:spLocks noChangeArrowheads="1"/>
          </p:cNvSpPr>
          <p:nvPr/>
        </p:nvSpPr>
        <p:spPr bwMode="auto">
          <a:xfrm>
            <a:off x="323528" y="1700808"/>
            <a:ext cx="8640960" cy="4785926"/>
          </a:xfrm>
          <a:prstGeom prst="rect">
            <a:avLst/>
          </a:prstGeom>
          <a:noFill/>
          <a:ln w="25400">
            <a:solidFill>
              <a:schemeClr val="bg1"/>
            </a:solidFill>
            <a:miter lim="800000"/>
            <a:headEnd/>
            <a:tailEnd/>
          </a:ln>
        </p:spPr>
        <p:txBody>
          <a:bodyPr wrap="square">
            <a:spAutoFit/>
          </a:bodyPr>
          <a:lstStyle/>
          <a:p>
            <a:pPr algn="just">
              <a:spcAft>
                <a:spcPts val="600"/>
              </a:spcAft>
              <a:buClr>
                <a:schemeClr val="tx1"/>
              </a:buClr>
            </a:pPr>
            <a:r>
              <a:rPr lang="en-US" sz="2000" dirty="0">
                <a:latin typeface="Calibri" panose="020F0502020204030204" pitchFamily="34" charset="0"/>
              </a:rPr>
              <a:t>Market research can be classified according to its </a:t>
            </a:r>
            <a:r>
              <a:rPr lang="en-US" sz="2000" dirty="0" smtClean="0">
                <a:latin typeface="Calibri" panose="020F0502020204030204" pitchFamily="34" charset="0"/>
              </a:rPr>
              <a:t>content.</a:t>
            </a:r>
          </a:p>
          <a:p>
            <a:pPr algn="just">
              <a:spcAft>
                <a:spcPts val="600"/>
              </a:spcAft>
              <a:buClr>
                <a:schemeClr val="tx1"/>
              </a:buClr>
            </a:pPr>
            <a:r>
              <a:rPr lang="en-US" sz="2000" b="1" dirty="0" smtClean="0">
                <a:latin typeface="Calibri" panose="020F0502020204030204" pitchFamily="34" charset="0"/>
              </a:rPr>
              <a:t>Qualitative market research: </a:t>
            </a:r>
          </a:p>
          <a:p>
            <a:pPr marL="800100" lvl="1" indent="-342900" algn="just">
              <a:spcAft>
                <a:spcPts val="600"/>
              </a:spcAft>
              <a:buClr>
                <a:srgbClr val="C00000"/>
              </a:buClr>
              <a:buFont typeface="Arial" panose="020B0604020202020204" pitchFamily="34" charset="0"/>
              <a:buChar char="•"/>
            </a:pPr>
            <a:r>
              <a:rPr lang="en-US" sz="2000" dirty="0">
                <a:latin typeface="Calibri" panose="020F0502020204030204" pitchFamily="34" charset="0"/>
              </a:rPr>
              <a:t>I</a:t>
            </a:r>
            <a:r>
              <a:rPr lang="en-US" sz="2000" dirty="0" smtClean="0">
                <a:latin typeface="Calibri" panose="020F0502020204030204" pitchFamily="34" charset="0"/>
              </a:rPr>
              <a:t>nformation gathered through research methods about people’s views, opinions and beliefs. Including </a:t>
            </a:r>
            <a:r>
              <a:rPr lang="en-US" sz="2000" b="1" dirty="0" smtClean="0">
                <a:latin typeface="Calibri" panose="020F0502020204030204" pitchFamily="34" charset="0"/>
              </a:rPr>
              <a:t>how they feel </a:t>
            </a:r>
            <a:r>
              <a:rPr lang="en-US" sz="2000" dirty="0" smtClean="0">
                <a:latin typeface="Calibri" panose="020F0502020204030204" pitchFamily="34" charset="0"/>
              </a:rPr>
              <a:t>about products/brands/companies and </a:t>
            </a:r>
            <a:r>
              <a:rPr lang="en-US" sz="2000" b="1" dirty="0" smtClean="0">
                <a:latin typeface="Calibri" panose="020F0502020204030204" pitchFamily="34" charset="0"/>
              </a:rPr>
              <a:t>why they feel </a:t>
            </a:r>
            <a:r>
              <a:rPr lang="en-US" sz="2000" dirty="0" smtClean="0">
                <a:latin typeface="Calibri" panose="020F0502020204030204" pitchFamily="34" charset="0"/>
              </a:rPr>
              <a:t>this way </a:t>
            </a:r>
          </a:p>
          <a:p>
            <a:pPr lvl="1" algn="just">
              <a:spcAft>
                <a:spcPts val="600"/>
              </a:spcAft>
              <a:buClr>
                <a:srgbClr val="660066"/>
              </a:buClr>
            </a:pPr>
            <a:r>
              <a:rPr lang="en-US" sz="2000" dirty="0" smtClean="0">
                <a:latin typeface="Calibri" panose="020F0502020204030204" pitchFamily="34" charset="0"/>
              </a:rPr>
              <a:t>For example, consumers view the brand as fashionable and aspirational</a:t>
            </a:r>
          </a:p>
          <a:p>
            <a:pPr marL="800100" lvl="1" indent="-342900" algn="just">
              <a:spcAft>
                <a:spcPts val="600"/>
              </a:spcAft>
              <a:buClr>
                <a:srgbClr val="C00000"/>
              </a:buClr>
              <a:buFont typeface="Arial" panose="020B0604020202020204" pitchFamily="34" charset="0"/>
              <a:buChar char="•"/>
            </a:pPr>
            <a:r>
              <a:rPr lang="en-US" sz="2000" dirty="0" smtClean="0">
                <a:latin typeface="Calibri" panose="020F0502020204030204" pitchFamily="34" charset="0"/>
              </a:rPr>
              <a:t>Think </a:t>
            </a:r>
            <a:r>
              <a:rPr lang="en-US" sz="2000" b="1" dirty="0" smtClean="0">
                <a:solidFill>
                  <a:srgbClr val="7030A0"/>
                </a:solidFill>
                <a:latin typeface="Calibri" panose="020F0502020204030204" pitchFamily="34" charset="0"/>
              </a:rPr>
              <a:t>Quality</a:t>
            </a:r>
            <a:r>
              <a:rPr lang="en-US" sz="2000" dirty="0" smtClean="0">
                <a:latin typeface="Calibri" panose="020F0502020204030204" pitchFamily="34" charset="0"/>
              </a:rPr>
              <a:t> – </a:t>
            </a:r>
            <a:r>
              <a:rPr lang="en-US" sz="2000" b="1" dirty="0" smtClean="0">
                <a:solidFill>
                  <a:srgbClr val="7030A0"/>
                </a:solidFill>
                <a:latin typeface="Calibri" panose="020F0502020204030204" pitchFamily="34" charset="0"/>
              </a:rPr>
              <a:t>Qualit</a:t>
            </a:r>
            <a:r>
              <a:rPr lang="en-US" sz="2000" dirty="0" smtClean="0">
                <a:latin typeface="Calibri" panose="020F0502020204030204" pitchFamily="34" charset="0"/>
              </a:rPr>
              <a:t>ative – views, opinions</a:t>
            </a:r>
            <a:endParaRPr lang="en-US" sz="2000" b="1" u="sng" dirty="0" smtClean="0">
              <a:solidFill>
                <a:srgbClr val="C00000"/>
              </a:solidFill>
              <a:latin typeface="Calibri" panose="020F0502020204030204" pitchFamily="34" charset="0"/>
            </a:endParaRPr>
          </a:p>
          <a:p>
            <a:pPr algn="just">
              <a:spcAft>
                <a:spcPts val="600"/>
              </a:spcAft>
              <a:buClr>
                <a:schemeClr val="tx1"/>
              </a:buClr>
            </a:pPr>
            <a:r>
              <a:rPr lang="en-US" sz="2000" b="1" dirty="0" smtClean="0">
                <a:solidFill>
                  <a:srgbClr val="000000"/>
                </a:solidFill>
                <a:latin typeface="Calibri" panose="020F0502020204030204" pitchFamily="34" charset="0"/>
              </a:rPr>
              <a:t>Quantitative </a:t>
            </a:r>
            <a:r>
              <a:rPr lang="en-US" sz="2000" b="1" dirty="0">
                <a:solidFill>
                  <a:srgbClr val="000000"/>
                </a:solidFill>
                <a:latin typeface="Calibri" panose="020F0502020204030204" pitchFamily="34" charset="0"/>
              </a:rPr>
              <a:t>market research:</a:t>
            </a:r>
            <a:r>
              <a:rPr lang="en-US" sz="2000" dirty="0">
                <a:solidFill>
                  <a:srgbClr val="000000"/>
                </a:solidFill>
                <a:latin typeface="Calibri" panose="020F0502020204030204" pitchFamily="34" charset="0"/>
              </a:rPr>
              <a:t> </a:t>
            </a:r>
            <a:endParaRPr lang="en-US" sz="2000" dirty="0" smtClean="0">
              <a:solidFill>
                <a:srgbClr val="000000"/>
              </a:solidFill>
              <a:latin typeface="Calibri" panose="020F0502020204030204" pitchFamily="34" charset="0"/>
            </a:endParaRPr>
          </a:p>
          <a:p>
            <a:pPr marL="800100" lvl="1" indent="-342900" algn="just">
              <a:spcAft>
                <a:spcPts val="600"/>
              </a:spcAft>
              <a:buClr>
                <a:srgbClr val="C00000"/>
              </a:buClr>
              <a:buFont typeface="Arial" panose="020B0604020202020204" pitchFamily="34" charset="0"/>
              <a:buChar char="•"/>
            </a:pPr>
            <a:r>
              <a:rPr lang="en-US" sz="2000" dirty="0">
                <a:latin typeface="Calibri" panose="020F0502020204030204" pitchFamily="34" charset="0"/>
              </a:rPr>
              <a:t>Numerical and statistical information gathered through various research method </a:t>
            </a:r>
          </a:p>
          <a:p>
            <a:pPr marL="800100" lvl="1" indent="-342900" algn="just">
              <a:spcAft>
                <a:spcPts val="600"/>
              </a:spcAft>
              <a:buClr>
                <a:srgbClr val="C00000"/>
              </a:buClr>
              <a:buFont typeface="Arial" panose="020B0604020202020204" pitchFamily="34" charset="0"/>
              <a:buChar char="•"/>
            </a:pPr>
            <a:r>
              <a:rPr lang="en-US" sz="2000" dirty="0">
                <a:latin typeface="Calibri" panose="020F0502020204030204" pitchFamily="34" charset="0"/>
              </a:rPr>
              <a:t>Gathered from closed question</a:t>
            </a:r>
          </a:p>
          <a:p>
            <a:pPr lvl="1" algn="just">
              <a:spcAft>
                <a:spcPts val="600"/>
              </a:spcAft>
              <a:buClr>
                <a:srgbClr val="660066"/>
              </a:buClr>
            </a:pPr>
            <a:r>
              <a:rPr lang="en-US" sz="2000" dirty="0" smtClean="0">
                <a:latin typeface="Calibri" panose="020F0502020204030204" pitchFamily="34" charset="0"/>
              </a:rPr>
              <a:t>For example, 50 per cent of </a:t>
            </a:r>
            <a:r>
              <a:rPr lang="en-US" sz="2000" dirty="0">
                <a:latin typeface="Calibri" panose="020F0502020204030204" pitchFamily="34" charset="0"/>
              </a:rPr>
              <a:t>people liked the product</a:t>
            </a:r>
          </a:p>
          <a:p>
            <a:pPr marL="800100" lvl="1" indent="-342900" algn="just">
              <a:spcAft>
                <a:spcPts val="600"/>
              </a:spcAft>
              <a:buClr>
                <a:srgbClr val="C00000"/>
              </a:buClr>
              <a:buFont typeface="Arial" panose="020B0604020202020204" pitchFamily="34" charset="0"/>
              <a:buChar char="•"/>
            </a:pPr>
            <a:r>
              <a:rPr lang="en-US" sz="2000" dirty="0" smtClean="0">
                <a:latin typeface="Calibri" panose="020F0502020204030204" pitchFamily="34" charset="0"/>
              </a:rPr>
              <a:t>Think </a:t>
            </a:r>
            <a:r>
              <a:rPr lang="en-US" sz="2000" b="1" dirty="0" smtClean="0">
                <a:solidFill>
                  <a:srgbClr val="0000FF"/>
                </a:solidFill>
                <a:latin typeface="Calibri" panose="020F0502020204030204" pitchFamily="34" charset="0"/>
              </a:rPr>
              <a:t>Quantity – Quantit</a:t>
            </a:r>
            <a:r>
              <a:rPr lang="en-US" sz="2000" dirty="0" smtClean="0">
                <a:latin typeface="Calibri" panose="020F0502020204030204" pitchFamily="34" charset="0"/>
              </a:rPr>
              <a:t>ative - numbers</a:t>
            </a:r>
            <a:endParaRPr lang="en-GB" sz="2000" dirty="0">
              <a:latin typeface="Calibri" panose="020F0502020204030204" pitchFamily="34" charset="0"/>
            </a:endParaRP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14</a:t>
            </a:fld>
            <a:endParaRPr lang="en-GB"/>
          </a:p>
        </p:txBody>
      </p:sp>
    </p:spTree>
    <p:extLst>
      <p:ext uri="{BB962C8B-B14F-4D97-AF65-F5344CB8AC3E}">
        <p14:creationId xmlns:p14="http://schemas.microsoft.com/office/powerpoint/2010/main" val="1992811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Qualitative and quantitative data</a:t>
            </a:r>
            <a:endParaRPr lang="en-GB" dirty="0"/>
          </a:p>
        </p:txBody>
      </p:sp>
      <p:sp>
        <p:nvSpPr>
          <p:cNvPr id="3" name="Content Placeholder 2"/>
          <p:cNvSpPr>
            <a:spLocks noGrp="1"/>
          </p:cNvSpPr>
          <p:nvPr>
            <p:ph idx="1"/>
          </p:nvPr>
        </p:nvSpPr>
        <p:spPr/>
        <p:txBody>
          <a:bodyPr/>
          <a:lstStyle/>
          <a:p>
            <a:r>
              <a:rPr lang="en-GB" dirty="0" smtClean="0"/>
              <a:t>Draw up a table detailing the advantages and disadvantages of qualitative and quantitative data. </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15</a:t>
            </a:fld>
            <a:endParaRPr lang="en-GB"/>
          </a:p>
        </p:txBody>
      </p:sp>
    </p:spTree>
    <p:extLst>
      <p:ext uri="{BB962C8B-B14F-4D97-AF65-F5344CB8AC3E}">
        <p14:creationId xmlns:p14="http://schemas.microsoft.com/office/powerpoint/2010/main" val="1576707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922114"/>
          </a:xfrm>
        </p:spPr>
        <p:txBody>
          <a:bodyPr>
            <a:normAutofit/>
          </a:bodyPr>
          <a:lstStyle/>
          <a:p>
            <a:r>
              <a:rPr lang="en-GB" b="1" dirty="0"/>
              <a:t>Market </a:t>
            </a:r>
            <a:r>
              <a:rPr lang="en-GB" b="1" dirty="0" smtClean="0"/>
              <a:t>mapping</a:t>
            </a:r>
            <a:endParaRPr lang="en-GB" b="1" dirty="0"/>
          </a:p>
        </p:txBody>
      </p:sp>
      <p:sp>
        <p:nvSpPr>
          <p:cNvPr id="3" name="Content Placeholder 2"/>
          <p:cNvSpPr>
            <a:spLocks noGrp="1"/>
          </p:cNvSpPr>
          <p:nvPr>
            <p:ph idx="1"/>
          </p:nvPr>
        </p:nvSpPr>
        <p:spPr>
          <a:xfrm>
            <a:off x="251520" y="1844824"/>
            <a:ext cx="4104456" cy="4896544"/>
          </a:xfrm>
        </p:spPr>
        <p:txBody>
          <a:bodyPr>
            <a:noAutofit/>
          </a:bodyPr>
          <a:lstStyle/>
          <a:p>
            <a:pPr algn="just">
              <a:spcBef>
                <a:spcPts val="0"/>
              </a:spcBef>
              <a:spcAft>
                <a:spcPts val="1200"/>
              </a:spcAft>
            </a:pPr>
            <a:r>
              <a:rPr lang="en-US" sz="1600" dirty="0" smtClean="0"/>
              <a:t>It is a </a:t>
            </a:r>
            <a:r>
              <a:rPr lang="en-US" sz="1600" dirty="0"/>
              <a:t>technique that analyses markets by looking at the </a:t>
            </a:r>
            <a:r>
              <a:rPr lang="en-US" sz="1600" dirty="0" smtClean="0"/>
              <a:t>key features </a:t>
            </a:r>
            <a:r>
              <a:rPr lang="en-US" sz="1600" dirty="0"/>
              <a:t>that distinguish different products or </a:t>
            </a:r>
            <a:r>
              <a:rPr lang="en-US" sz="1600" dirty="0" smtClean="0"/>
              <a:t>brands. </a:t>
            </a:r>
          </a:p>
          <a:p>
            <a:pPr algn="just">
              <a:spcBef>
                <a:spcPts val="0"/>
              </a:spcBef>
              <a:spcAft>
                <a:spcPts val="1200"/>
              </a:spcAft>
            </a:pPr>
            <a:r>
              <a:rPr lang="en-US" sz="1600" dirty="0" smtClean="0"/>
              <a:t>These features might include price, quality, product usage, target audience, etc.</a:t>
            </a:r>
          </a:p>
          <a:p>
            <a:pPr algn="just">
              <a:spcBef>
                <a:spcPts val="0"/>
              </a:spcBef>
              <a:spcAft>
                <a:spcPts val="1200"/>
              </a:spcAft>
            </a:pPr>
            <a:r>
              <a:rPr lang="en-US" sz="1600" dirty="0" smtClean="0"/>
              <a:t>It is useful for firms to identify potential gaps in the market, in relation to the position of their rivals. </a:t>
            </a:r>
            <a:endParaRPr lang="en-GB" sz="1600" b="1" dirty="0" smtClean="0"/>
          </a:p>
          <a:p>
            <a:pPr marL="0" indent="0" algn="just">
              <a:buNone/>
            </a:pPr>
            <a:r>
              <a:rPr lang="en-GB" sz="1600" b="1" dirty="0" smtClean="0">
                <a:solidFill>
                  <a:srgbClr val="C00000"/>
                </a:solidFill>
              </a:rPr>
              <a:t>Task: </a:t>
            </a:r>
          </a:p>
          <a:p>
            <a:pPr marL="0" indent="0" algn="just">
              <a:buNone/>
            </a:pPr>
            <a:r>
              <a:rPr lang="en-GB" sz="1600" dirty="0" smtClean="0"/>
              <a:t>Design a market map for the UK chocolate bar industry. Use price (high to low) and quality (luxury to low). Aim to include at least ten different bars on your market map. For example, Green &amp; Blacks, </a:t>
            </a:r>
            <a:r>
              <a:rPr lang="en-GB" sz="1600" dirty="0" err="1" smtClean="0"/>
              <a:t>Lindt</a:t>
            </a:r>
            <a:r>
              <a:rPr lang="en-GB" sz="1600" dirty="0" smtClean="0"/>
              <a:t> Excellence, Cadbury Dairy Milk</a:t>
            </a:r>
            <a:endParaRPr lang="en-GB" sz="1600" dirty="0"/>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dirty="0"/>
          </a:p>
        </p:txBody>
      </p:sp>
      <p:sp>
        <p:nvSpPr>
          <p:cNvPr id="6" name="Slide Number Placeholder 5"/>
          <p:cNvSpPr>
            <a:spLocks noGrp="1"/>
          </p:cNvSpPr>
          <p:nvPr>
            <p:ph type="sldNum" sz="quarter" idx="12"/>
          </p:nvPr>
        </p:nvSpPr>
        <p:spPr/>
        <p:txBody>
          <a:bodyPr/>
          <a:lstStyle/>
          <a:p>
            <a:fld id="{3CE47246-2CC8-4C53-9EA3-1413DD9598CD}" type="slidenum">
              <a:rPr lang="en-GB" smtClean="0"/>
              <a:pPr/>
              <a:t>16</a:t>
            </a:fld>
            <a:endParaRPr lang="en-GB"/>
          </a:p>
        </p:txBody>
      </p:sp>
      <p:pic>
        <p:nvPicPr>
          <p:cNvPr id="4" name="Picture 3"/>
          <p:cNvPicPr>
            <a:picLocks noChangeAspect="1"/>
          </p:cNvPicPr>
          <p:nvPr/>
        </p:nvPicPr>
        <p:blipFill rotWithShape="1">
          <a:blip r:embed="rId3"/>
          <a:srcRect l="25194" t="24161" r="25784" b="16040"/>
          <a:stretch/>
        </p:blipFill>
        <p:spPr>
          <a:xfrm>
            <a:off x="4499992" y="1844823"/>
            <a:ext cx="4320480" cy="4216371"/>
          </a:xfrm>
          <a:prstGeom prst="rect">
            <a:avLst/>
          </a:prstGeom>
        </p:spPr>
      </p:pic>
    </p:spTree>
    <p:extLst>
      <p:ext uri="{BB962C8B-B14F-4D97-AF65-F5344CB8AC3E}">
        <p14:creationId xmlns:p14="http://schemas.microsoft.com/office/powerpoint/2010/main" val="8141831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 of market mapping</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Helps identify rivals</a:t>
            </a:r>
          </a:p>
          <a:p>
            <a:r>
              <a:rPr lang="en-GB" dirty="0" smtClean="0"/>
              <a:t>Identify gaps/niches</a:t>
            </a:r>
          </a:p>
          <a:p>
            <a:r>
              <a:rPr lang="en-GB" dirty="0" smtClean="0"/>
              <a:t>If carried out through market research, an help a firm understand the public’s perception of a business or brand</a:t>
            </a:r>
          </a:p>
          <a:p>
            <a:r>
              <a:rPr lang="en-GB" dirty="0" smtClean="0"/>
              <a:t>Can help a firm that needs to reposition itself in a market</a:t>
            </a:r>
          </a:p>
          <a:p>
            <a:r>
              <a:rPr lang="en-GB" dirty="0" smtClean="0"/>
              <a:t>Shows overall level of competition</a:t>
            </a:r>
          </a:p>
          <a:p>
            <a:r>
              <a:rPr lang="en-GB" dirty="0" smtClean="0"/>
              <a:t>Can assess relative popularity of features being considered</a:t>
            </a:r>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17</a:t>
            </a:fld>
            <a:endParaRPr lang="en-GB"/>
          </a:p>
        </p:txBody>
      </p:sp>
    </p:spTree>
    <p:extLst>
      <p:ext uri="{BB962C8B-B14F-4D97-AF65-F5344CB8AC3E}">
        <p14:creationId xmlns:p14="http://schemas.microsoft.com/office/powerpoint/2010/main" val="3672979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Disadvantages of market mapping</a:t>
            </a:r>
            <a:endParaRPr lang="en-GB" dirty="0"/>
          </a:p>
        </p:txBody>
      </p:sp>
      <p:sp>
        <p:nvSpPr>
          <p:cNvPr id="3" name="Content Placeholder 2"/>
          <p:cNvSpPr>
            <a:spLocks noGrp="1"/>
          </p:cNvSpPr>
          <p:nvPr>
            <p:ph idx="1"/>
          </p:nvPr>
        </p:nvSpPr>
        <p:spPr/>
        <p:txBody>
          <a:bodyPr/>
          <a:lstStyle/>
          <a:p>
            <a:r>
              <a:rPr lang="en-GB" dirty="0" smtClean="0"/>
              <a:t>Can be oversimplified; there may be expensive products sold by a ‘low-price’ business</a:t>
            </a:r>
          </a:p>
          <a:p>
            <a:r>
              <a:rPr lang="en-GB" dirty="0" smtClean="0"/>
              <a:t>They are very subjective</a:t>
            </a:r>
          </a:p>
          <a:p>
            <a:r>
              <a:rPr lang="en-GB" dirty="0" smtClean="0"/>
              <a:t>Gaps may be due to consumers not being interested in a certain combination of features e.g. high price/low quality</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18</a:t>
            </a:fld>
            <a:endParaRPr lang="en-GB"/>
          </a:p>
        </p:txBody>
      </p:sp>
    </p:spTree>
    <p:extLst>
      <p:ext uri="{BB962C8B-B14F-4D97-AF65-F5344CB8AC3E}">
        <p14:creationId xmlns:p14="http://schemas.microsoft.com/office/powerpoint/2010/main" val="2893846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sz="quarter" idx="1"/>
          </p:nvPr>
        </p:nvSpPr>
        <p:spPr>
          <a:xfrm>
            <a:off x="251520" y="1700808"/>
            <a:ext cx="8568952" cy="4896544"/>
          </a:xfrm>
        </p:spPr>
        <p:txBody>
          <a:bodyPr>
            <a:normAutofit fontScale="92500" lnSpcReduction="10000"/>
          </a:bodyPr>
          <a:lstStyle/>
          <a:p>
            <a:pPr algn="just">
              <a:spcBef>
                <a:spcPts val="900"/>
              </a:spcBef>
              <a:spcAft>
                <a:spcPts val="900"/>
              </a:spcAft>
            </a:pPr>
            <a:r>
              <a:rPr lang="en-US" sz="2000" dirty="0" smtClean="0">
                <a:latin typeface="Calibri" panose="020F0502020204030204" pitchFamily="34" charset="0"/>
              </a:rPr>
              <a:t>Firms will be unable to survey every individual they hope to sell their product to or whom they wish to get views opinions and data from due to time and cost.</a:t>
            </a:r>
          </a:p>
          <a:p>
            <a:pPr algn="just">
              <a:spcBef>
                <a:spcPts val="900"/>
              </a:spcBef>
              <a:spcAft>
                <a:spcPts val="900"/>
              </a:spcAft>
            </a:pPr>
            <a:r>
              <a:rPr lang="en-US" sz="2000" dirty="0" smtClean="0">
                <a:latin typeface="Calibri" panose="020F0502020204030204" pitchFamily="34" charset="0"/>
              </a:rPr>
              <a:t>Therefore they will select samples of people (respondents) whom they will use to complete their market research.</a:t>
            </a:r>
          </a:p>
          <a:p>
            <a:pPr marL="0" indent="0" algn="just">
              <a:spcBef>
                <a:spcPts val="900"/>
              </a:spcBef>
              <a:spcAft>
                <a:spcPts val="900"/>
              </a:spcAft>
              <a:buNone/>
            </a:pPr>
            <a:r>
              <a:rPr lang="en-US" sz="2200" b="1" dirty="0">
                <a:latin typeface="Calibri" panose="020F0502020204030204" pitchFamily="34" charset="0"/>
              </a:rPr>
              <a:t>Sample: </a:t>
            </a:r>
            <a:r>
              <a:rPr lang="en-US" sz="2000" dirty="0" smtClean="0">
                <a:latin typeface="Calibri" panose="020F0502020204030204" pitchFamily="34" charset="0"/>
              </a:rPr>
              <a:t>A </a:t>
            </a:r>
            <a:r>
              <a:rPr lang="en-US" sz="2000" dirty="0">
                <a:latin typeface="Calibri" panose="020F0502020204030204" pitchFamily="34" charset="0"/>
              </a:rPr>
              <a:t>group of respondents whose </a:t>
            </a:r>
            <a:r>
              <a:rPr lang="en-US" sz="2000" dirty="0" smtClean="0">
                <a:latin typeface="Calibri" panose="020F0502020204030204" pitchFamily="34" charset="0"/>
              </a:rPr>
              <a:t>views, characteristics and behavior should represent the overall target market</a:t>
            </a:r>
            <a:r>
              <a:rPr lang="en-US" sz="2000" dirty="0" smtClean="0">
                <a:latin typeface="Calibri" panose="020F0502020204030204" pitchFamily="34" charset="0"/>
              </a:rPr>
              <a:t>.</a:t>
            </a:r>
          </a:p>
          <a:p>
            <a:pPr marL="0" indent="0" algn="just">
              <a:spcBef>
                <a:spcPts val="900"/>
              </a:spcBef>
              <a:spcAft>
                <a:spcPts val="900"/>
              </a:spcAft>
              <a:buNone/>
            </a:pPr>
            <a:r>
              <a:rPr lang="en-US" sz="2000" b="1" dirty="0" smtClean="0">
                <a:latin typeface="Calibri" panose="020F0502020204030204" pitchFamily="34" charset="0"/>
              </a:rPr>
              <a:t>Sampling: </a:t>
            </a:r>
            <a:r>
              <a:rPr lang="en-US" sz="2000" dirty="0" smtClean="0">
                <a:latin typeface="Calibri" panose="020F0502020204030204" pitchFamily="34" charset="0"/>
              </a:rPr>
              <a:t>Gathering data from a group of respondents whose views or behavior should be representative of the target market as a whole.</a:t>
            </a:r>
            <a:endParaRPr lang="en-US" sz="2000" dirty="0" smtClean="0">
              <a:latin typeface="Calibri" panose="020F0502020204030204" pitchFamily="34" charset="0"/>
            </a:endParaRPr>
          </a:p>
          <a:p>
            <a:pPr algn="just">
              <a:spcBef>
                <a:spcPts val="900"/>
              </a:spcBef>
              <a:spcAft>
                <a:spcPts val="900"/>
              </a:spcAft>
            </a:pPr>
            <a:r>
              <a:rPr lang="en-US" sz="2000" dirty="0" smtClean="0">
                <a:latin typeface="Calibri" panose="020F0502020204030204" pitchFamily="34" charset="0"/>
              </a:rPr>
              <a:t>There are a number of different sampling methods which firms might use. </a:t>
            </a:r>
            <a:r>
              <a:rPr lang="en-US" sz="2000" dirty="0">
                <a:latin typeface="Calibri" panose="020F0502020204030204" pitchFamily="34" charset="0"/>
              </a:rPr>
              <a:t>S</a:t>
            </a:r>
            <a:r>
              <a:rPr lang="en-US" sz="2000" dirty="0" smtClean="0">
                <a:latin typeface="Calibri" panose="020F0502020204030204" pitchFamily="34" charset="0"/>
              </a:rPr>
              <a:t>ome of them include:</a:t>
            </a:r>
          </a:p>
          <a:p>
            <a:pPr marL="857250" lvl="1" indent="-457200" algn="just">
              <a:spcBef>
                <a:spcPts val="0"/>
              </a:spcBef>
              <a:buFont typeface="+mj-lt"/>
              <a:buAutoNum type="arabicPeriod"/>
            </a:pPr>
            <a:r>
              <a:rPr lang="en-US" sz="2000" b="1" dirty="0" smtClean="0">
                <a:latin typeface="Calibri" panose="020F0502020204030204" pitchFamily="34" charset="0"/>
              </a:rPr>
              <a:t>Random</a:t>
            </a:r>
          </a:p>
          <a:p>
            <a:pPr marL="857250" lvl="1" indent="-457200" algn="just">
              <a:spcBef>
                <a:spcPts val="0"/>
              </a:spcBef>
              <a:buFont typeface="+mj-lt"/>
              <a:buAutoNum type="arabicPeriod"/>
            </a:pPr>
            <a:r>
              <a:rPr lang="en-US" sz="2000" b="1" dirty="0" smtClean="0">
                <a:latin typeface="Calibri" panose="020F0502020204030204" pitchFamily="34" charset="0"/>
              </a:rPr>
              <a:t>Quota</a:t>
            </a:r>
          </a:p>
          <a:p>
            <a:pPr marL="857250" lvl="1" indent="-457200" algn="just">
              <a:spcBef>
                <a:spcPts val="0"/>
              </a:spcBef>
              <a:buFont typeface="+mj-lt"/>
              <a:buAutoNum type="arabicPeriod"/>
            </a:pPr>
            <a:r>
              <a:rPr lang="en-US" sz="2000" b="1" dirty="0" smtClean="0">
                <a:latin typeface="Calibri" panose="020F0502020204030204" pitchFamily="34" charset="0"/>
              </a:rPr>
              <a:t>Stratified</a:t>
            </a:r>
          </a:p>
        </p:txBody>
      </p:sp>
      <p:sp>
        <p:nvSpPr>
          <p:cNvPr id="4" name="Title 1"/>
          <p:cNvSpPr>
            <a:spLocks/>
          </p:cNvSpPr>
          <p:nvPr/>
        </p:nvSpPr>
        <p:spPr bwMode="auto">
          <a:xfrm>
            <a:off x="0" y="980728"/>
            <a:ext cx="9144000" cy="688504"/>
          </a:xfrm>
          <a:prstGeom prst="rect">
            <a:avLst/>
          </a:prstGeom>
          <a:noFill/>
          <a:ln w="57150">
            <a:noFill/>
            <a:miter lim="800000"/>
            <a:headEnd/>
            <a:tailEnd/>
          </a:ln>
        </p:spPr>
        <p:txBody>
          <a:bodyPr anchor="ctr"/>
          <a:lstStyle/>
          <a:p>
            <a:pPr algn="ctr">
              <a:defRPr/>
            </a:pPr>
            <a:r>
              <a:rPr lang="en-GB" sz="4400" dirty="0">
                <a:solidFill>
                  <a:srgbClr val="C00000"/>
                </a:solidFill>
              </a:rPr>
              <a:t>The value of sampling</a:t>
            </a:r>
            <a:endParaRPr lang="en-US" sz="4400" dirty="0">
              <a:solidFill>
                <a:srgbClr val="C00000"/>
              </a:solidFill>
              <a:latin typeface="Calibri" panose="020F0502020204030204" pitchFamily="34" charset="0"/>
            </a:endParaRP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19</a:t>
            </a:fld>
            <a:endParaRPr lang="en-GB"/>
          </a:p>
        </p:txBody>
      </p:sp>
    </p:spTree>
    <p:extLst>
      <p:ext uri="{BB962C8B-B14F-4D97-AF65-F5344CB8AC3E}">
        <p14:creationId xmlns:p14="http://schemas.microsoft.com/office/powerpoint/2010/main" val="335292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Learning outcomes</a:t>
            </a:r>
            <a:endParaRPr lang="en-GB" dirty="0"/>
          </a:p>
        </p:txBody>
      </p:sp>
      <p:sp>
        <p:nvSpPr>
          <p:cNvPr id="3" name="Content Placeholder 2"/>
          <p:cNvSpPr>
            <a:spLocks noGrp="1"/>
          </p:cNvSpPr>
          <p:nvPr>
            <p:ph idx="1"/>
          </p:nvPr>
        </p:nvSpPr>
        <p:spPr/>
        <p:txBody>
          <a:bodyPr>
            <a:normAutofit/>
          </a:bodyPr>
          <a:lstStyle/>
          <a:p>
            <a:pPr marL="0" indent="0">
              <a:buNone/>
            </a:pPr>
            <a:r>
              <a:rPr lang="en-GB" dirty="0"/>
              <a:t>Understanding markets and </a:t>
            </a:r>
            <a:r>
              <a:rPr lang="en-GB" dirty="0" smtClean="0"/>
              <a:t>customers</a:t>
            </a:r>
          </a:p>
          <a:p>
            <a:pPr marL="0" indent="0">
              <a:buNone/>
            </a:pPr>
            <a:r>
              <a:rPr lang="en-GB" dirty="0" smtClean="0"/>
              <a:t>What you need to know:</a:t>
            </a:r>
          </a:p>
          <a:p>
            <a:r>
              <a:rPr lang="en-GB" dirty="0" smtClean="0"/>
              <a:t>The value of primary and secondary marketing research</a:t>
            </a:r>
          </a:p>
          <a:p>
            <a:r>
              <a:rPr lang="en-GB" dirty="0" smtClean="0"/>
              <a:t>The value of sampling</a:t>
            </a:r>
          </a:p>
          <a:p>
            <a:r>
              <a:rPr lang="en-GB" dirty="0" smtClean="0"/>
              <a:t>The use of data in marketing decision-making and planning</a:t>
            </a:r>
          </a:p>
          <a:p>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a:t>
            </a:fld>
            <a:endParaRPr lang="en-GB"/>
          </a:p>
        </p:txBody>
      </p:sp>
    </p:spTree>
    <p:extLst>
      <p:ext uri="{BB962C8B-B14F-4D97-AF65-F5344CB8AC3E}">
        <p14:creationId xmlns:p14="http://schemas.microsoft.com/office/powerpoint/2010/main" val="15123483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sz="quarter" idx="1"/>
          </p:nvPr>
        </p:nvSpPr>
        <p:spPr>
          <a:xfrm>
            <a:off x="323528" y="1772816"/>
            <a:ext cx="8568952" cy="4464496"/>
          </a:xfrm>
        </p:spPr>
        <p:txBody>
          <a:bodyPr>
            <a:normAutofit fontScale="92500" lnSpcReduction="10000"/>
          </a:bodyPr>
          <a:lstStyle/>
          <a:p>
            <a:pPr marL="0" indent="0" algn="just">
              <a:spcBef>
                <a:spcPts val="900"/>
              </a:spcBef>
              <a:spcAft>
                <a:spcPts val="900"/>
              </a:spcAft>
              <a:buNone/>
            </a:pPr>
            <a:r>
              <a:rPr lang="en-US" sz="1800" dirty="0" smtClean="0">
                <a:latin typeface="Calibri" panose="020F0502020204030204" pitchFamily="34" charset="0"/>
              </a:rPr>
              <a:t>All members of the population have an equal chance of being selected for the sample.</a:t>
            </a:r>
            <a:endParaRPr lang="en-US" sz="1800" b="1" dirty="0" smtClean="0">
              <a:latin typeface="Calibri" panose="020F0502020204030204" pitchFamily="34" charset="0"/>
            </a:endParaRPr>
          </a:p>
          <a:p>
            <a:pPr algn="just">
              <a:spcBef>
                <a:spcPts val="900"/>
              </a:spcBef>
              <a:spcAft>
                <a:spcPts val="900"/>
              </a:spcAft>
            </a:pPr>
            <a:r>
              <a:rPr lang="en-GB" sz="1800" dirty="0" smtClean="0"/>
              <a:t>It is a simple sampling method </a:t>
            </a:r>
            <a:r>
              <a:rPr lang="en-GB" sz="1800" dirty="0"/>
              <a:t>to design and </a:t>
            </a:r>
            <a:r>
              <a:rPr lang="en-GB" sz="1800" dirty="0" smtClean="0"/>
              <a:t>interpret which is more useful if the product has mass appeal.</a:t>
            </a:r>
          </a:p>
          <a:p>
            <a:pPr algn="just">
              <a:spcBef>
                <a:spcPts val="900"/>
              </a:spcBef>
              <a:spcAft>
                <a:spcPts val="900"/>
              </a:spcAft>
            </a:pPr>
            <a:r>
              <a:rPr lang="en-US" sz="1800" dirty="0" smtClean="0">
                <a:latin typeface="Calibri" panose="020F0502020204030204" pitchFamily="34" charset="0"/>
              </a:rPr>
              <a:t>However it is not a completely unplanned method of picking a sample and firms may spend a large amount of time choosing and finding an accurate list from which to pick the sample to keep it truly random</a:t>
            </a:r>
          </a:p>
          <a:p>
            <a:pPr algn="just">
              <a:spcBef>
                <a:spcPts val="900"/>
              </a:spcBef>
              <a:spcAft>
                <a:spcPts val="900"/>
              </a:spcAft>
            </a:pPr>
            <a:r>
              <a:rPr lang="en-US" sz="1800" dirty="0" smtClean="0">
                <a:latin typeface="Calibri" panose="020F0502020204030204" pitchFamily="34" charset="0"/>
              </a:rPr>
              <a:t>Collecting the data may take time and be costly particularly if it involves many visits to the random sample across the country</a:t>
            </a:r>
          </a:p>
          <a:p>
            <a:pPr algn="just">
              <a:spcBef>
                <a:spcPts val="900"/>
              </a:spcBef>
              <a:spcAft>
                <a:spcPts val="900"/>
              </a:spcAft>
            </a:pPr>
            <a:r>
              <a:rPr lang="en-US" sz="1800" dirty="0" smtClean="0">
                <a:latin typeface="Calibri" panose="020F0502020204030204" pitchFamily="34" charset="0"/>
              </a:rPr>
              <a:t>ICT is often used to help with choosing the random sample, for example choosing from the electoral register, and it can be </a:t>
            </a:r>
            <a:r>
              <a:rPr lang="en-US" sz="1800" dirty="0">
                <a:latin typeface="Calibri" panose="020F0502020204030204" pitchFamily="34" charset="0"/>
              </a:rPr>
              <a:t>useful when completing surveys by mail, phone or online</a:t>
            </a:r>
            <a:r>
              <a:rPr lang="en-US" sz="1800" dirty="0" smtClean="0">
                <a:latin typeface="Calibri" panose="020F0502020204030204" pitchFamily="34" charset="0"/>
              </a:rPr>
              <a:t>.</a:t>
            </a:r>
          </a:p>
          <a:p>
            <a:pPr algn="just">
              <a:spcBef>
                <a:spcPts val="900"/>
              </a:spcBef>
              <a:spcAft>
                <a:spcPts val="900"/>
              </a:spcAft>
            </a:pPr>
            <a:r>
              <a:rPr lang="en-US" sz="1800" dirty="0" smtClean="0">
                <a:latin typeface="Calibri" panose="020F0502020204030204" pitchFamily="34" charset="0"/>
              </a:rPr>
              <a:t>There could be many difficulties in keeping it random. </a:t>
            </a:r>
            <a:r>
              <a:rPr lang="en-US" sz="1800" dirty="0">
                <a:latin typeface="Calibri" panose="020F0502020204030204" pitchFamily="34" charset="0"/>
              </a:rPr>
              <a:t>F</a:t>
            </a:r>
            <a:r>
              <a:rPr lang="en-US" sz="1800" dirty="0" smtClean="0">
                <a:latin typeface="Calibri" panose="020F0502020204030204" pitchFamily="34" charset="0"/>
              </a:rPr>
              <a:t>or example, selecting 50 random people in a shopping </a:t>
            </a:r>
            <a:r>
              <a:rPr lang="en-US" sz="1800" dirty="0" err="1" smtClean="0">
                <a:latin typeface="Calibri" panose="020F0502020204030204" pitchFamily="34" charset="0"/>
              </a:rPr>
              <a:t>centre</a:t>
            </a:r>
            <a:r>
              <a:rPr lang="en-US" sz="1800" dirty="0" smtClean="0">
                <a:latin typeface="Calibri" panose="020F0502020204030204" pitchFamily="34" charset="0"/>
              </a:rPr>
              <a:t> at 15:00 would not be random as the probability of working individuals being there to be surveyed would be low.</a:t>
            </a:r>
          </a:p>
        </p:txBody>
      </p:sp>
      <p:sp>
        <p:nvSpPr>
          <p:cNvPr id="4" name="Title 1"/>
          <p:cNvSpPr>
            <a:spLocks/>
          </p:cNvSpPr>
          <p:nvPr/>
        </p:nvSpPr>
        <p:spPr bwMode="auto">
          <a:xfrm>
            <a:off x="251520" y="980728"/>
            <a:ext cx="8892480" cy="688504"/>
          </a:xfrm>
          <a:prstGeom prst="rect">
            <a:avLst/>
          </a:prstGeom>
          <a:noFill/>
          <a:ln w="57150">
            <a:noFill/>
            <a:miter lim="800000"/>
            <a:headEnd/>
            <a:tailEnd/>
          </a:ln>
        </p:spPr>
        <p:txBody>
          <a:bodyPr anchor="ctr"/>
          <a:lstStyle/>
          <a:p>
            <a:pPr algn="ctr">
              <a:defRPr/>
            </a:pPr>
            <a:r>
              <a:rPr lang="en-US" sz="4400" dirty="0" smtClean="0">
                <a:solidFill>
                  <a:srgbClr val="C00000"/>
                </a:solidFill>
                <a:latin typeface="Calibri" panose="020F0502020204030204" pitchFamily="34" charset="0"/>
              </a:rPr>
              <a:t>1. Random </a:t>
            </a:r>
            <a:r>
              <a:rPr lang="en-GB" sz="4400" dirty="0" smtClean="0">
                <a:solidFill>
                  <a:srgbClr val="C00000"/>
                </a:solidFill>
              </a:rPr>
              <a:t>sampling</a:t>
            </a:r>
            <a:endParaRPr lang="en-US" sz="4400" dirty="0">
              <a:solidFill>
                <a:srgbClr val="C00000"/>
              </a:solidFill>
              <a:latin typeface="Calibri" panose="020F0502020204030204" pitchFamily="34" charset="0"/>
            </a:endParaRP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20</a:t>
            </a:fld>
            <a:endParaRPr lang="en-GB"/>
          </a:p>
        </p:txBody>
      </p:sp>
    </p:spTree>
    <p:extLst>
      <p:ext uri="{BB962C8B-B14F-4D97-AF65-F5344CB8AC3E}">
        <p14:creationId xmlns:p14="http://schemas.microsoft.com/office/powerpoint/2010/main" val="28921375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sz="quarter" idx="1"/>
          </p:nvPr>
        </p:nvSpPr>
        <p:spPr>
          <a:xfrm>
            <a:off x="179512" y="1700808"/>
            <a:ext cx="8682608" cy="4608512"/>
          </a:xfrm>
        </p:spPr>
        <p:txBody>
          <a:bodyPr>
            <a:noAutofit/>
          </a:bodyPr>
          <a:lstStyle/>
          <a:p>
            <a:pPr algn="just">
              <a:spcBef>
                <a:spcPts val="600"/>
              </a:spcBef>
              <a:spcAft>
                <a:spcPts val="600"/>
              </a:spcAft>
            </a:pPr>
            <a:r>
              <a:rPr lang="en-GB" sz="1750" dirty="0" smtClean="0"/>
              <a:t>A </a:t>
            </a:r>
            <a:r>
              <a:rPr lang="en-GB" sz="1750" dirty="0"/>
              <a:t>sample </a:t>
            </a:r>
            <a:r>
              <a:rPr lang="en-GB" sz="1750" dirty="0" smtClean="0"/>
              <a:t>is chosen with the aim of representing the </a:t>
            </a:r>
            <a:r>
              <a:rPr lang="en-GB" sz="1750" dirty="0"/>
              <a:t>overall </a:t>
            </a:r>
            <a:r>
              <a:rPr lang="en-GB" sz="1750" dirty="0" smtClean="0"/>
              <a:t>population. </a:t>
            </a:r>
          </a:p>
          <a:p>
            <a:pPr algn="just">
              <a:spcBef>
                <a:spcPts val="600"/>
              </a:spcBef>
              <a:spcAft>
                <a:spcPts val="600"/>
              </a:spcAft>
            </a:pPr>
            <a:r>
              <a:rPr lang="en-GB" sz="1750" dirty="0" smtClean="0"/>
              <a:t>The </a:t>
            </a:r>
            <a:r>
              <a:rPr lang="en-GB" sz="1750" dirty="0"/>
              <a:t>population is divided </a:t>
            </a:r>
            <a:r>
              <a:rPr lang="en-GB" sz="1750" dirty="0" smtClean="0"/>
              <a:t>(‘stratified’) </a:t>
            </a:r>
            <a:r>
              <a:rPr lang="en-GB" sz="1750" dirty="0"/>
              <a:t>by </a:t>
            </a:r>
            <a:r>
              <a:rPr lang="en-GB" sz="1750" dirty="0" smtClean="0"/>
              <a:t>the most key data, including income levels, </a:t>
            </a:r>
            <a:r>
              <a:rPr lang="en-GB" sz="1750" dirty="0"/>
              <a:t>age, </a:t>
            </a:r>
            <a:r>
              <a:rPr lang="en-GB" sz="1750" dirty="0" smtClean="0"/>
              <a:t>gender, etc. </a:t>
            </a:r>
            <a:r>
              <a:rPr lang="en-GB" sz="1750" dirty="0"/>
              <a:t>and </a:t>
            </a:r>
            <a:r>
              <a:rPr lang="en-GB" sz="1750" dirty="0" smtClean="0"/>
              <a:t>the characteristics of the </a:t>
            </a:r>
            <a:r>
              <a:rPr lang="en-GB" sz="1750" dirty="0"/>
              <a:t>required quota sample </a:t>
            </a:r>
            <a:r>
              <a:rPr lang="en-GB" sz="1750" dirty="0" smtClean="0"/>
              <a:t>is selected.</a:t>
            </a:r>
          </a:p>
          <a:p>
            <a:pPr algn="just">
              <a:spcBef>
                <a:spcPts val="600"/>
              </a:spcBef>
              <a:spcAft>
                <a:spcPts val="600"/>
              </a:spcAft>
            </a:pPr>
            <a:r>
              <a:rPr lang="en-US" sz="1750" dirty="0" smtClean="0"/>
              <a:t>The sample are then surveyed </a:t>
            </a:r>
            <a:r>
              <a:rPr lang="en-US" sz="1750" dirty="0"/>
              <a:t>as they pass the interviewer. </a:t>
            </a:r>
            <a:r>
              <a:rPr lang="en-US" sz="1750" dirty="0" smtClean="0"/>
              <a:t>Once </a:t>
            </a:r>
            <a:r>
              <a:rPr lang="en-US" sz="1750" dirty="0"/>
              <a:t>the required number have been surveyed no more are </a:t>
            </a:r>
            <a:r>
              <a:rPr lang="en-US" sz="1750" dirty="0" smtClean="0"/>
              <a:t>asked (quota is filled). </a:t>
            </a:r>
            <a:r>
              <a:rPr lang="en-US" sz="1750" dirty="0"/>
              <a:t>This method is not random as not everyone has an equal chance of being </a:t>
            </a:r>
            <a:r>
              <a:rPr lang="en-US" sz="1750" dirty="0" smtClean="0"/>
              <a:t>selected.</a:t>
            </a:r>
          </a:p>
          <a:p>
            <a:pPr algn="just">
              <a:spcBef>
                <a:spcPts val="600"/>
              </a:spcBef>
              <a:spcAft>
                <a:spcPts val="600"/>
              </a:spcAft>
            </a:pPr>
            <a:r>
              <a:rPr lang="en-GB" sz="1750" dirty="0"/>
              <a:t>A</a:t>
            </a:r>
            <a:r>
              <a:rPr lang="en-GB" sz="1750" dirty="0" smtClean="0"/>
              <a:t> commonly used method, </a:t>
            </a:r>
            <a:r>
              <a:rPr lang="en-GB" sz="1750" dirty="0"/>
              <a:t>particularly </a:t>
            </a:r>
            <a:r>
              <a:rPr lang="en-GB" sz="1750" dirty="0" smtClean="0"/>
              <a:t>when completing surveys to gain </a:t>
            </a:r>
            <a:r>
              <a:rPr lang="en-GB" sz="1750" dirty="0"/>
              <a:t>customer opinion</a:t>
            </a:r>
            <a:r>
              <a:rPr lang="en-GB" sz="1750" dirty="0" smtClean="0"/>
              <a:t>, as it is quicker and cheaper to do. </a:t>
            </a:r>
          </a:p>
          <a:p>
            <a:pPr algn="just">
              <a:spcBef>
                <a:spcPts val="600"/>
              </a:spcBef>
              <a:spcAft>
                <a:spcPts val="600"/>
              </a:spcAft>
            </a:pPr>
            <a:r>
              <a:rPr lang="en-US" sz="1750" dirty="0" smtClean="0"/>
              <a:t>This method may develop </a:t>
            </a:r>
            <a:r>
              <a:rPr lang="en-US" sz="1750" dirty="0"/>
              <a:t>bias as those selected in the target market may not be selected </a:t>
            </a:r>
            <a:r>
              <a:rPr lang="en-US" sz="1750" dirty="0" smtClean="0"/>
              <a:t>randomly, for example, all are selected at a particular time of the day. </a:t>
            </a:r>
          </a:p>
          <a:p>
            <a:pPr algn="just">
              <a:spcBef>
                <a:spcPts val="600"/>
              </a:spcBef>
              <a:spcAft>
                <a:spcPts val="600"/>
              </a:spcAft>
            </a:pPr>
            <a:r>
              <a:rPr lang="en-US" sz="1750" dirty="0" smtClean="0"/>
              <a:t>Also with </a:t>
            </a:r>
            <a:r>
              <a:rPr lang="en-US" sz="1750" dirty="0"/>
              <a:t>quota </a:t>
            </a:r>
            <a:r>
              <a:rPr lang="en-US" sz="1750" dirty="0" smtClean="0"/>
              <a:t>sampling, </a:t>
            </a:r>
            <a:r>
              <a:rPr lang="en-US" sz="1750" dirty="0"/>
              <a:t>if an individual does not visit the place of </a:t>
            </a:r>
            <a:r>
              <a:rPr lang="en-US" sz="1750" dirty="0" smtClean="0"/>
              <a:t>the survey </a:t>
            </a:r>
            <a:r>
              <a:rPr lang="en-US" sz="1750" dirty="0"/>
              <a:t>they have no chance of being </a:t>
            </a:r>
            <a:r>
              <a:rPr lang="en-US" sz="1750" dirty="0" smtClean="0"/>
              <a:t>surveyed. </a:t>
            </a:r>
          </a:p>
          <a:p>
            <a:pPr algn="just">
              <a:spcBef>
                <a:spcPts val="600"/>
              </a:spcBef>
              <a:spcAft>
                <a:spcPts val="600"/>
              </a:spcAft>
            </a:pPr>
            <a:r>
              <a:rPr lang="en-US" sz="1750" b="1" dirty="0" smtClean="0"/>
              <a:t>Therefore it cannot be used to predict the behavior of the whole population as accurately.</a:t>
            </a:r>
            <a:endParaRPr lang="en-US" sz="1750" dirty="0" smtClean="0"/>
          </a:p>
        </p:txBody>
      </p:sp>
      <p:sp>
        <p:nvSpPr>
          <p:cNvPr id="4" name="Title 1"/>
          <p:cNvSpPr>
            <a:spLocks/>
          </p:cNvSpPr>
          <p:nvPr/>
        </p:nvSpPr>
        <p:spPr bwMode="auto">
          <a:xfrm>
            <a:off x="0" y="980728"/>
            <a:ext cx="9144000" cy="609600"/>
          </a:xfrm>
          <a:prstGeom prst="rect">
            <a:avLst/>
          </a:prstGeom>
          <a:noFill/>
          <a:ln w="57150">
            <a:noFill/>
            <a:miter lim="800000"/>
            <a:headEnd/>
            <a:tailEnd/>
          </a:ln>
        </p:spPr>
        <p:txBody>
          <a:bodyPr anchor="ctr"/>
          <a:lstStyle/>
          <a:p>
            <a:pPr algn="ctr">
              <a:defRPr/>
            </a:pPr>
            <a:r>
              <a:rPr lang="en-GB" sz="4400" dirty="0" smtClean="0">
                <a:solidFill>
                  <a:srgbClr val="C00000"/>
                </a:solidFill>
                <a:latin typeface="Calibri" panose="020F0502020204030204" pitchFamily="34" charset="0"/>
              </a:rPr>
              <a:t>2. Quota sampling</a:t>
            </a:r>
            <a:endParaRPr lang="en-US" sz="4400" dirty="0">
              <a:solidFill>
                <a:srgbClr val="C00000"/>
              </a:solidFill>
              <a:latin typeface="Calibri" panose="020F0502020204030204" pitchFamily="34" charset="0"/>
            </a:endParaRP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dirty="0"/>
          </a:p>
        </p:txBody>
      </p:sp>
      <p:sp>
        <p:nvSpPr>
          <p:cNvPr id="3" name="Slide Number Placeholder 2"/>
          <p:cNvSpPr>
            <a:spLocks noGrp="1"/>
          </p:cNvSpPr>
          <p:nvPr>
            <p:ph type="sldNum" sz="quarter" idx="12"/>
          </p:nvPr>
        </p:nvSpPr>
        <p:spPr/>
        <p:txBody>
          <a:bodyPr/>
          <a:lstStyle/>
          <a:p>
            <a:fld id="{3CE47246-2CC8-4C53-9EA3-1413DD9598CD}" type="slidenum">
              <a:rPr lang="en-GB" smtClean="0"/>
              <a:pPr/>
              <a:t>21</a:t>
            </a:fld>
            <a:endParaRPr lang="en-GB"/>
          </a:p>
        </p:txBody>
      </p:sp>
    </p:spTree>
    <p:extLst>
      <p:ext uri="{BB962C8B-B14F-4D97-AF65-F5344CB8AC3E}">
        <p14:creationId xmlns:p14="http://schemas.microsoft.com/office/powerpoint/2010/main" val="683401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sz="quarter" idx="1"/>
          </p:nvPr>
        </p:nvSpPr>
        <p:spPr>
          <a:xfrm>
            <a:off x="395536" y="1772816"/>
            <a:ext cx="8519864" cy="4752528"/>
          </a:xfrm>
        </p:spPr>
        <p:txBody>
          <a:bodyPr>
            <a:normAutofit lnSpcReduction="10000"/>
          </a:bodyPr>
          <a:lstStyle/>
          <a:p>
            <a:pPr algn="just">
              <a:spcBef>
                <a:spcPts val="0"/>
              </a:spcBef>
              <a:spcAft>
                <a:spcPts val="1200"/>
              </a:spcAft>
            </a:pPr>
            <a:r>
              <a:rPr lang="en-US" sz="2000" dirty="0">
                <a:latin typeface="Calibri" panose="020F0502020204030204" pitchFamily="34" charset="0"/>
              </a:rPr>
              <a:t>A group of respondents are selected randomly </a:t>
            </a:r>
            <a:r>
              <a:rPr lang="en-US" sz="2000" dirty="0" smtClean="0">
                <a:latin typeface="Calibri" panose="020F0502020204030204" pitchFamily="34" charset="0"/>
              </a:rPr>
              <a:t>before the survey is carried out, from a list (for example, the electoral roll) </a:t>
            </a:r>
            <a:r>
              <a:rPr lang="en-US" sz="2000" dirty="0">
                <a:latin typeface="Calibri" panose="020F0502020204030204" pitchFamily="34" charset="0"/>
              </a:rPr>
              <a:t>but </a:t>
            </a:r>
            <a:r>
              <a:rPr lang="en-US" sz="2000" dirty="0" smtClean="0">
                <a:latin typeface="Calibri" panose="020F0502020204030204" pitchFamily="34" charset="0"/>
              </a:rPr>
              <a:t>within </a:t>
            </a:r>
            <a:r>
              <a:rPr lang="en-US" sz="2000" dirty="0">
                <a:latin typeface="Calibri" panose="020F0502020204030204" pitchFamily="34" charset="0"/>
              </a:rPr>
              <a:t>very specific </a:t>
            </a:r>
            <a:r>
              <a:rPr lang="en-US" sz="2000" dirty="0" smtClean="0">
                <a:latin typeface="Calibri" panose="020F0502020204030204" pitchFamily="34" charset="0"/>
              </a:rPr>
              <a:t>sub-groups, for example, gender, age or income levels. The survey is then carried out.</a:t>
            </a:r>
          </a:p>
          <a:p>
            <a:pPr algn="just">
              <a:spcBef>
                <a:spcPts val="0"/>
              </a:spcBef>
              <a:spcAft>
                <a:spcPts val="1200"/>
              </a:spcAft>
            </a:pPr>
            <a:r>
              <a:rPr lang="en-US" sz="2000" dirty="0" smtClean="0">
                <a:latin typeface="Calibri" panose="020F0502020204030204" pitchFamily="34" charset="0"/>
              </a:rPr>
              <a:t>Often more suitable for mail, email, phone surveys</a:t>
            </a:r>
            <a:endParaRPr lang="en-US" sz="2000" dirty="0">
              <a:latin typeface="Calibri" panose="020F0502020204030204" pitchFamily="34" charset="0"/>
            </a:endParaRPr>
          </a:p>
          <a:p>
            <a:pPr algn="just">
              <a:spcBef>
                <a:spcPts val="0"/>
              </a:spcBef>
              <a:spcAft>
                <a:spcPts val="1200"/>
              </a:spcAft>
              <a:buFont typeface="Arial"/>
              <a:buChar char="•"/>
            </a:pPr>
            <a:r>
              <a:rPr lang="en-US" sz="2000" dirty="0">
                <a:latin typeface="Calibri" panose="020F0502020204030204" pitchFamily="34" charset="0"/>
              </a:rPr>
              <a:t>For </a:t>
            </a:r>
            <a:r>
              <a:rPr lang="en-US" sz="2000" dirty="0" smtClean="0">
                <a:latin typeface="Calibri" panose="020F0502020204030204" pitchFamily="34" charset="0"/>
              </a:rPr>
              <a:t>example, an </a:t>
            </a:r>
            <a:r>
              <a:rPr lang="en-US" sz="2000" dirty="0">
                <a:latin typeface="Calibri" panose="020F0502020204030204" pitchFamily="34" charset="0"/>
              </a:rPr>
              <a:t>organic food retailer may feel that </a:t>
            </a:r>
            <a:r>
              <a:rPr lang="en-US" sz="2000" dirty="0" smtClean="0">
                <a:latin typeface="Calibri" panose="020F0502020204030204" pitchFamily="34" charset="0"/>
              </a:rPr>
              <a:t>80 per cent </a:t>
            </a:r>
            <a:r>
              <a:rPr lang="en-US" sz="2000" dirty="0">
                <a:latin typeface="Calibri" panose="020F0502020204030204" pitchFamily="34" charset="0"/>
              </a:rPr>
              <a:t>of its target audience is aged 30-55 and the other 20 per </a:t>
            </a:r>
            <a:r>
              <a:rPr lang="en-US" sz="2000" dirty="0" smtClean="0">
                <a:latin typeface="Calibri" panose="020F0502020204030204" pitchFamily="34" charset="0"/>
              </a:rPr>
              <a:t>cent </a:t>
            </a:r>
            <a:r>
              <a:rPr lang="en-US" sz="2000" dirty="0">
                <a:latin typeface="Calibri" panose="020F0502020204030204" pitchFamily="34" charset="0"/>
              </a:rPr>
              <a:t>is 55-70. </a:t>
            </a:r>
            <a:r>
              <a:rPr lang="en-US" sz="2000" dirty="0" smtClean="0">
                <a:latin typeface="Calibri" panose="020F0502020204030204" pitchFamily="34" charset="0"/>
              </a:rPr>
              <a:t>Therefore </a:t>
            </a:r>
            <a:r>
              <a:rPr lang="en-US" sz="2000" dirty="0">
                <a:latin typeface="Calibri" panose="020F0502020204030204" pitchFamily="34" charset="0"/>
              </a:rPr>
              <a:t>they would choose a  sample to reflect </a:t>
            </a:r>
            <a:r>
              <a:rPr lang="en-US" sz="2000" dirty="0" smtClean="0">
                <a:latin typeface="Calibri" panose="020F0502020204030204" pitchFamily="34" charset="0"/>
              </a:rPr>
              <a:t>this from a chosen list and then target these individuals.</a:t>
            </a:r>
            <a:endParaRPr lang="en-US" sz="2000" dirty="0">
              <a:latin typeface="Calibri" panose="020F0502020204030204" pitchFamily="34" charset="0"/>
            </a:endParaRPr>
          </a:p>
          <a:p>
            <a:pPr algn="just">
              <a:spcBef>
                <a:spcPts val="0"/>
              </a:spcBef>
              <a:spcAft>
                <a:spcPts val="1200"/>
              </a:spcAft>
            </a:pPr>
            <a:r>
              <a:rPr lang="en-US" sz="2000" dirty="0">
                <a:latin typeface="Calibri" panose="020F0502020204030204" pitchFamily="34" charset="0"/>
              </a:rPr>
              <a:t>This is popular as </a:t>
            </a:r>
            <a:r>
              <a:rPr lang="en-US" sz="2000" dirty="0" smtClean="0">
                <a:latin typeface="Calibri" panose="020F0502020204030204" pitchFamily="34" charset="0"/>
              </a:rPr>
              <a:t>it should </a:t>
            </a:r>
            <a:r>
              <a:rPr lang="en-US" sz="2000" dirty="0">
                <a:latin typeface="Calibri" panose="020F0502020204030204" pitchFamily="34" charset="0"/>
              </a:rPr>
              <a:t>be less </a:t>
            </a:r>
            <a:r>
              <a:rPr lang="en-US" sz="2000" dirty="0" smtClean="0">
                <a:latin typeface="Calibri" panose="020F0502020204030204" pitchFamily="34" charset="0"/>
              </a:rPr>
              <a:t>biased </a:t>
            </a:r>
            <a:r>
              <a:rPr lang="en-US" sz="2000" dirty="0">
                <a:latin typeface="Calibri" panose="020F0502020204030204" pitchFamily="34" charset="0"/>
              </a:rPr>
              <a:t>and should accurately reflect the views of the </a:t>
            </a:r>
            <a:r>
              <a:rPr lang="en-US" sz="2000" dirty="0" smtClean="0">
                <a:latin typeface="Calibri" panose="020F0502020204030204" pitchFamily="34" charset="0"/>
              </a:rPr>
              <a:t>company’s </a:t>
            </a:r>
            <a:r>
              <a:rPr lang="en-US" sz="2000" dirty="0">
                <a:latin typeface="Calibri" panose="020F0502020204030204" pitchFamily="34" charset="0"/>
              </a:rPr>
              <a:t>target audience. </a:t>
            </a:r>
            <a:endParaRPr lang="en-US" sz="2000" dirty="0" smtClean="0">
              <a:latin typeface="Calibri" panose="020F0502020204030204" pitchFamily="34" charset="0"/>
            </a:endParaRPr>
          </a:p>
          <a:p>
            <a:pPr algn="just">
              <a:spcBef>
                <a:spcPts val="0"/>
              </a:spcBef>
              <a:spcAft>
                <a:spcPts val="1200"/>
              </a:spcAft>
            </a:pPr>
            <a:r>
              <a:rPr lang="en-US" sz="2000" dirty="0" smtClean="0">
                <a:latin typeface="Calibri" panose="020F0502020204030204" pitchFamily="34" charset="0"/>
              </a:rPr>
              <a:t>ICT is often used to select the sample randomly.</a:t>
            </a:r>
            <a:endParaRPr lang="en-US" sz="2000" dirty="0">
              <a:latin typeface="Calibri" panose="020F0502020204030204" pitchFamily="34" charset="0"/>
            </a:endParaRPr>
          </a:p>
          <a:p>
            <a:pPr algn="just">
              <a:spcBef>
                <a:spcPts val="0"/>
              </a:spcBef>
              <a:spcAft>
                <a:spcPts val="1200"/>
              </a:spcAft>
            </a:pPr>
            <a:r>
              <a:rPr lang="en-US" sz="2000" dirty="0" smtClean="0">
                <a:latin typeface="Calibri" panose="020F0502020204030204" pitchFamily="34" charset="0"/>
              </a:rPr>
              <a:t>The sample selection </a:t>
            </a:r>
            <a:r>
              <a:rPr lang="en-US" sz="2000" dirty="0">
                <a:latin typeface="Calibri" panose="020F0502020204030204" pitchFamily="34" charset="0"/>
              </a:rPr>
              <a:t>can take time and therefore be </a:t>
            </a:r>
            <a:r>
              <a:rPr lang="en-US" sz="2000" dirty="0" smtClean="0">
                <a:latin typeface="Calibri" panose="020F0502020204030204" pitchFamily="34" charset="0"/>
              </a:rPr>
              <a:t>costly to select and gather.</a:t>
            </a:r>
            <a:endParaRPr lang="en-US" sz="2000" dirty="0">
              <a:latin typeface="Calibri" panose="020F0502020204030204" pitchFamily="34" charset="0"/>
            </a:endParaRPr>
          </a:p>
        </p:txBody>
      </p:sp>
      <p:sp>
        <p:nvSpPr>
          <p:cNvPr id="4" name="Title 1"/>
          <p:cNvSpPr>
            <a:spLocks/>
          </p:cNvSpPr>
          <p:nvPr/>
        </p:nvSpPr>
        <p:spPr bwMode="auto">
          <a:xfrm>
            <a:off x="5399" y="980728"/>
            <a:ext cx="9144000" cy="609600"/>
          </a:xfrm>
          <a:prstGeom prst="rect">
            <a:avLst/>
          </a:prstGeom>
          <a:noFill/>
          <a:ln w="57150">
            <a:noFill/>
            <a:miter lim="800000"/>
            <a:headEnd/>
            <a:tailEnd/>
          </a:ln>
        </p:spPr>
        <p:txBody>
          <a:bodyPr anchor="ctr"/>
          <a:lstStyle/>
          <a:p>
            <a:pPr algn="ctr">
              <a:defRPr/>
            </a:pPr>
            <a:r>
              <a:rPr lang="en-GB" sz="4400" dirty="0" smtClean="0">
                <a:solidFill>
                  <a:srgbClr val="C00000"/>
                </a:solidFill>
                <a:latin typeface="Calibri" panose="020F0502020204030204" pitchFamily="34" charset="0"/>
              </a:rPr>
              <a:t>3. Stratified sampling</a:t>
            </a:r>
            <a:endParaRPr lang="en-US" sz="4400" dirty="0">
              <a:solidFill>
                <a:srgbClr val="C00000"/>
              </a:solidFill>
              <a:latin typeface="Calibri" panose="020F0502020204030204" pitchFamily="34" charset="0"/>
            </a:endParaRP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22</a:t>
            </a:fld>
            <a:endParaRPr lang="en-GB"/>
          </a:p>
        </p:txBody>
      </p:sp>
    </p:spTree>
    <p:extLst>
      <p:ext uri="{BB962C8B-B14F-4D97-AF65-F5344CB8AC3E}">
        <p14:creationId xmlns:p14="http://schemas.microsoft.com/office/powerpoint/2010/main" val="34894311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08912" cy="969873"/>
          </a:xfrm>
        </p:spPr>
        <p:txBody>
          <a:bodyPr/>
          <a:lstStyle/>
          <a:p>
            <a:r>
              <a:rPr lang="en-GB" dirty="0" smtClean="0"/>
              <a:t>Discussion questions</a:t>
            </a:r>
            <a:endParaRPr lang="en-GB" dirty="0"/>
          </a:p>
        </p:txBody>
      </p:sp>
      <p:sp>
        <p:nvSpPr>
          <p:cNvPr id="3" name="Content Placeholder 2"/>
          <p:cNvSpPr>
            <a:spLocks noGrp="1"/>
          </p:cNvSpPr>
          <p:nvPr>
            <p:ph idx="1"/>
          </p:nvPr>
        </p:nvSpPr>
        <p:spPr>
          <a:xfrm>
            <a:off x="251520" y="1700808"/>
            <a:ext cx="8640960" cy="4680520"/>
          </a:xfrm>
        </p:spPr>
        <p:txBody>
          <a:bodyPr>
            <a:normAutofit lnSpcReduction="10000"/>
          </a:bodyPr>
          <a:lstStyle/>
          <a:p>
            <a:pPr marL="0" indent="0" algn="just">
              <a:spcBef>
                <a:spcPts val="0"/>
              </a:spcBef>
              <a:spcAft>
                <a:spcPts val="1200"/>
              </a:spcAft>
              <a:buNone/>
            </a:pPr>
            <a:r>
              <a:rPr lang="en-GB" sz="1800" dirty="0" smtClean="0"/>
              <a:t>Based on what we have discussed about sampling:</a:t>
            </a:r>
          </a:p>
          <a:p>
            <a:pPr marL="914400" lvl="1" indent="-514350" algn="just">
              <a:spcBef>
                <a:spcPts val="0"/>
              </a:spcBef>
              <a:spcAft>
                <a:spcPts val="1200"/>
              </a:spcAft>
              <a:buFont typeface="+mj-lt"/>
              <a:buAutoNum type="arabicPeriod"/>
            </a:pPr>
            <a:r>
              <a:rPr lang="en-GB" sz="1800" dirty="0" smtClean="0"/>
              <a:t>Produce a list of the main benefits and drawbacks of using sampling.</a:t>
            </a:r>
          </a:p>
          <a:p>
            <a:pPr marL="914400" lvl="1" indent="-514350" algn="just">
              <a:spcBef>
                <a:spcPts val="0"/>
              </a:spcBef>
              <a:spcAft>
                <a:spcPts val="1200"/>
              </a:spcAft>
              <a:buFont typeface="+mj-lt"/>
              <a:buAutoNum type="arabicPeriod"/>
            </a:pPr>
            <a:r>
              <a:rPr lang="en-GB" sz="1800" dirty="0" smtClean="0"/>
              <a:t>Debate with your partner the following issues: </a:t>
            </a:r>
          </a:p>
          <a:p>
            <a:pPr marL="1314450" lvl="2" indent="-514350" algn="just">
              <a:spcBef>
                <a:spcPts val="0"/>
              </a:spcBef>
              <a:spcAft>
                <a:spcPts val="1200"/>
              </a:spcAft>
              <a:buFont typeface="Arial"/>
              <a:buChar char="•"/>
            </a:pPr>
            <a:r>
              <a:rPr lang="en-GB" sz="1800" dirty="0" smtClean="0"/>
              <a:t>How worthwhile sampling is for different types of firms when finding out about the popularity and introduction of new products. How should each of the following sample? </a:t>
            </a:r>
          </a:p>
          <a:p>
            <a:pPr marL="1771650" lvl="3" indent="-514350" algn="just">
              <a:spcBef>
                <a:spcPts val="0"/>
              </a:spcBef>
              <a:spcAft>
                <a:spcPts val="1200"/>
              </a:spcAft>
              <a:buFont typeface="Lucida Grande"/>
              <a:buChar char="-"/>
            </a:pPr>
            <a:r>
              <a:rPr lang="en-GB" sz="1800" dirty="0" smtClean="0"/>
              <a:t>Supermarket e.g. </a:t>
            </a:r>
            <a:r>
              <a:rPr lang="en-GB" sz="1800" dirty="0" err="1" smtClean="0"/>
              <a:t>Morrisons</a:t>
            </a:r>
            <a:endParaRPr lang="en-GB" sz="1800" dirty="0" smtClean="0"/>
          </a:p>
          <a:p>
            <a:pPr marL="1771650" lvl="3" indent="-514350" algn="just">
              <a:spcBef>
                <a:spcPts val="0"/>
              </a:spcBef>
              <a:spcAft>
                <a:spcPts val="1200"/>
              </a:spcAft>
              <a:buFont typeface="Lucida Grande"/>
              <a:buChar char="-"/>
            </a:pPr>
            <a:r>
              <a:rPr lang="en-GB" sz="1800" dirty="0" smtClean="0"/>
              <a:t>High-street fashion retailer e.g. Topshop</a:t>
            </a:r>
          </a:p>
          <a:p>
            <a:pPr marL="1771650" lvl="3" indent="-514350" algn="just">
              <a:spcBef>
                <a:spcPts val="0"/>
              </a:spcBef>
              <a:spcAft>
                <a:spcPts val="1200"/>
              </a:spcAft>
              <a:buFont typeface="Lucida Grande"/>
              <a:buChar char="-"/>
            </a:pPr>
            <a:r>
              <a:rPr lang="en-GB" sz="1800" dirty="0" smtClean="0"/>
              <a:t>Football club e.g. Manchester United</a:t>
            </a:r>
          </a:p>
          <a:p>
            <a:pPr marL="1771650" lvl="3" indent="-514350" algn="just">
              <a:spcBef>
                <a:spcPts val="0"/>
              </a:spcBef>
              <a:spcAft>
                <a:spcPts val="1200"/>
              </a:spcAft>
              <a:buFont typeface="Lucida Grande"/>
              <a:buChar char="-"/>
            </a:pPr>
            <a:r>
              <a:rPr lang="en-GB" sz="1800" dirty="0" smtClean="0"/>
              <a:t>Mobile phone firm e.g. Samsung</a:t>
            </a:r>
          </a:p>
          <a:p>
            <a:pPr marL="1771650" lvl="3" indent="-514350" algn="just">
              <a:spcBef>
                <a:spcPts val="0"/>
              </a:spcBef>
              <a:spcAft>
                <a:spcPts val="1200"/>
              </a:spcAft>
              <a:buFont typeface="Lucida Grande"/>
              <a:buChar char="-"/>
            </a:pPr>
            <a:r>
              <a:rPr lang="en-GB" sz="1800" dirty="0" smtClean="0"/>
              <a:t>Model railway manufacturer e.g. Hornby</a:t>
            </a:r>
          </a:p>
          <a:p>
            <a:pPr marL="914400" lvl="1" indent="-514350" algn="just">
              <a:spcBef>
                <a:spcPts val="0"/>
              </a:spcBef>
              <a:spcAft>
                <a:spcPts val="1200"/>
              </a:spcAft>
              <a:buFont typeface="+mj-lt"/>
              <a:buAutoNum type="arabicPeriod"/>
            </a:pPr>
            <a:r>
              <a:rPr lang="en-GB" sz="1800" dirty="0" smtClean="0"/>
              <a:t>What might influence a firm when deciding on what sampling method to use?</a:t>
            </a:r>
            <a:endParaRPr lang="en-GB" sz="1800"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23</a:t>
            </a:fld>
            <a:endParaRPr lang="en-GB"/>
          </a:p>
        </p:txBody>
      </p:sp>
    </p:spTree>
    <p:extLst>
      <p:ext uri="{BB962C8B-B14F-4D97-AF65-F5344CB8AC3E}">
        <p14:creationId xmlns:p14="http://schemas.microsoft.com/office/powerpoint/2010/main" val="19482382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p:cNvSpPr>
          <p:nvPr/>
        </p:nvSpPr>
        <p:spPr bwMode="auto">
          <a:xfrm>
            <a:off x="179512" y="1196752"/>
            <a:ext cx="8740080" cy="838200"/>
          </a:xfrm>
          <a:prstGeom prst="rect">
            <a:avLst/>
          </a:prstGeom>
          <a:noFill/>
          <a:ln w="57150">
            <a:noFill/>
            <a:miter lim="800000"/>
            <a:headEnd/>
            <a:tailEnd/>
          </a:ln>
        </p:spPr>
        <p:txBody>
          <a:bodyPr anchor="ctr"/>
          <a:lstStyle/>
          <a:p>
            <a:pPr marL="90488" lvl="1" algn="ctr">
              <a:spcBef>
                <a:spcPts val="1200"/>
              </a:spcBef>
              <a:spcAft>
                <a:spcPts val="1200"/>
              </a:spcAft>
              <a:buClr>
                <a:schemeClr val="accent1"/>
              </a:buClr>
              <a:defRPr/>
            </a:pPr>
            <a:r>
              <a:rPr lang="en-US" sz="3200" dirty="0">
                <a:solidFill>
                  <a:srgbClr val="C00000"/>
                </a:solidFill>
                <a:latin typeface="Calibri" panose="020F0502020204030204" pitchFamily="34" charset="0"/>
              </a:rPr>
              <a:t>Factors </a:t>
            </a:r>
            <a:r>
              <a:rPr lang="en-US" sz="3200" dirty="0" smtClean="0">
                <a:solidFill>
                  <a:srgbClr val="C00000"/>
                </a:solidFill>
                <a:latin typeface="Calibri" panose="020F0502020204030204" pitchFamily="34" charset="0"/>
              </a:rPr>
              <a:t>influencing </a:t>
            </a:r>
            <a:r>
              <a:rPr lang="en-US" sz="3200" dirty="0">
                <a:solidFill>
                  <a:srgbClr val="C00000"/>
                </a:solidFill>
                <a:latin typeface="Calibri" panose="020F0502020204030204" pitchFamily="34" charset="0"/>
              </a:rPr>
              <a:t>the choice of sampling methods:</a:t>
            </a:r>
          </a:p>
        </p:txBody>
      </p:sp>
      <p:sp>
        <p:nvSpPr>
          <p:cNvPr id="13316" name="TextBox 7"/>
          <p:cNvSpPr txBox="1">
            <a:spLocks noChangeArrowheads="1"/>
          </p:cNvSpPr>
          <p:nvPr/>
        </p:nvSpPr>
        <p:spPr bwMode="auto">
          <a:xfrm>
            <a:off x="251520" y="2204864"/>
            <a:ext cx="8568952" cy="3939540"/>
          </a:xfrm>
          <a:prstGeom prst="rect">
            <a:avLst/>
          </a:prstGeom>
          <a:noFill/>
          <a:ln w="25400">
            <a:noFill/>
            <a:miter lim="800000"/>
            <a:headEnd/>
            <a:tailEnd/>
          </a:ln>
        </p:spPr>
        <p:txBody>
          <a:bodyPr wrap="square">
            <a:spAutoFit/>
          </a:bodyPr>
          <a:lstStyle/>
          <a:p>
            <a:pPr marL="433388" lvl="1" indent="-342900">
              <a:spcBef>
                <a:spcPts val="600"/>
              </a:spcBef>
              <a:spcAft>
                <a:spcPts val="600"/>
              </a:spcAft>
              <a:buClr>
                <a:srgbClr val="C00000"/>
              </a:buClr>
              <a:buFont typeface="Arial" panose="020B0604020202020204" pitchFamily="34" charset="0"/>
              <a:buChar char="•"/>
              <a:defRPr/>
            </a:pPr>
            <a:r>
              <a:rPr lang="en-US" sz="2000" dirty="0" smtClean="0">
                <a:latin typeface="Calibri" panose="020F0502020204030204" pitchFamily="34" charset="0"/>
              </a:rPr>
              <a:t>Time to complete research and make decisions</a:t>
            </a:r>
          </a:p>
          <a:p>
            <a:pPr marL="433388" lvl="1" indent="-342900">
              <a:spcBef>
                <a:spcPts val="600"/>
              </a:spcBef>
              <a:spcAft>
                <a:spcPts val="600"/>
              </a:spcAft>
              <a:buClr>
                <a:srgbClr val="C00000"/>
              </a:buClr>
              <a:buFont typeface="Arial" panose="020B0604020202020204" pitchFamily="34" charset="0"/>
              <a:buChar char="•"/>
              <a:defRPr/>
            </a:pPr>
            <a:r>
              <a:rPr lang="en-US" sz="2000" dirty="0" smtClean="0">
                <a:latin typeface="Calibri" panose="020F0502020204030204" pitchFamily="34" charset="0"/>
              </a:rPr>
              <a:t>Costs involved and financial situation of the firm</a:t>
            </a:r>
          </a:p>
          <a:p>
            <a:pPr marL="433388" lvl="1" indent="-342900">
              <a:spcBef>
                <a:spcPts val="600"/>
              </a:spcBef>
              <a:spcAft>
                <a:spcPts val="600"/>
              </a:spcAft>
              <a:buClr>
                <a:srgbClr val="C00000"/>
              </a:buClr>
              <a:buFont typeface="Arial" panose="020B0604020202020204" pitchFamily="34" charset="0"/>
              <a:buChar char="•"/>
              <a:defRPr/>
            </a:pPr>
            <a:r>
              <a:rPr lang="en-US" sz="2000" dirty="0" smtClean="0">
                <a:latin typeface="Calibri" panose="020F0502020204030204" pitchFamily="34" charset="0"/>
              </a:rPr>
              <a:t>Stage of life cycle for the firm and its product/services</a:t>
            </a:r>
          </a:p>
          <a:p>
            <a:pPr marL="433388" lvl="1" indent="-342900">
              <a:spcBef>
                <a:spcPts val="600"/>
              </a:spcBef>
              <a:spcAft>
                <a:spcPts val="600"/>
              </a:spcAft>
              <a:buClr>
                <a:srgbClr val="C00000"/>
              </a:buClr>
              <a:buFont typeface="Arial" panose="020B0604020202020204" pitchFamily="34" charset="0"/>
              <a:buChar char="•"/>
              <a:defRPr/>
            </a:pPr>
            <a:r>
              <a:rPr lang="en-US" sz="2000" dirty="0" smtClean="0">
                <a:latin typeface="Calibri" panose="020F0502020204030204" pitchFamily="34" charset="0"/>
              </a:rPr>
              <a:t>Is it a new or existing product/firm?</a:t>
            </a:r>
          </a:p>
          <a:p>
            <a:pPr marL="433388" lvl="1" indent="-342900">
              <a:spcBef>
                <a:spcPts val="600"/>
              </a:spcBef>
              <a:spcAft>
                <a:spcPts val="600"/>
              </a:spcAft>
              <a:buClr>
                <a:srgbClr val="C00000"/>
              </a:buClr>
              <a:buFont typeface="Arial" panose="020B0604020202020204" pitchFamily="34" charset="0"/>
              <a:buChar char="•"/>
              <a:defRPr/>
            </a:pPr>
            <a:r>
              <a:rPr lang="en-US" sz="2000" dirty="0">
                <a:latin typeface="Calibri" panose="020F0502020204030204" pitchFamily="34" charset="0"/>
              </a:rPr>
              <a:t>Market position of the firm – Is it a mass or niche market?</a:t>
            </a:r>
          </a:p>
          <a:p>
            <a:pPr marL="433388" lvl="1" indent="-342900">
              <a:spcBef>
                <a:spcPts val="600"/>
              </a:spcBef>
              <a:spcAft>
                <a:spcPts val="600"/>
              </a:spcAft>
              <a:buClr>
                <a:srgbClr val="C00000"/>
              </a:buClr>
              <a:buFont typeface="Arial" panose="020B0604020202020204" pitchFamily="34" charset="0"/>
              <a:buChar char="•"/>
              <a:defRPr/>
            </a:pPr>
            <a:r>
              <a:rPr lang="en-US" sz="2000" dirty="0" smtClean="0">
                <a:latin typeface="Calibri" panose="020F0502020204030204" pitchFamily="34" charset="0"/>
              </a:rPr>
              <a:t>Target audience and their characteristics</a:t>
            </a:r>
          </a:p>
          <a:p>
            <a:pPr marL="433388" lvl="1" indent="-342900">
              <a:spcBef>
                <a:spcPts val="600"/>
              </a:spcBef>
              <a:spcAft>
                <a:spcPts val="600"/>
              </a:spcAft>
              <a:buClr>
                <a:srgbClr val="C00000"/>
              </a:buClr>
              <a:buFont typeface="Arial" panose="020B0604020202020204" pitchFamily="34" charset="0"/>
              <a:buChar char="•"/>
              <a:defRPr/>
            </a:pPr>
            <a:r>
              <a:rPr lang="en-US" sz="2000" dirty="0" smtClean="0">
                <a:latin typeface="Calibri" panose="020F0502020204030204" pitchFamily="34" charset="0"/>
              </a:rPr>
              <a:t>How focused is the target audience? Are their needs and wants very specific and different from average?</a:t>
            </a:r>
            <a:endParaRPr lang="en-US" sz="2000" dirty="0">
              <a:latin typeface="Calibri" panose="020F0502020204030204" pitchFamily="34" charset="0"/>
            </a:endParaRPr>
          </a:p>
          <a:p>
            <a:pPr marL="433388" lvl="1" indent="-342900">
              <a:spcBef>
                <a:spcPts val="600"/>
              </a:spcBef>
              <a:spcAft>
                <a:spcPts val="600"/>
              </a:spcAft>
              <a:buClr>
                <a:srgbClr val="C00000"/>
              </a:buClr>
              <a:buFont typeface="Arial" panose="020B0604020202020204" pitchFamily="34" charset="0"/>
              <a:buChar char="•"/>
              <a:defRPr/>
            </a:pPr>
            <a:r>
              <a:rPr lang="en-US" sz="2000" dirty="0" smtClean="0">
                <a:latin typeface="Calibri" panose="020F0502020204030204" pitchFamily="34" charset="0"/>
              </a:rPr>
              <a:t>The firm’s existing knowledge of the market and customers</a:t>
            </a:r>
            <a:endParaRPr lang="en-US" sz="2000" dirty="0">
              <a:latin typeface="Calibri" panose="020F0502020204030204" pitchFamily="34" charset="0"/>
            </a:endParaRP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dirty="0"/>
          </a:p>
        </p:txBody>
      </p:sp>
      <p:sp>
        <p:nvSpPr>
          <p:cNvPr id="3" name="Slide Number Placeholder 2"/>
          <p:cNvSpPr>
            <a:spLocks noGrp="1"/>
          </p:cNvSpPr>
          <p:nvPr>
            <p:ph type="sldNum" sz="quarter" idx="12"/>
          </p:nvPr>
        </p:nvSpPr>
        <p:spPr/>
        <p:txBody>
          <a:bodyPr/>
          <a:lstStyle/>
          <a:p>
            <a:fld id="{3CE47246-2CC8-4C53-9EA3-1413DD9598CD}" type="slidenum">
              <a:rPr lang="en-GB" smtClean="0"/>
              <a:pPr/>
              <a:t>24</a:t>
            </a:fld>
            <a:endParaRPr lang="en-GB"/>
          </a:p>
        </p:txBody>
      </p:sp>
    </p:spTree>
    <p:extLst>
      <p:ext uri="{BB962C8B-B14F-4D97-AF65-F5344CB8AC3E}">
        <p14:creationId xmlns:p14="http://schemas.microsoft.com/office/powerpoint/2010/main" val="2821780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052736"/>
            <a:ext cx="8324880" cy="654032"/>
          </a:xfrm>
          <a:noFill/>
          <a:ln w="76200">
            <a:noFill/>
          </a:ln>
        </p:spPr>
        <p:txBody>
          <a:bodyPr>
            <a:noAutofit/>
          </a:bodyPr>
          <a:lstStyle/>
          <a:p>
            <a:r>
              <a:rPr lang="en-GB" dirty="0" smtClean="0">
                <a:latin typeface="+mn-lt"/>
                <a:cs typeface="Arial" pitchFamily="34" charset="0"/>
              </a:rPr>
              <a:t>Market research plan: Activity</a:t>
            </a:r>
            <a:endParaRPr lang="en-US" dirty="0">
              <a:latin typeface="+mn-lt"/>
              <a:cs typeface="Arial" pitchFamily="34" charset="0"/>
            </a:endParaRPr>
          </a:p>
        </p:txBody>
      </p:sp>
      <p:sp>
        <p:nvSpPr>
          <p:cNvPr id="5" name="Content Placeholder 4"/>
          <p:cNvSpPr>
            <a:spLocks noGrp="1"/>
          </p:cNvSpPr>
          <p:nvPr>
            <p:ph idx="1"/>
          </p:nvPr>
        </p:nvSpPr>
        <p:spPr>
          <a:xfrm>
            <a:off x="179512" y="1700808"/>
            <a:ext cx="8750206" cy="4392488"/>
          </a:xfrm>
        </p:spPr>
        <p:txBody>
          <a:bodyPr>
            <a:noAutofit/>
          </a:bodyPr>
          <a:lstStyle/>
          <a:p>
            <a:pPr marL="0" algn="just">
              <a:spcBef>
                <a:spcPts val="600"/>
              </a:spcBef>
              <a:spcAft>
                <a:spcPts val="600"/>
              </a:spcAft>
              <a:buNone/>
            </a:pPr>
            <a:r>
              <a:rPr lang="en-GB" sz="1800" b="1" dirty="0" smtClean="0">
                <a:cs typeface="Arial" pitchFamily="34" charset="0"/>
              </a:rPr>
              <a:t>Scenario 1: </a:t>
            </a:r>
            <a:r>
              <a:rPr lang="en-GB" sz="1800" dirty="0" smtClean="0">
                <a:cs typeface="Arial" pitchFamily="34" charset="0"/>
              </a:rPr>
              <a:t>A new boutique, premium-priced hotel setting up in the city of Cardiff.</a:t>
            </a:r>
          </a:p>
          <a:p>
            <a:pPr marL="0" algn="just">
              <a:spcBef>
                <a:spcPts val="600"/>
              </a:spcBef>
              <a:spcAft>
                <a:spcPts val="600"/>
              </a:spcAft>
              <a:buNone/>
            </a:pPr>
            <a:r>
              <a:rPr lang="en-GB" sz="1800" b="1" dirty="0">
                <a:cs typeface="Arial" pitchFamily="34" charset="0"/>
              </a:rPr>
              <a:t>Scenario </a:t>
            </a:r>
            <a:r>
              <a:rPr lang="en-GB" sz="1800" b="1" dirty="0" smtClean="0">
                <a:cs typeface="Arial" pitchFamily="34" charset="0"/>
              </a:rPr>
              <a:t>2: </a:t>
            </a:r>
            <a:r>
              <a:rPr lang="en-GB" sz="1800" dirty="0">
                <a:cs typeface="Arial" pitchFamily="34" charset="0"/>
              </a:rPr>
              <a:t>A </a:t>
            </a:r>
            <a:r>
              <a:rPr lang="en-GB" sz="1800" dirty="0" smtClean="0">
                <a:cs typeface="Arial" pitchFamily="34" charset="0"/>
              </a:rPr>
              <a:t>game console manufacturer looking to investigate a range of new games to release.</a:t>
            </a:r>
          </a:p>
          <a:p>
            <a:pPr marL="0" algn="just">
              <a:spcBef>
                <a:spcPts val="600"/>
              </a:spcBef>
              <a:spcAft>
                <a:spcPts val="600"/>
              </a:spcAft>
              <a:buNone/>
            </a:pPr>
            <a:r>
              <a:rPr lang="en-GB" sz="1800" b="1" dirty="0">
                <a:cs typeface="Arial" pitchFamily="34" charset="0"/>
              </a:rPr>
              <a:t>Scenario </a:t>
            </a:r>
            <a:r>
              <a:rPr lang="en-GB" sz="1800" b="1" dirty="0" smtClean="0">
                <a:cs typeface="Arial" pitchFamily="34" charset="0"/>
              </a:rPr>
              <a:t>3: </a:t>
            </a:r>
            <a:r>
              <a:rPr lang="en-GB" sz="1800" dirty="0" smtClean="0">
                <a:cs typeface="Arial" pitchFamily="34" charset="0"/>
              </a:rPr>
              <a:t>A fast-food restaurant considering introducing new healthier options.</a:t>
            </a:r>
            <a:endParaRPr lang="en-GB" sz="1800" b="1" dirty="0" smtClean="0">
              <a:cs typeface="Arial" pitchFamily="34" charset="0"/>
            </a:endParaRPr>
          </a:p>
          <a:p>
            <a:pPr marL="0" algn="just">
              <a:spcBef>
                <a:spcPts val="0"/>
              </a:spcBef>
              <a:spcAft>
                <a:spcPts val="1200"/>
              </a:spcAft>
              <a:buNone/>
            </a:pPr>
            <a:r>
              <a:rPr lang="en-GB" sz="1800" b="1" dirty="0" smtClean="0">
                <a:solidFill>
                  <a:srgbClr val="C00000"/>
                </a:solidFill>
                <a:cs typeface="Arial" pitchFamily="34" charset="0"/>
              </a:rPr>
              <a:t>Questions:</a:t>
            </a:r>
          </a:p>
          <a:p>
            <a:pPr marL="0" algn="just">
              <a:spcBef>
                <a:spcPts val="0"/>
              </a:spcBef>
              <a:spcAft>
                <a:spcPts val="1200"/>
              </a:spcAft>
              <a:buNone/>
            </a:pPr>
            <a:r>
              <a:rPr lang="en-GB" sz="1800" dirty="0" smtClean="0">
                <a:cs typeface="Arial" pitchFamily="34" charset="0"/>
              </a:rPr>
              <a:t>For the scenarios above discuss in pairs and answer the questions below. </a:t>
            </a:r>
          </a:p>
          <a:p>
            <a:pPr marL="514350" indent="-514350" algn="just">
              <a:spcBef>
                <a:spcPts val="0"/>
              </a:spcBef>
              <a:spcAft>
                <a:spcPts val="600"/>
              </a:spcAft>
              <a:buFont typeface="+mj-lt"/>
              <a:buAutoNum type="arabicPeriod"/>
            </a:pPr>
            <a:r>
              <a:rPr lang="en-GB" sz="1800" dirty="0" smtClean="0">
                <a:cs typeface="Arial" pitchFamily="34" charset="0"/>
              </a:rPr>
              <a:t>What secondary data might the business use? Where might they gather it form?</a:t>
            </a:r>
          </a:p>
          <a:p>
            <a:pPr marL="514350" indent="-514350" algn="just">
              <a:spcBef>
                <a:spcPts val="0"/>
              </a:spcBef>
              <a:spcAft>
                <a:spcPts val="600"/>
              </a:spcAft>
              <a:buFont typeface="+mj-lt"/>
              <a:buAutoNum type="arabicPeriod"/>
            </a:pPr>
            <a:r>
              <a:rPr lang="en-GB" sz="1800" dirty="0" smtClean="0">
                <a:cs typeface="Arial" pitchFamily="34" charset="0"/>
              </a:rPr>
              <a:t>What sampling method might the entrepreneur use to decide who to collect primary data from?</a:t>
            </a:r>
          </a:p>
          <a:p>
            <a:pPr marL="514350" indent="-514350" algn="just">
              <a:spcBef>
                <a:spcPts val="0"/>
              </a:spcBef>
              <a:spcAft>
                <a:spcPts val="600"/>
              </a:spcAft>
              <a:buFont typeface="+mj-lt"/>
              <a:buAutoNum type="arabicPeriod"/>
            </a:pPr>
            <a:r>
              <a:rPr lang="en-GB" sz="1800" dirty="0" smtClean="0">
                <a:cs typeface="Arial" pitchFamily="34" charset="0"/>
              </a:rPr>
              <a:t>What research method should be used to collect the primary data?</a:t>
            </a:r>
          </a:p>
          <a:p>
            <a:pPr marL="514350" indent="-514350" algn="just">
              <a:spcBef>
                <a:spcPts val="0"/>
              </a:spcBef>
              <a:spcAft>
                <a:spcPts val="600"/>
              </a:spcAft>
              <a:buFont typeface="+mj-lt"/>
              <a:buAutoNum type="arabicPeriod"/>
            </a:pPr>
            <a:r>
              <a:rPr lang="en-GB" sz="1800" dirty="0" smtClean="0">
                <a:cs typeface="Arial" pitchFamily="34" charset="0"/>
              </a:rPr>
              <a:t>Decide whether the entrepreneur should collect quantitative or qualitative data, or a combination of the two. </a:t>
            </a:r>
          </a:p>
          <a:p>
            <a:pPr marL="0" indent="0" algn="just">
              <a:spcBef>
                <a:spcPts val="0"/>
              </a:spcBef>
              <a:spcAft>
                <a:spcPts val="600"/>
              </a:spcAft>
              <a:buNone/>
            </a:pPr>
            <a:r>
              <a:rPr lang="en-GB" sz="1800" dirty="0" smtClean="0">
                <a:cs typeface="Arial" pitchFamily="34" charset="0"/>
              </a:rPr>
              <a:t>Justify your answers giving sound reasoning and demonstrating analysis.</a:t>
            </a: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dirty="0"/>
          </a:p>
        </p:txBody>
      </p:sp>
      <p:sp>
        <p:nvSpPr>
          <p:cNvPr id="3" name="Slide Number Placeholder 2"/>
          <p:cNvSpPr>
            <a:spLocks noGrp="1"/>
          </p:cNvSpPr>
          <p:nvPr>
            <p:ph type="sldNum" sz="quarter" idx="12"/>
          </p:nvPr>
        </p:nvSpPr>
        <p:spPr/>
        <p:txBody>
          <a:bodyPr/>
          <a:lstStyle/>
          <a:p>
            <a:fld id="{3CE47246-2CC8-4C53-9EA3-1413DD9598CD}" type="slidenum">
              <a:rPr lang="en-GB" smtClean="0"/>
              <a:pPr/>
              <a:t>25</a:t>
            </a:fld>
            <a:endParaRPr lang="en-GB"/>
          </a:p>
        </p:txBody>
      </p:sp>
    </p:spTree>
    <p:extLst>
      <p:ext uri="{BB962C8B-B14F-4D97-AF65-F5344CB8AC3E}">
        <p14:creationId xmlns:p14="http://schemas.microsoft.com/office/powerpoint/2010/main" val="3715276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772816"/>
            <a:ext cx="8583488" cy="4320480"/>
          </a:xfrm>
        </p:spPr>
        <p:txBody>
          <a:bodyPr>
            <a:noAutofit/>
          </a:bodyPr>
          <a:lstStyle/>
          <a:p>
            <a:pPr marL="109728" indent="0" algn="just">
              <a:lnSpc>
                <a:spcPct val="120000"/>
              </a:lnSpc>
              <a:spcBef>
                <a:spcPts val="600"/>
              </a:spcBef>
              <a:spcAft>
                <a:spcPts val="600"/>
              </a:spcAft>
              <a:buNone/>
            </a:pPr>
            <a:r>
              <a:rPr lang="en-GB" sz="1800" dirty="0">
                <a:hlinkClick r:id="rId3"/>
              </a:rPr>
              <a:t>https://www.youtube.com/watch?v=2U3w5Blv0Lg</a:t>
            </a:r>
            <a:endParaRPr lang="en-GB" sz="1800" dirty="0"/>
          </a:p>
          <a:p>
            <a:pPr marL="109728" indent="0" algn="just">
              <a:lnSpc>
                <a:spcPct val="120000"/>
              </a:lnSpc>
              <a:spcBef>
                <a:spcPts val="600"/>
              </a:spcBef>
              <a:spcAft>
                <a:spcPts val="600"/>
              </a:spcAft>
              <a:buNone/>
            </a:pPr>
            <a:r>
              <a:rPr lang="en-GB" sz="1800" dirty="0" smtClean="0"/>
              <a:t>Steve </a:t>
            </a:r>
            <a:r>
              <a:rPr lang="en-GB" sz="1800" dirty="0" smtClean="0"/>
              <a:t>Jobs founder of </a:t>
            </a:r>
            <a:r>
              <a:rPr lang="en-GB" sz="1800" b="1" dirty="0" smtClean="0"/>
              <a:t>Apple</a:t>
            </a:r>
            <a:r>
              <a:rPr lang="en-GB" sz="1800" dirty="0" smtClean="0"/>
              <a:t> said in 2008:</a:t>
            </a:r>
          </a:p>
          <a:p>
            <a:pPr marL="109728" indent="0" algn="just">
              <a:lnSpc>
                <a:spcPct val="120000"/>
              </a:lnSpc>
              <a:spcBef>
                <a:spcPts val="600"/>
              </a:spcBef>
              <a:spcAft>
                <a:spcPts val="600"/>
              </a:spcAft>
              <a:buNone/>
            </a:pPr>
            <a:r>
              <a:rPr lang="en-GB" sz="1800" dirty="0" smtClean="0"/>
              <a:t>‘We </a:t>
            </a:r>
            <a:r>
              <a:rPr lang="en-GB" sz="1800" dirty="0"/>
              <a:t>do no market research. We don't hire consultants. The only consultants I've ever hired in my 10 years is one firm to </a:t>
            </a:r>
            <a:r>
              <a:rPr lang="en-GB" sz="1800" dirty="0" smtClean="0"/>
              <a:t>analyse </a:t>
            </a:r>
            <a:r>
              <a:rPr lang="en-GB" sz="1800" dirty="0"/>
              <a:t>Gateway's retail strategy so I would not make some of the same mistakes they made [when launching Apple's retail stores]. But we never hire consultants, per se. We just want to make great products</a:t>
            </a:r>
            <a:r>
              <a:rPr lang="en-GB" sz="1800" dirty="0" smtClean="0"/>
              <a:t>.’</a:t>
            </a:r>
            <a:endParaRPr lang="en-GB" sz="1800" b="1" dirty="0" smtClean="0"/>
          </a:p>
          <a:p>
            <a:pPr marL="109728" indent="0" algn="just">
              <a:lnSpc>
                <a:spcPct val="120000"/>
              </a:lnSpc>
              <a:spcBef>
                <a:spcPts val="600"/>
              </a:spcBef>
              <a:spcAft>
                <a:spcPts val="600"/>
              </a:spcAft>
              <a:buNone/>
            </a:pPr>
            <a:r>
              <a:rPr lang="en-GB" sz="1800" b="1" dirty="0" smtClean="0"/>
              <a:t>In contrast </a:t>
            </a:r>
            <a:r>
              <a:rPr lang="en-GB" sz="1800" dirty="0" smtClean="0"/>
              <a:t>consumer good giant </a:t>
            </a:r>
            <a:r>
              <a:rPr lang="en-GB" sz="1800" b="1" dirty="0" smtClean="0"/>
              <a:t>Procter </a:t>
            </a:r>
            <a:r>
              <a:rPr lang="en-GB" sz="1800" b="1" dirty="0"/>
              <a:t>and </a:t>
            </a:r>
            <a:r>
              <a:rPr lang="en-GB" sz="1800" b="1" dirty="0" smtClean="0"/>
              <a:t>Gamble, </a:t>
            </a:r>
            <a:r>
              <a:rPr lang="en-GB" sz="1800" dirty="0" smtClean="0"/>
              <a:t>maker of a wide range of famous, successful products such as Ariel, </a:t>
            </a:r>
            <a:r>
              <a:rPr lang="en-GB" sz="1800" dirty="0" err="1" smtClean="0"/>
              <a:t>Daz</a:t>
            </a:r>
            <a:r>
              <a:rPr lang="en-GB" sz="1800" dirty="0" smtClean="0"/>
              <a:t>, Duracell, Gillette, Oral B and Pampers, are one </a:t>
            </a:r>
            <a:r>
              <a:rPr lang="en-GB" sz="1800" dirty="0"/>
              <a:t>of the world's biggest  spenders in market </a:t>
            </a:r>
            <a:r>
              <a:rPr lang="en-GB" sz="1800" dirty="0" smtClean="0"/>
              <a:t>research. In 2012 it spent $350 million.</a:t>
            </a:r>
            <a:r>
              <a:rPr lang="en-GB" sz="1800" dirty="0"/>
              <a:t>  </a:t>
            </a:r>
          </a:p>
          <a:p>
            <a:pPr marL="109728" indent="0">
              <a:buNone/>
            </a:pPr>
            <a:r>
              <a:rPr lang="en-GB" sz="2000" b="1" dirty="0" smtClean="0">
                <a:solidFill>
                  <a:srgbClr val="C00000"/>
                </a:solidFill>
              </a:rPr>
              <a:t>Discuss: </a:t>
            </a:r>
            <a:r>
              <a:rPr lang="en-GB" sz="2000" dirty="0" smtClean="0"/>
              <a:t>Is market research vital for a firm’s success?</a:t>
            </a:r>
          </a:p>
        </p:txBody>
      </p:sp>
      <p:sp>
        <p:nvSpPr>
          <p:cNvPr id="6" name="Title 3"/>
          <p:cNvSpPr>
            <a:spLocks noGrp="1"/>
          </p:cNvSpPr>
          <p:nvPr>
            <p:ph type="title"/>
          </p:nvPr>
        </p:nvSpPr>
        <p:spPr>
          <a:xfrm>
            <a:off x="0" y="980728"/>
            <a:ext cx="9144000" cy="864096"/>
          </a:xfrm>
          <a:noFill/>
          <a:ln w="76200">
            <a:noFill/>
          </a:ln>
        </p:spPr>
        <p:txBody>
          <a:bodyPr>
            <a:noAutofit/>
          </a:bodyPr>
          <a:lstStyle/>
          <a:p>
            <a:pPr algn="ctr"/>
            <a:r>
              <a:rPr lang="en-GB" sz="4800" dirty="0" smtClean="0"/>
              <a:t>Starter</a:t>
            </a:r>
            <a:endParaRPr lang="en-US" sz="4800" dirty="0"/>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dirty="0"/>
          </a:p>
        </p:txBody>
      </p:sp>
      <p:sp>
        <p:nvSpPr>
          <p:cNvPr id="4" name="Slide Number Placeholder 3"/>
          <p:cNvSpPr>
            <a:spLocks noGrp="1"/>
          </p:cNvSpPr>
          <p:nvPr>
            <p:ph type="sldNum" sz="quarter" idx="12"/>
          </p:nvPr>
        </p:nvSpPr>
        <p:spPr/>
        <p:txBody>
          <a:bodyPr/>
          <a:lstStyle/>
          <a:p>
            <a:fld id="{3CE47246-2CC8-4C53-9EA3-1413DD9598CD}" type="slidenum">
              <a:rPr lang="en-GB" smtClean="0"/>
              <a:pPr/>
              <a:t>3</a:t>
            </a:fld>
            <a:endParaRPr lang="en-GB" dirty="0"/>
          </a:p>
        </p:txBody>
      </p:sp>
    </p:spTree>
    <p:extLst>
      <p:ext uri="{BB962C8B-B14F-4D97-AF65-F5344CB8AC3E}">
        <p14:creationId xmlns:p14="http://schemas.microsoft.com/office/powerpoint/2010/main" val="3820840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sz="quarter" idx="1"/>
          </p:nvPr>
        </p:nvSpPr>
        <p:spPr>
          <a:xfrm>
            <a:off x="395536" y="1916832"/>
            <a:ext cx="8424936" cy="4824536"/>
          </a:xfrm>
          <a:ln w="25400">
            <a:noFill/>
          </a:ln>
        </p:spPr>
        <p:txBody>
          <a:bodyPr>
            <a:noAutofit/>
          </a:bodyPr>
          <a:lstStyle/>
          <a:p>
            <a:pPr algn="just">
              <a:spcBef>
                <a:spcPts val="600"/>
              </a:spcBef>
              <a:spcAft>
                <a:spcPts val="600"/>
              </a:spcAft>
            </a:pPr>
            <a:r>
              <a:rPr lang="en-US" sz="2600" b="1" dirty="0" smtClean="0">
                <a:latin typeface="Calibri" panose="020F0502020204030204" pitchFamily="34" charset="0"/>
              </a:rPr>
              <a:t>Marketing</a:t>
            </a:r>
            <a:r>
              <a:rPr lang="en-US" sz="2600" dirty="0" smtClean="0">
                <a:latin typeface="Calibri" panose="020F0502020204030204" pitchFamily="34" charset="0"/>
              </a:rPr>
              <a:t> is the process of </a:t>
            </a:r>
            <a:r>
              <a:rPr lang="en-US" sz="2600" b="1" dirty="0" smtClean="0">
                <a:latin typeface="Calibri" panose="020F0502020204030204" pitchFamily="34" charset="0"/>
              </a:rPr>
              <a:t>anticipating</a:t>
            </a:r>
            <a:r>
              <a:rPr lang="en-US" sz="2600" dirty="0" smtClean="0">
                <a:latin typeface="Calibri" panose="020F0502020204030204" pitchFamily="34" charset="0"/>
              </a:rPr>
              <a:t> and satisfying customers’ wants in a way that delights the customer profitably.</a:t>
            </a:r>
          </a:p>
          <a:p>
            <a:pPr algn="just">
              <a:spcBef>
                <a:spcPts val="600"/>
              </a:spcBef>
              <a:spcAft>
                <a:spcPts val="600"/>
              </a:spcAft>
            </a:pPr>
            <a:r>
              <a:rPr lang="en-US" sz="2600" dirty="0" smtClean="0">
                <a:latin typeface="Calibri" panose="020F0502020204030204" pitchFamily="34" charset="0"/>
              </a:rPr>
              <a:t>Therefore businesses need to be able to </a:t>
            </a:r>
            <a:r>
              <a:rPr lang="en-US" sz="2600" b="1" dirty="0" smtClean="0">
                <a:latin typeface="Calibri" panose="020F0502020204030204" pitchFamily="34" charset="0"/>
              </a:rPr>
              <a:t>anticipate </a:t>
            </a:r>
            <a:r>
              <a:rPr lang="en-US" sz="2600" dirty="0" smtClean="0">
                <a:latin typeface="Calibri" panose="020F0502020204030204" pitchFamily="34" charset="0"/>
              </a:rPr>
              <a:t>what customers want.</a:t>
            </a:r>
          </a:p>
          <a:p>
            <a:pPr algn="just">
              <a:spcBef>
                <a:spcPts val="600"/>
              </a:spcBef>
              <a:spcAft>
                <a:spcPts val="600"/>
              </a:spcAft>
            </a:pPr>
            <a:r>
              <a:rPr lang="en-US" sz="2600" dirty="0" smtClean="0">
                <a:latin typeface="Calibri" panose="020F0502020204030204" pitchFamily="34" charset="0"/>
              </a:rPr>
              <a:t>They will do this through </a:t>
            </a:r>
            <a:r>
              <a:rPr lang="en-US" sz="2600" b="1" dirty="0" smtClean="0">
                <a:latin typeface="Calibri" panose="020F0502020204030204" pitchFamily="34" charset="0"/>
              </a:rPr>
              <a:t>market research</a:t>
            </a:r>
            <a:r>
              <a:rPr lang="en-US" sz="2600" dirty="0" smtClean="0">
                <a:latin typeface="Calibri" panose="020F0502020204030204" pitchFamily="34" charset="0"/>
              </a:rPr>
              <a:t>.</a:t>
            </a:r>
          </a:p>
          <a:p>
            <a:pPr algn="just">
              <a:spcBef>
                <a:spcPts val="600"/>
              </a:spcBef>
              <a:spcAft>
                <a:spcPts val="600"/>
              </a:spcAft>
            </a:pPr>
            <a:r>
              <a:rPr lang="en-US" sz="2600" b="1" dirty="0" smtClean="0">
                <a:solidFill>
                  <a:srgbClr val="000000"/>
                </a:solidFill>
                <a:latin typeface="Calibri" panose="020F0502020204030204" pitchFamily="34" charset="0"/>
              </a:rPr>
              <a:t>Market research </a:t>
            </a:r>
            <a:r>
              <a:rPr lang="en-US" sz="2600" dirty="0" smtClean="0">
                <a:latin typeface="Calibri" panose="020F0502020204030204" pitchFamily="34" charset="0"/>
              </a:rPr>
              <a:t>is </a:t>
            </a:r>
            <a:r>
              <a:rPr lang="en-GB" sz="2600" dirty="0" smtClean="0"/>
              <a:t>the collection</a:t>
            </a:r>
            <a:r>
              <a:rPr lang="en-GB" sz="2600" dirty="0"/>
              <a:t>, analysis and evaluation of </a:t>
            </a:r>
            <a:r>
              <a:rPr lang="en-GB" sz="2600" dirty="0" smtClean="0"/>
              <a:t>data to inform decision-making.</a:t>
            </a:r>
            <a:endParaRPr lang="en-US" sz="2600" dirty="0">
              <a:latin typeface="Calibri" panose="020F0502020204030204" pitchFamily="34" charset="0"/>
            </a:endParaRPr>
          </a:p>
        </p:txBody>
      </p:sp>
      <p:sp>
        <p:nvSpPr>
          <p:cNvPr id="5126" name="Title 1"/>
          <p:cNvSpPr>
            <a:spLocks/>
          </p:cNvSpPr>
          <p:nvPr/>
        </p:nvSpPr>
        <p:spPr bwMode="auto">
          <a:xfrm>
            <a:off x="-32754" y="1052736"/>
            <a:ext cx="9144000" cy="762000"/>
          </a:xfrm>
          <a:prstGeom prst="rect">
            <a:avLst/>
          </a:prstGeom>
          <a:noFill/>
          <a:ln w="57150">
            <a:noFill/>
            <a:miter lim="800000"/>
            <a:headEnd/>
            <a:tailEnd/>
          </a:ln>
        </p:spPr>
        <p:txBody>
          <a:bodyPr anchor="ctr"/>
          <a:lstStyle/>
          <a:p>
            <a:pPr algn="ctr">
              <a:defRPr/>
            </a:pPr>
            <a:r>
              <a:rPr lang="en-GB" sz="4400" dirty="0" smtClean="0">
                <a:solidFill>
                  <a:srgbClr val="C00000"/>
                </a:solidFill>
              </a:rPr>
              <a:t>Market research</a:t>
            </a:r>
            <a:endParaRPr lang="en-US" sz="4400" dirty="0">
              <a:solidFill>
                <a:srgbClr val="C00000"/>
              </a:solidFill>
            </a:endParaRP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4</a:t>
            </a:fld>
            <a:endParaRPr lang="en-GB"/>
          </a:p>
        </p:txBody>
      </p:sp>
    </p:spTree>
    <p:extLst>
      <p:ext uri="{BB962C8B-B14F-4D97-AF65-F5344CB8AC3E}">
        <p14:creationId xmlns:p14="http://schemas.microsoft.com/office/powerpoint/2010/main" val="2988198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p:cNvSpPr>
          <p:nvPr/>
        </p:nvSpPr>
        <p:spPr bwMode="auto">
          <a:xfrm>
            <a:off x="0" y="2564904"/>
            <a:ext cx="9144000" cy="1440160"/>
          </a:xfrm>
          <a:prstGeom prst="rect">
            <a:avLst/>
          </a:prstGeom>
          <a:noFill/>
          <a:ln w="57150">
            <a:noFill/>
            <a:miter lim="800000"/>
            <a:headEnd/>
            <a:tailEnd/>
          </a:ln>
        </p:spPr>
        <p:txBody>
          <a:bodyPr anchor="ctr"/>
          <a:lstStyle/>
          <a:p>
            <a:pPr algn="ctr">
              <a:defRPr/>
            </a:pPr>
            <a:r>
              <a:rPr lang="en-GB" sz="4400" dirty="0" smtClean="0"/>
              <a:t>Why might firms carry out market research</a:t>
            </a:r>
            <a:r>
              <a:rPr lang="en-GB" sz="4400" dirty="0" smtClean="0"/>
              <a:t>?</a:t>
            </a:r>
          </a:p>
          <a:p>
            <a:pPr algn="ctr">
              <a:defRPr/>
            </a:pPr>
            <a:endParaRPr lang="en-GB" sz="4400" dirty="0"/>
          </a:p>
          <a:p>
            <a:pPr algn="ctr">
              <a:defRPr/>
            </a:pPr>
            <a:r>
              <a:rPr lang="en-GB" sz="4400" dirty="0" smtClean="0"/>
              <a:t>(brainstorm activity)</a:t>
            </a:r>
            <a:endParaRPr lang="en-US" sz="4400" dirty="0"/>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5</a:t>
            </a:fld>
            <a:endParaRPr lang="en-GB"/>
          </a:p>
        </p:txBody>
      </p:sp>
      <p:sp>
        <p:nvSpPr>
          <p:cNvPr id="5" name="Rectangle 4"/>
          <p:cNvSpPr/>
          <p:nvPr/>
        </p:nvSpPr>
        <p:spPr>
          <a:xfrm>
            <a:off x="2911089" y="1124744"/>
            <a:ext cx="2637861" cy="769441"/>
          </a:xfrm>
          <a:prstGeom prst="rect">
            <a:avLst/>
          </a:prstGeom>
        </p:spPr>
        <p:txBody>
          <a:bodyPr wrap="none">
            <a:spAutoFit/>
          </a:bodyPr>
          <a:lstStyle/>
          <a:p>
            <a:pPr algn="ctr">
              <a:defRPr/>
            </a:pPr>
            <a:r>
              <a:rPr lang="en-GB" sz="4400" dirty="0">
                <a:solidFill>
                  <a:srgbClr val="C00000"/>
                </a:solidFill>
              </a:rPr>
              <a:t>Discussion</a:t>
            </a:r>
          </a:p>
        </p:txBody>
      </p:sp>
    </p:spTree>
    <p:extLst>
      <p:ext uri="{BB962C8B-B14F-4D97-AF65-F5344CB8AC3E}">
        <p14:creationId xmlns:p14="http://schemas.microsoft.com/office/powerpoint/2010/main" val="2858110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p:cNvSpPr>
          <p:nvPr/>
        </p:nvSpPr>
        <p:spPr bwMode="auto">
          <a:xfrm>
            <a:off x="72008" y="908720"/>
            <a:ext cx="9071992" cy="1080120"/>
          </a:xfrm>
          <a:prstGeom prst="rect">
            <a:avLst/>
          </a:prstGeom>
          <a:noFill/>
          <a:ln w="57150">
            <a:noFill/>
            <a:miter lim="800000"/>
            <a:headEnd/>
            <a:tailEnd/>
          </a:ln>
        </p:spPr>
        <p:txBody>
          <a:bodyPr anchor="ctr"/>
          <a:lstStyle/>
          <a:p>
            <a:pPr algn="ctr">
              <a:defRPr/>
            </a:pPr>
            <a:r>
              <a:rPr lang="en-GB" sz="4400" dirty="0" smtClean="0">
                <a:solidFill>
                  <a:srgbClr val="C00000"/>
                </a:solidFill>
              </a:rPr>
              <a:t>Market research</a:t>
            </a:r>
            <a:endParaRPr lang="en-US" sz="4400" dirty="0">
              <a:solidFill>
                <a:srgbClr val="C00000"/>
              </a:solidFill>
            </a:endParaRPr>
          </a:p>
        </p:txBody>
      </p:sp>
      <p:graphicFrame>
        <p:nvGraphicFramePr>
          <p:cNvPr id="2" name="Diagram 1"/>
          <p:cNvGraphicFramePr/>
          <p:nvPr>
            <p:extLst>
              <p:ext uri="{D42A27DB-BD31-4B8C-83A1-F6EECF244321}">
                <p14:modId xmlns:p14="http://schemas.microsoft.com/office/powerpoint/2010/main" val="4281260463"/>
              </p:ext>
            </p:extLst>
          </p:nvPr>
        </p:nvGraphicFramePr>
        <p:xfrm>
          <a:off x="1484505" y="2106423"/>
          <a:ext cx="5904656"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6</a:t>
            </a:fld>
            <a:endParaRPr lang="en-GB"/>
          </a:p>
        </p:txBody>
      </p:sp>
    </p:spTree>
    <p:extLst>
      <p:ext uri="{BB962C8B-B14F-4D97-AF65-F5344CB8AC3E}">
        <p14:creationId xmlns:p14="http://schemas.microsoft.com/office/powerpoint/2010/main" val="1129392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sz="quarter" idx="1"/>
          </p:nvPr>
        </p:nvSpPr>
        <p:spPr>
          <a:xfrm>
            <a:off x="179512" y="1772816"/>
            <a:ext cx="8610872" cy="5498504"/>
          </a:xfrm>
          <a:ln w="25400">
            <a:noFill/>
          </a:ln>
        </p:spPr>
        <p:txBody>
          <a:bodyPr>
            <a:noAutofit/>
          </a:bodyPr>
          <a:lstStyle/>
          <a:p>
            <a:pPr marL="0" indent="0" algn="just">
              <a:spcBef>
                <a:spcPts val="0"/>
              </a:spcBef>
              <a:spcAft>
                <a:spcPts val="600"/>
              </a:spcAft>
              <a:buNone/>
            </a:pPr>
            <a:r>
              <a:rPr lang="en-GB" sz="1800" dirty="0" smtClean="0"/>
              <a:t>Market research can be carried using two main methods:</a:t>
            </a:r>
          </a:p>
          <a:p>
            <a:pPr algn="just">
              <a:spcBef>
                <a:spcPts val="0"/>
              </a:spcBef>
              <a:spcAft>
                <a:spcPts val="600"/>
              </a:spcAft>
            </a:pPr>
            <a:r>
              <a:rPr lang="en-GB" sz="1800" b="1" dirty="0"/>
              <a:t>P</a:t>
            </a:r>
            <a:r>
              <a:rPr lang="en-GB" sz="1800" b="1" dirty="0" smtClean="0"/>
              <a:t>rimary </a:t>
            </a:r>
            <a:r>
              <a:rPr lang="en-GB" sz="1800" b="1" dirty="0"/>
              <a:t>market research:</a:t>
            </a:r>
            <a:r>
              <a:rPr lang="en-GB" sz="1800" dirty="0"/>
              <a:t> </a:t>
            </a:r>
            <a:endParaRPr lang="en-GB" sz="1800" dirty="0" smtClean="0"/>
          </a:p>
          <a:p>
            <a:pPr lvl="1" algn="just">
              <a:spcBef>
                <a:spcPts val="0"/>
              </a:spcBef>
              <a:spcAft>
                <a:spcPts val="600"/>
              </a:spcAft>
            </a:pPr>
            <a:r>
              <a:rPr lang="en-GB" sz="1600" dirty="0" smtClean="0"/>
              <a:t>Information is gathered first-hand by the firm for its own specific purpose. </a:t>
            </a:r>
          </a:p>
          <a:p>
            <a:pPr marL="457200" lvl="1" indent="0" algn="just">
              <a:spcBef>
                <a:spcPts val="0"/>
              </a:spcBef>
              <a:spcAft>
                <a:spcPts val="600"/>
              </a:spcAft>
              <a:buNone/>
            </a:pPr>
            <a:r>
              <a:rPr lang="en-GB" sz="1600" dirty="0" smtClean="0"/>
              <a:t>For example, carrying out your own survey to find out how many customers might buy your new product or using a focus group to investigate consumer tastes.</a:t>
            </a:r>
          </a:p>
          <a:p>
            <a:pPr lvl="1" algn="just">
              <a:spcBef>
                <a:spcPts val="0"/>
              </a:spcBef>
              <a:spcAft>
                <a:spcPts val="600"/>
              </a:spcAft>
            </a:pPr>
            <a:r>
              <a:rPr lang="en-GB" sz="1600" dirty="0" smtClean="0"/>
              <a:t>It will be gathered to solve a problem/issue of their own; to gather the most relevant current data.</a:t>
            </a:r>
          </a:p>
          <a:p>
            <a:pPr lvl="1" algn="just">
              <a:spcBef>
                <a:spcPts val="0"/>
              </a:spcBef>
              <a:spcAft>
                <a:spcPts val="600"/>
              </a:spcAft>
            </a:pPr>
            <a:r>
              <a:rPr lang="en-GB" sz="1600" dirty="0" smtClean="0"/>
              <a:t>This method also includes a business commissioning another firm to carry out this specific research on its behalf.</a:t>
            </a:r>
          </a:p>
          <a:p>
            <a:pPr algn="just">
              <a:spcBef>
                <a:spcPts val="0"/>
              </a:spcBef>
              <a:spcAft>
                <a:spcPts val="600"/>
              </a:spcAft>
            </a:pPr>
            <a:r>
              <a:rPr lang="en-GB" sz="1800" b="1" dirty="0" smtClean="0">
                <a:solidFill>
                  <a:srgbClr val="000000"/>
                </a:solidFill>
              </a:rPr>
              <a:t>Secondary </a:t>
            </a:r>
            <a:r>
              <a:rPr lang="en-GB" sz="1800" b="1" dirty="0">
                <a:solidFill>
                  <a:srgbClr val="000000"/>
                </a:solidFill>
              </a:rPr>
              <a:t>market research:</a:t>
            </a:r>
            <a:r>
              <a:rPr lang="en-GB" sz="1800" dirty="0">
                <a:solidFill>
                  <a:srgbClr val="000000"/>
                </a:solidFill>
              </a:rPr>
              <a:t> </a:t>
            </a:r>
            <a:endParaRPr lang="en-GB" sz="1800" dirty="0" smtClean="0">
              <a:solidFill>
                <a:srgbClr val="000000"/>
              </a:solidFill>
            </a:endParaRPr>
          </a:p>
          <a:p>
            <a:pPr lvl="1" algn="just">
              <a:spcBef>
                <a:spcPts val="0"/>
              </a:spcBef>
              <a:spcAft>
                <a:spcPts val="600"/>
              </a:spcAft>
            </a:pPr>
            <a:r>
              <a:rPr lang="en-GB" sz="1600" dirty="0" smtClean="0"/>
              <a:t>Data is gathered that has already been collected by another organisation for a different purpose. </a:t>
            </a:r>
          </a:p>
          <a:p>
            <a:pPr lvl="1" algn="just">
              <a:spcBef>
                <a:spcPts val="0"/>
              </a:spcBef>
              <a:spcAft>
                <a:spcPts val="600"/>
              </a:spcAft>
            </a:pPr>
            <a:r>
              <a:rPr lang="en-GB" sz="1600" dirty="0" smtClean="0"/>
              <a:t>It was not carried out for the firm’s own needs so may not be completely relevant,</a:t>
            </a:r>
            <a:r>
              <a:rPr lang="en-GB" sz="1600" dirty="0"/>
              <a:t> </a:t>
            </a:r>
            <a:r>
              <a:rPr lang="en-GB" sz="1600" dirty="0" smtClean="0"/>
              <a:t>will not have been gathered to prove their particular problem/issue, or may be out of date.</a:t>
            </a:r>
          </a:p>
          <a:p>
            <a:pPr marL="457200" lvl="1" indent="0" algn="just">
              <a:spcBef>
                <a:spcPts val="0"/>
              </a:spcBef>
              <a:spcAft>
                <a:spcPts val="600"/>
              </a:spcAft>
              <a:buNone/>
            </a:pPr>
            <a:r>
              <a:rPr lang="en-GB" sz="1600" dirty="0" smtClean="0"/>
              <a:t>For example, census data, an article in a newspaper, or a survey carried out by another firm.</a:t>
            </a:r>
          </a:p>
        </p:txBody>
      </p:sp>
      <p:sp>
        <p:nvSpPr>
          <p:cNvPr id="7" name="Title 1"/>
          <p:cNvSpPr>
            <a:spLocks/>
          </p:cNvSpPr>
          <p:nvPr/>
        </p:nvSpPr>
        <p:spPr bwMode="auto">
          <a:xfrm>
            <a:off x="323528" y="980728"/>
            <a:ext cx="8515672" cy="838200"/>
          </a:xfrm>
          <a:prstGeom prst="rect">
            <a:avLst/>
          </a:prstGeom>
          <a:noFill/>
          <a:ln w="57150">
            <a:noFill/>
            <a:miter lim="800000"/>
            <a:headEnd/>
            <a:tailEnd/>
          </a:ln>
        </p:spPr>
        <p:txBody>
          <a:bodyPr anchor="ctr"/>
          <a:lstStyle/>
          <a:p>
            <a:pPr algn="ctr">
              <a:defRPr/>
            </a:pPr>
            <a:r>
              <a:rPr lang="en-GB" sz="4400" dirty="0">
                <a:solidFill>
                  <a:srgbClr val="C00000"/>
                </a:solidFill>
              </a:rPr>
              <a:t>Types of </a:t>
            </a:r>
            <a:r>
              <a:rPr lang="en-GB" sz="4400" dirty="0" smtClean="0">
                <a:solidFill>
                  <a:srgbClr val="C00000"/>
                </a:solidFill>
              </a:rPr>
              <a:t>market </a:t>
            </a:r>
            <a:r>
              <a:rPr lang="en-GB" sz="4400" dirty="0">
                <a:solidFill>
                  <a:srgbClr val="C00000"/>
                </a:solidFill>
              </a:rPr>
              <a:t>r</a:t>
            </a:r>
            <a:r>
              <a:rPr lang="en-GB" sz="4400" dirty="0" smtClean="0">
                <a:solidFill>
                  <a:srgbClr val="C00000"/>
                </a:solidFill>
              </a:rPr>
              <a:t>esearch</a:t>
            </a:r>
            <a:endParaRPr lang="en-US" sz="4400" dirty="0">
              <a:solidFill>
                <a:srgbClr val="C00000"/>
              </a:solidFill>
            </a:endParaRPr>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7</a:t>
            </a:fld>
            <a:endParaRPr lang="en-GB"/>
          </a:p>
        </p:txBody>
      </p:sp>
    </p:spTree>
    <p:extLst>
      <p:ext uri="{BB962C8B-B14F-4D97-AF65-F5344CB8AC3E}">
        <p14:creationId xmlns:p14="http://schemas.microsoft.com/office/powerpoint/2010/main" val="600504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994122"/>
          </a:xfrm>
        </p:spPr>
        <p:txBody>
          <a:bodyPr>
            <a:normAutofit/>
          </a:bodyPr>
          <a:lstStyle/>
          <a:p>
            <a:pPr>
              <a:defRPr/>
            </a:pPr>
            <a:r>
              <a:rPr lang="en-GB" dirty="0"/>
              <a:t>Methods of </a:t>
            </a:r>
            <a:r>
              <a:rPr lang="en-GB" dirty="0" smtClean="0"/>
              <a:t>primary </a:t>
            </a:r>
            <a:r>
              <a:rPr lang="en-GB" dirty="0"/>
              <a:t>m</a:t>
            </a:r>
            <a:r>
              <a:rPr lang="en-GB" dirty="0" smtClean="0"/>
              <a:t>arket </a:t>
            </a:r>
            <a:r>
              <a:rPr lang="en-GB" dirty="0"/>
              <a:t>r</a:t>
            </a:r>
            <a:r>
              <a:rPr lang="en-GB" dirty="0" smtClean="0"/>
              <a:t>esearch</a:t>
            </a:r>
            <a:endParaRPr lang="en-US" dirty="0"/>
          </a:p>
        </p:txBody>
      </p:sp>
      <p:sp>
        <p:nvSpPr>
          <p:cNvPr id="3" name="Content Placeholder 2"/>
          <p:cNvSpPr>
            <a:spLocks noGrp="1"/>
          </p:cNvSpPr>
          <p:nvPr>
            <p:ph idx="1"/>
          </p:nvPr>
        </p:nvSpPr>
        <p:spPr>
          <a:xfrm>
            <a:off x="323528" y="1745432"/>
            <a:ext cx="8229600" cy="5112568"/>
          </a:xfrm>
        </p:spPr>
        <p:txBody>
          <a:bodyPr>
            <a:noAutofit/>
          </a:bodyPr>
          <a:lstStyle/>
          <a:p>
            <a:pPr algn="just">
              <a:lnSpc>
                <a:spcPct val="110000"/>
              </a:lnSpc>
              <a:spcBef>
                <a:spcPts val="0"/>
              </a:spcBef>
              <a:spcAft>
                <a:spcPts val="1800"/>
              </a:spcAft>
            </a:pPr>
            <a:r>
              <a:rPr lang="en-GB" sz="2000" b="1" dirty="0" smtClean="0">
                <a:latin typeface="Calibri" panose="020F0502020204030204" pitchFamily="34" charset="0"/>
              </a:rPr>
              <a:t>Surveys</a:t>
            </a:r>
            <a:r>
              <a:rPr lang="en-GB" sz="2000" dirty="0" smtClean="0">
                <a:latin typeface="Calibri" panose="020F0502020204030204" pitchFamily="34" charset="0"/>
              </a:rPr>
              <a:t> – Gathering people’s opinion and views through one-to-one, postal, internet/email or telephone questionnaires.</a:t>
            </a:r>
          </a:p>
          <a:p>
            <a:pPr algn="just">
              <a:lnSpc>
                <a:spcPct val="110000"/>
              </a:lnSpc>
              <a:spcBef>
                <a:spcPts val="0"/>
              </a:spcBef>
              <a:spcAft>
                <a:spcPts val="1800"/>
              </a:spcAft>
            </a:pPr>
            <a:r>
              <a:rPr lang="en-GB" sz="2000" b="1" dirty="0">
                <a:latin typeface="Calibri" panose="020F0502020204030204" pitchFamily="34" charset="0"/>
              </a:rPr>
              <a:t>Focus </a:t>
            </a:r>
            <a:r>
              <a:rPr lang="en-GB" sz="2000" b="1" dirty="0" smtClean="0">
                <a:latin typeface="Calibri" panose="020F0502020204030204" pitchFamily="34" charset="0"/>
              </a:rPr>
              <a:t>groups </a:t>
            </a:r>
            <a:r>
              <a:rPr lang="en-GB" sz="2000" dirty="0" smtClean="0">
                <a:latin typeface="Calibri" panose="020F0502020204030204" pitchFamily="34" charset="0"/>
              </a:rPr>
              <a:t>– Gathering groups of people together to understand more in-depth views, opinions, behaviour, beliefs and attitudes towards products and firms.</a:t>
            </a:r>
            <a:endParaRPr lang="en-GB" sz="2000" dirty="0">
              <a:latin typeface="Calibri" panose="020F0502020204030204" pitchFamily="34" charset="0"/>
            </a:endParaRPr>
          </a:p>
          <a:p>
            <a:pPr algn="just">
              <a:lnSpc>
                <a:spcPct val="110000"/>
              </a:lnSpc>
              <a:spcBef>
                <a:spcPts val="0"/>
              </a:spcBef>
              <a:spcAft>
                <a:spcPts val="1800"/>
              </a:spcAft>
            </a:pPr>
            <a:r>
              <a:rPr lang="en-GB" sz="2000" b="1" dirty="0" smtClean="0">
                <a:latin typeface="Calibri" panose="020F0502020204030204" pitchFamily="34" charset="0"/>
              </a:rPr>
              <a:t>Observation and experimentation </a:t>
            </a:r>
            <a:r>
              <a:rPr lang="en-GB" sz="2000" dirty="0" smtClean="0">
                <a:latin typeface="Calibri" panose="020F0502020204030204" pitchFamily="34" charset="0"/>
              </a:rPr>
              <a:t>– Analysing in-store CCTV, monitoring </a:t>
            </a:r>
            <a:r>
              <a:rPr lang="en-GB" sz="2000" dirty="0">
                <a:latin typeface="Calibri" panose="020F0502020204030204" pitchFamily="34" charset="0"/>
              </a:rPr>
              <a:t>s</a:t>
            </a:r>
            <a:r>
              <a:rPr lang="en-GB" sz="2000" dirty="0" smtClean="0">
                <a:latin typeface="Calibri" panose="020F0502020204030204" pitchFamily="34" charset="0"/>
              </a:rPr>
              <a:t>hopper behaviour and responses, trials and tests of products.</a:t>
            </a:r>
          </a:p>
          <a:p>
            <a:pPr algn="just">
              <a:lnSpc>
                <a:spcPct val="110000"/>
              </a:lnSpc>
              <a:spcBef>
                <a:spcPts val="0"/>
              </a:spcBef>
              <a:spcAft>
                <a:spcPts val="1800"/>
              </a:spcAft>
            </a:pPr>
            <a:r>
              <a:rPr lang="en-GB" sz="2000" b="1" dirty="0" smtClean="0">
                <a:latin typeface="Calibri" panose="020F0502020204030204" pitchFamily="34" charset="0"/>
              </a:rPr>
              <a:t>Loyalty card data on buying habits</a:t>
            </a:r>
            <a:endParaRPr lang="en-GB" sz="2000" b="1" dirty="0">
              <a:latin typeface="Calibri" panose="020F0502020204030204" pitchFamily="34" charset="0"/>
            </a:endParaRPr>
          </a:p>
          <a:p>
            <a:pPr algn="just">
              <a:lnSpc>
                <a:spcPct val="110000"/>
              </a:lnSpc>
              <a:spcBef>
                <a:spcPts val="0"/>
              </a:spcBef>
              <a:spcAft>
                <a:spcPts val="1800"/>
              </a:spcAft>
            </a:pPr>
            <a:r>
              <a:rPr lang="en-GB" sz="2000" b="1" dirty="0" smtClean="0">
                <a:latin typeface="Calibri" panose="020F0502020204030204" pitchFamily="34" charset="0"/>
              </a:rPr>
              <a:t>Test </a:t>
            </a:r>
            <a:r>
              <a:rPr lang="en-GB" sz="2000" b="1" dirty="0" smtClean="0">
                <a:latin typeface="Calibri" panose="020F0502020204030204" pitchFamily="34" charset="0"/>
              </a:rPr>
              <a:t>marketing</a:t>
            </a:r>
          </a:p>
          <a:p>
            <a:pPr algn="just">
              <a:lnSpc>
                <a:spcPct val="110000"/>
              </a:lnSpc>
              <a:spcBef>
                <a:spcPts val="0"/>
              </a:spcBef>
              <a:spcAft>
                <a:spcPts val="1800"/>
              </a:spcAft>
            </a:pPr>
            <a:r>
              <a:rPr lang="en-GB" sz="2000" b="1" dirty="0" smtClean="0">
                <a:latin typeface="Calibri" panose="020F0502020204030204" pitchFamily="34" charset="0"/>
              </a:rPr>
              <a:t>What are the advantages and disadvantages of each method?</a:t>
            </a:r>
            <a:endParaRPr lang="en-GB" sz="2000" b="1" dirty="0">
              <a:latin typeface="Calibri" panose="020F0502020204030204" pitchFamily="34" charset="0"/>
            </a:endParaRPr>
          </a:p>
          <a:p>
            <a:pPr>
              <a:spcAft>
                <a:spcPts val="1800"/>
              </a:spcAft>
            </a:pPr>
            <a:endParaRPr lang="en-GB" sz="2800"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8</a:t>
            </a:fld>
            <a:endParaRPr lang="en-GB"/>
          </a:p>
        </p:txBody>
      </p:sp>
    </p:spTree>
    <p:extLst>
      <p:ext uri="{BB962C8B-B14F-4D97-AF65-F5344CB8AC3E}">
        <p14:creationId xmlns:p14="http://schemas.microsoft.com/office/powerpoint/2010/main" val="3711349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80728"/>
            <a:ext cx="8712968" cy="922114"/>
          </a:xfrm>
        </p:spPr>
        <p:txBody>
          <a:bodyPr>
            <a:normAutofit/>
          </a:bodyPr>
          <a:lstStyle/>
          <a:p>
            <a:r>
              <a:rPr lang="en-GB" dirty="0"/>
              <a:t>Methods of </a:t>
            </a:r>
            <a:r>
              <a:rPr lang="en-GB" dirty="0" smtClean="0"/>
              <a:t>secondary market research</a:t>
            </a:r>
            <a:endParaRPr lang="en-GB" dirty="0"/>
          </a:p>
        </p:txBody>
      </p:sp>
      <p:sp>
        <p:nvSpPr>
          <p:cNvPr id="3" name="Content Placeholder 2"/>
          <p:cNvSpPr>
            <a:spLocks noGrp="1"/>
          </p:cNvSpPr>
          <p:nvPr>
            <p:ph idx="1"/>
          </p:nvPr>
        </p:nvSpPr>
        <p:spPr>
          <a:xfrm>
            <a:off x="251520" y="2060848"/>
            <a:ext cx="8712968" cy="5616624"/>
          </a:xfrm>
        </p:spPr>
        <p:txBody>
          <a:bodyPr>
            <a:noAutofit/>
          </a:bodyPr>
          <a:lstStyle/>
          <a:p>
            <a:pPr marL="0" indent="0" algn="just">
              <a:lnSpc>
                <a:spcPct val="110000"/>
              </a:lnSpc>
              <a:spcBef>
                <a:spcPts val="0"/>
              </a:spcBef>
              <a:spcAft>
                <a:spcPts val="1200"/>
              </a:spcAft>
              <a:buClr>
                <a:schemeClr val="tx1"/>
              </a:buClr>
              <a:buNone/>
            </a:pPr>
            <a:r>
              <a:rPr lang="en-GB" sz="2000" dirty="0" smtClean="0">
                <a:latin typeface="Calibri" panose="020F0502020204030204" pitchFamily="34" charset="0"/>
              </a:rPr>
              <a:t>Many organisations carry our research and reports for their own specific purposes. These can be used by other firms to help support their own decisions and planning. The sources of secondary data may include:</a:t>
            </a:r>
          </a:p>
          <a:p>
            <a:pPr algn="just">
              <a:lnSpc>
                <a:spcPct val="110000"/>
              </a:lnSpc>
              <a:spcBef>
                <a:spcPts val="0"/>
              </a:spcBef>
              <a:spcAft>
                <a:spcPts val="1200"/>
              </a:spcAft>
            </a:pPr>
            <a:r>
              <a:rPr lang="en-GB" sz="2000" b="1" dirty="0" smtClean="0">
                <a:latin typeface="Calibri" panose="020F0502020204030204" pitchFamily="34" charset="0"/>
              </a:rPr>
              <a:t>Government publications </a:t>
            </a:r>
            <a:r>
              <a:rPr lang="en-GB" sz="2000" dirty="0" smtClean="0">
                <a:latin typeface="Calibri" panose="020F0502020204030204" pitchFamily="34" charset="0"/>
              </a:rPr>
              <a:t>e.g. The Office of National Statistics data, census data </a:t>
            </a:r>
          </a:p>
          <a:p>
            <a:pPr algn="just">
              <a:lnSpc>
                <a:spcPct val="110000"/>
              </a:lnSpc>
              <a:spcBef>
                <a:spcPts val="0"/>
              </a:spcBef>
              <a:spcAft>
                <a:spcPts val="1200"/>
              </a:spcAft>
            </a:pPr>
            <a:r>
              <a:rPr lang="en-GB" sz="2000" b="1" dirty="0" smtClean="0">
                <a:latin typeface="Calibri" panose="020F0502020204030204" pitchFamily="34" charset="0"/>
              </a:rPr>
              <a:t>Industry research and reports </a:t>
            </a:r>
            <a:r>
              <a:rPr lang="en-GB" sz="2000" dirty="0" smtClean="0">
                <a:latin typeface="Calibri" panose="020F0502020204030204" pitchFamily="34" charset="0"/>
              </a:rPr>
              <a:t>e.g. by the Confederation of British Industry (CBI) or the Bank of England, trade unions or other organisations</a:t>
            </a:r>
          </a:p>
          <a:p>
            <a:pPr algn="just">
              <a:lnSpc>
                <a:spcPct val="110000"/>
              </a:lnSpc>
              <a:spcBef>
                <a:spcPts val="0"/>
              </a:spcBef>
              <a:spcAft>
                <a:spcPts val="1200"/>
              </a:spcAft>
            </a:pPr>
            <a:r>
              <a:rPr lang="en-GB" sz="2000" b="1" dirty="0" smtClean="0">
                <a:latin typeface="Calibri" panose="020F0502020204030204" pitchFamily="34" charset="0"/>
              </a:rPr>
              <a:t>Newspapers </a:t>
            </a:r>
            <a:r>
              <a:rPr lang="en-GB" sz="2000" dirty="0" smtClean="0">
                <a:latin typeface="Calibri" panose="020F0502020204030204" pitchFamily="34" charset="0"/>
              </a:rPr>
              <a:t>e.g. FT, The Times, Telegraph, Guardian, Independent</a:t>
            </a:r>
          </a:p>
          <a:p>
            <a:pPr algn="just">
              <a:lnSpc>
                <a:spcPct val="110000"/>
              </a:lnSpc>
              <a:spcBef>
                <a:spcPts val="0"/>
              </a:spcBef>
              <a:spcAft>
                <a:spcPts val="1200"/>
              </a:spcAft>
            </a:pPr>
            <a:r>
              <a:rPr lang="en-GB" sz="2000" b="1" dirty="0" smtClean="0">
                <a:latin typeface="Calibri" panose="020F0502020204030204" pitchFamily="34" charset="0"/>
              </a:rPr>
              <a:t>Trade journals and magazines </a:t>
            </a:r>
            <a:r>
              <a:rPr lang="en-GB" sz="2000" dirty="0" smtClean="0">
                <a:latin typeface="Calibri" panose="020F0502020204030204" pitchFamily="34" charset="0"/>
              </a:rPr>
              <a:t>e.g. Marketing magazine, The Grocer, The Economist, </a:t>
            </a:r>
            <a:r>
              <a:rPr lang="en-GB" sz="2000" dirty="0">
                <a:latin typeface="Calibri" panose="020F0502020204030204" pitchFamily="34" charset="0"/>
              </a:rPr>
              <a:t>Business Week, </a:t>
            </a:r>
            <a:r>
              <a:rPr lang="en-GB" sz="2000" dirty="0" smtClean="0">
                <a:latin typeface="Calibri" panose="020F0502020204030204" pitchFamily="34" charset="0"/>
              </a:rPr>
              <a:t>Forbes, etc.</a:t>
            </a:r>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9</a:t>
            </a:fld>
            <a:endParaRPr lang="en-GB"/>
          </a:p>
        </p:txBody>
      </p:sp>
    </p:spTree>
    <p:extLst>
      <p:ext uri="{BB962C8B-B14F-4D97-AF65-F5344CB8AC3E}">
        <p14:creationId xmlns:p14="http://schemas.microsoft.com/office/powerpoint/2010/main" val="399339859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8104e7b67dd9bfd15af6549b834cb616b50d3e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976</TotalTime>
  <Words>2596</Words>
  <Application>Microsoft Office PowerPoint</Application>
  <PresentationFormat>On-screen Show (4:3)</PresentationFormat>
  <Paragraphs>239</Paragraphs>
  <Slides>25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Lucida Grande</vt:lpstr>
      <vt:lpstr>Office Theme</vt:lpstr>
      <vt:lpstr>3.2 – Understanding markets and customers: Market research</vt:lpstr>
      <vt:lpstr>Learning outcomes</vt:lpstr>
      <vt:lpstr>Starter</vt:lpstr>
      <vt:lpstr>PowerPoint Presentation</vt:lpstr>
      <vt:lpstr>PowerPoint Presentation</vt:lpstr>
      <vt:lpstr>PowerPoint Presentation</vt:lpstr>
      <vt:lpstr>PowerPoint Presentation</vt:lpstr>
      <vt:lpstr>Methods of primary market research</vt:lpstr>
      <vt:lpstr>Methods of secondary market research</vt:lpstr>
      <vt:lpstr>Methods of secondary market research</vt:lpstr>
      <vt:lpstr>Market research task</vt:lpstr>
      <vt:lpstr>Primary market research</vt:lpstr>
      <vt:lpstr>Secondary market research</vt:lpstr>
      <vt:lpstr>PowerPoint Presentation</vt:lpstr>
      <vt:lpstr>Qualitative and quantitative data</vt:lpstr>
      <vt:lpstr>Market mapping</vt:lpstr>
      <vt:lpstr>Advantages of market mapping</vt:lpstr>
      <vt:lpstr>Disadvantages of market mapping</vt:lpstr>
      <vt:lpstr>PowerPoint Presentation</vt:lpstr>
      <vt:lpstr>PowerPoint Presentation</vt:lpstr>
      <vt:lpstr>PowerPoint Presentation</vt:lpstr>
      <vt:lpstr>PowerPoint Presentation</vt:lpstr>
      <vt:lpstr>Discussion questions</vt:lpstr>
      <vt:lpstr>PowerPoint Presentation</vt:lpstr>
      <vt:lpstr>Market research plan: Activity</vt:lpstr>
    </vt:vector>
  </TitlesOfParts>
  <Company>Halesowen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 Support</dc:creator>
  <cp:lastModifiedBy>Morgan Crump</cp:lastModifiedBy>
  <cp:revision>83</cp:revision>
  <dcterms:created xsi:type="dcterms:W3CDTF">2014-07-21T12:45:36Z</dcterms:created>
  <dcterms:modified xsi:type="dcterms:W3CDTF">2015-11-13T11:31:22Z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165749</vt:lpwstr>
  </property>
  <property fmtid="{D5CDD505-2E9C-101B-9397-08002B2CF9AE}" pid="3" name="NXPowerLiteSettings">
    <vt:lpwstr>F5000400038000</vt:lpwstr>
  </property>
  <property fmtid="{D5CDD505-2E9C-101B-9397-08002B2CF9AE}" pid="4" name="NXPowerLiteVersion">
    <vt:lpwstr>D6.1.2</vt:lpwstr>
  </property>
</Properties>
</file>