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49" r:id="rId2"/>
    <p:sldId id="440" r:id="rId3"/>
    <p:sldId id="441" r:id="rId4"/>
    <p:sldId id="375" r:id="rId5"/>
    <p:sldId id="442" r:id="rId6"/>
    <p:sldId id="425" r:id="rId7"/>
    <p:sldId id="443" r:id="rId8"/>
    <p:sldId id="427" r:id="rId9"/>
    <p:sldId id="444" r:id="rId10"/>
    <p:sldId id="429" r:id="rId11"/>
    <p:sldId id="445" r:id="rId12"/>
    <p:sldId id="431" r:id="rId13"/>
    <p:sldId id="433" r:id="rId14"/>
    <p:sldId id="435" r:id="rId15"/>
    <p:sldId id="437" r:id="rId16"/>
    <p:sldId id="439" r:id="rId17"/>
    <p:sldId id="327" r:id="rId18"/>
  </p:sldIdLst>
  <p:sldSz cx="9144000" cy="6858000" type="screen4x3"/>
  <p:notesSz cx="6797675" cy="99282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lark" initials="CSC" lastIdx="15" clrIdx="0"/>
  <p:cmAuthor id="1" name="Elina.Helenius" initial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740" autoAdjust="0"/>
    <p:restoredTop sz="96207" autoAdjust="0"/>
  </p:normalViewPr>
  <p:slideViewPr>
    <p:cSldViewPr snapToGrid="0" snapToObjects="1">
      <p:cViewPr varScale="1">
        <p:scale>
          <a:sx n="108" d="100"/>
          <a:sy n="108" d="100"/>
        </p:scale>
        <p:origin x="-1164"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8" d="100"/>
          <a:sy n="78" d="100"/>
        </p:scale>
        <p:origin x="3978"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1C9C46-485F-48D4-884A-6935935B50DF}" type="datetimeFigureOut">
              <a:rPr lang="en-GB" smtClean="0"/>
              <a:pPr/>
              <a:t>15/03/2019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051DB65-C790-47C5-A04B-8FE3FF093ACE}" type="slidenum">
              <a:rPr lang="en-GB" smtClean="0"/>
              <a:pPr/>
              <a:t>‹#›</a:t>
            </a:fld>
            <a:endParaRPr lang="en-GB"/>
          </a:p>
        </p:txBody>
      </p:sp>
    </p:spTree>
    <p:extLst>
      <p:ext uri="{BB962C8B-B14F-4D97-AF65-F5344CB8AC3E}">
        <p14:creationId xmlns:p14="http://schemas.microsoft.com/office/powerpoint/2010/main" xmlns="" val="41787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84BEF9-010B-4CF3-9EDE-DFD4CEB0BC04}" type="datetimeFigureOut">
              <a:rPr lang="en-GB" smtClean="0"/>
              <a:pPr/>
              <a:t>15/03/2019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495942-4EED-43F3-BE5D-D2DBA6DECCC1}" type="slidenum">
              <a:rPr lang="en-GB" smtClean="0"/>
              <a:pPr/>
              <a:t>‹#›</a:t>
            </a:fld>
            <a:endParaRPr lang="en-GB"/>
          </a:p>
        </p:txBody>
      </p:sp>
    </p:spTree>
    <p:extLst>
      <p:ext uri="{BB962C8B-B14F-4D97-AF65-F5344CB8AC3E}">
        <p14:creationId xmlns:p14="http://schemas.microsoft.com/office/powerpoint/2010/main" xmlns="" val="25207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a:t>
            </a:fld>
            <a:endParaRPr lang="en-GB"/>
          </a:p>
        </p:txBody>
      </p:sp>
    </p:spTree>
    <p:extLst>
      <p:ext uri="{BB962C8B-B14F-4D97-AF65-F5344CB8AC3E}">
        <p14:creationId xmlns:p14="http://schemas.microsoft.com/office/powerpoint/2010/main" xmlns="" val="191560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10</a:t>
            </a:fld>
            <a:endParaRPr lang="en-GB"/>
          </a:p>
        </p:txBody>
      </p:sp>
    </p:spTree>
    <p:extLst>
      <p:ext uri="{BB962C8B-B14F-4D97-AF65-F5344CB8AC3E}">
        <p14:creationId xmlns:p14="http://schemas.microsoft.com/office/powerpoint/2010/main" xmlns="" val="25039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11</a:t>
            </a:fld>
            <a:endParaRPr lang="en-GB"/>
          </a:p>
        </p:txBody>
      </p:sp>
    </p:spTree>
    <p:extLst>
      <p:ext uri="{BB962C8B-B14F-4D97-AF65-F5344CB8AC3E}">
        <p14:creationId xmlns:p14="http://schemas.microsoft.com/office/powerpoint/2010/main" xmlns="" val="335044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12</a:t>
            </a:fld>
            <a:endParaRPr lang="en-GB"/>
          </a:p>
        </p:txBody>
      </p:sp>
    </p:spTree>
    <p:extLst>
      <p:ext uri="{BB962C8B-B14F-4D97-AF65-F5344CB8AC3E}">
        <p14:creationId xmlns:p14="http://schemas.microsoft.com/office/powerpoint/2010/main" xmlns="" val="362656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13</a:t>
            </a:fld>
            <a:endParaRPr lang="en-GB"/>
          </a:p>
        </p:txBody>
      </p:sp>
    </p:spTree>
    <p:extLst>
      <p:ext uri="{BB962C8B-B14F-4D97-AF65-F5344CB8AC3E}">
        <p14:creationId xmlns:p14="http://schemas.microsoft.com/office/powerpoint/2010/main" xmlns="" val="395711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14</a:t>
            </a:fld>
            <a:endParaRPr lang="en-GB"/>
          </a:p>
        </p:txBody>
      </p:sp>
    </p:spTree>
    <p:extLst>
      <p:ext uri="{BB962C8B-B14F-4D97-AF65-F5344CB8AC3E}">
        <p14:creationId xmlns:p14="http://schemas.microsoft.com/office/powerpoint/2010/main" xmlns="" val="973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15</a:t>
            </a:fld>
            <a:endParaRPr lang="en-GB"/>
          </a:p>
        </p:txBody>
      </p:sp>
    </p:spTree>
    <p:extLst>
      <p:ext uri="{BB962C8B-B14F-4D97-AF65-F5344CB8AC3E}">
        <p14:creationId xmlns:p14="http://schemas.microsoft.com/office/powerpoint/2010/main" xmlns="" val="379008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16</a:t>
            </a:fld>
            <a:endParaRPr lang="en-GB"/>
          </a:p>
        </p:txBody>
      </p:sp>
    </p:spTree>
    <p:extLst>
      <p:ext uri="{BB962C8B-B14F-4D97-AF65-F5344CB8AC3E}">
        <p14:creationId xmlns:p14="http://schemas.microsoft.com/office/powerpoint/2010/main" xmlns="" val="296478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17</a:t>
            </a:fld>
            <a:endParaRPr lang="en-GB"/>
          </a:p>
        </p:txBody>
      </p:sp>
    </p:spTree>
    <p:extLst>
      <p:ext uri="{BB962C8B-B14F-4D97-AF65-F5344CB8AC3E}">
        <p14:creationId xmlns:p14="http://schemas.microsoft.com/office/powerpoint/2010/main" xmlns="" val="413449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2</a:t>
            </a:fld>
            <a:endParaRPr lang="en-GB"/>
          </a:p>
        </p:txBody>
      </p:sp>
    </p:spTree>
    <p:extLst>
      <p:ext uri="{BB962C8B-B14F-4D97-AF65-F5344CB8AC3E}">
        <p14:creationId xmlns:p14="http://schemas.microsoft.com/office/powerpoint/2010/main" xmlns="" val="191560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3</a:t>
            </a:fld>
            <a:endParaRPr lang="en-GB"/>
          </a:p>
        </p:txBody>
      </p:sp>
    </p:spTree>
    <p:extLst>
      <p:ext uri="{BB962C8B-B14F-4D97-AF65-F5344CB8AC3E}">
        <p14:creationId xmlns:p14="http://schemas.microsoft.com/office/powerpoint/2010/main" xmlns="" val="33504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4</a:t>
            </a:fld>
            <a:endParaRPr lang="en-GB"/>
          </a:p>
        </p:txBody>
      </p:sp>
    </p:spTree>
    <p:extLst>
      <p:ext uri="{BB962C8B-B14F-4D97-AF65-F5344CB8AC3E}">
        <p14:creationId xmlns:p14="http://schemas.microsoft.com/office/powerpoint/2010/main" xmlns="" val="274173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5</a:t>
            </a:fld>
            <a:endParaRPr lang="en-GB"/>
          </a:p>
        </p:txBody>
      </p:sp>
    </p:spTree>
    <p:extLst>
      <p:ext uri="{BB962C8B-B14F-4D97-AF65-F5344CB8AC3E}">
        <p14:creationId xmlns:p14="http://schemas.microsoft.com/office/powerpoint/2010/main" xmlns="" val="311385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6</a:t>
            </a:fld>
            <a:endParaRPr lang="en-GB"/>
          </a:p>
        </p:txBody>
      </p:sp>
    </p:spTree>
    <p:extLst>
      <p:ext uri="{BB962C8B-B14F-4D97-AF65-F5344CB8AC3E}">
        <p14:creationId xmlns:p14="http://schemas.microsoft.com/office/powerpoint/2010/main" xmlns="" val="308637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7</a:t>
            </a:fld>
            <a:endParaRPr lang="en-GB"/>
          </a:p>
        </p:txBody>
      </p:sp>
    </p:spTree>
    <p:extLst>
      <p:ext uri="{BB962C8B-B14F-4D97-AF65-F5344CB8AC3E}">
        <p14:creationId xmlns:p14="http://schemas.microsoft.com/office/powerpoint/2010/main" xmlns="" val="335044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8</a:t>
            </a:fld>
            <a:endParaRPr lang="en-GB"/>
          </a:p>
        </p:txBody>
      </p:sp>
    </p:spTree>
    <p:extLst>
      <p:ext uri="{BB962C8B-B14F-4D97-AF65-F5344CB8AC3E}">
        <p14:creationId xmlns:p14="http://schemas.microsoft.com/office/powerpoint/2010/main" xmlns="" val="421954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9</a:t>
            </a:fld>
            <a:endParaRPr lang="en-GB"/>
          </a:p>
        </p:txBody>
      </p:sp>
    </p:spTree>
    <p:extLst>
      <p:ext uri="{BB962C8B-B14F-4D97-AF65-F5344CB8AC3E}">
        <p14:creationId xmlns:p14="http://schemas.microsoft.com/office/powerpoint/2010/main" xmlns="" val="311385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825" y="1043797"/>
            <a:ext cx="8195095" cy="2556654"/>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465825" y="3886200"/>
            <a:ext cx="8195095" cy="1752600"/>
          </a:xfrm>
        </p:spPr>
        <p:txBody>
          <a:bodyPr>
            <a:normAutofit/>
          </a:bodyPr>
          <a:lstStyle>
            <a:lvl1pPr marL="0" indent="0" algn="ctr">
              <a:buNone/>
              <a:defRPr sz="4000" b="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5275" y="1423359"/>
            <a:ext cx="4340525"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199" y="1423359"/>
            <a:ext cx="4272861"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155275" y="1442072"/>
            <a:ext cx="4342113"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55275" y="2028230"/>
            <a:ext cx="4342113"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645025" y="1442072"/>
            <a:ext cx="4276036"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028230"/>
            <a:ext cx="4276036"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126163"/>
            <a:ext cx="8258141" cy="73183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Footer Placeholder 4"/>
          <p:cNvSpPr txBox="1">
            <a:spLocks/>
          </p:cNvSpPr>
          <p:nvPr userDrawn="1"/>
        </p:nvSpPr>
        <p:spPr>
          <a:xfrm>
            <a:off x="172167" y="6440068"/>
            <a:ext cx="3617502" cy="358950"/>
          </a:xfrm>
          <a:prstGeom prst="rect">
            <a:avLst/>
          </a:prstGeom>
        </p:spPr>
        <p:txBody>
          <a:bodyPr anchor="b"/>
          <a:lstStyle>
            <a:defPPr>
              <a:defRPr lang="en-US"/>
            </a:defPPr>
            <a:lvl1pPr marL="0" algn="l" defTabSz="457200" rtl="0" eaLnBrk="1" latinLnBrk="0" hangingPunct="1">
              <a:defRPr sz="900" kern="1200">
                <a:solidFill>
                  <a:schemeClr val="tx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kern="1200" dirty="0">
                <a:solidFill>
                  <a:schemeClr val="tx1"/>
                </a:solidFill>
                <a:effectLst/>
                <a:latin typeface="+mj-lt"/>
                <a:ea typeface="+mn-ea"/>
                <a:cs typeface="Arial"/>
              </a:rPr>
              <a:t>Edexcel GCSE (9-1) Business</a:t>
            </a:r>
            <a:br>
              <a:rPr lang="en-GB" sz="900" kern="1200" dirty="0">
                <a:solidFill>
                  <a:schemeClr val="tx1"/>
                </a:solidFill>
                <a:effectLst/>
                <a:latin typeface="+mj-lt"/>
                <a:ea typeface="+mn-ea"/>
                <a:cs typeface="Arial"/>
              </a:rPr>
            </a:br>
            <a:r>
              <a:rPr lang="en-US" dirty="0"/>
              <a:t>Dynamic Learning © Hodder &amp; Stoughton </a:t>
            </a:r>
          </a:p>
        </p:txBody>
      </p:sp>
      <p:sp>
        <p:nvSpPr>
          <p:cNvPr id="11" name="Rectangle 10"/>
          <p:cNvSpPr/>
          <p:nvPr userDrawn="1"/>
        </p:nvSpPr>
        <p:spPr>
          <a:xfrm>
            <a:off x="0" y="0"/>
            <a:ext cx="9144000" cy="731837"/>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275" y="738665"/>
            <a:ext cx="8765786" cy="684694"/>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55275" y="1430187"/>
            <a:ext cx="8765785" cy="46959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p:cNvSpPr txBox="1"/>
          <p:nvPr userDrawn="1"/>
        </p:nvSpPr>
        <p:spPr>
          <a:xfrm>
            <a:off x="155275" y="29393"/>
            <a:ext cx="7068981" cy="677108"/>
          </a:xfrm>
          <a:prstGeom prst="rect">
            <a:avLst/>
          </a:prstGeom>
          <a:noFill/>
        </p:spPr>
        <p:txBody>
          <a:bodyPr wrap="square" rtlCol="0">
            <a:spAutoFit/>
          </a:bodyPr>
          <a:lstStyle/>
          <a:p>
            <a:pPr marL="0" algn="l" defTabSz="457200" rtl="0" eaLnBrk="1" latinLnBrk="0" hangingPunct="1"/>
            <a:r>
              <a:rPr lang="en-GB" sz="2000" b="1" kern="1200" dirty="0">
                <a:solidFill>
                  <a:schemeClr val="bg1"/>
                </a:solidFill>
                <a:latin typeface="Calibri" panose="020F0502020204030204" pitchFamily="34" charset="0"/>
                <a:ea typeface="+mn-ea"/>
                <a:cs typeface="Arial"/>
              </a:rPr>
              <a:t>Topic 1.4 Making the business effective</a:t>
            </a:r>
          </a:p>
          <a:p>
            <a:pPr marL="0" algn="l" defTabSz="457200" rtl="0" eaLnBrk="1" latinLnBrk="0" hangingPunct="1"/>
            <a:r>
              <a:rPr lang="en-GB" sz="1800" b="0" kern="1200" dirty="0">
                <a:solidFill>
                  <a:schemeClr val="bg1"/>
                </a:solidFill>
                <a:latin typeface="Calibri" panose="020F0502020204030204" pitchFamily="34" charset="0"/>
                <a:ea typeface="+mn-ea"/>
                <a:cs typeface="Arial"/>
              </a:rPr>
              <a:t>1.4.3 The marketing mix</a:t>
            </a:r>
          </a:p>
        </p:txBody>
      </p:sp>
      <p:pic>
        <p:nvPicPr>
          <p:cNvPr id="4" name="Picture 3" descr="EDU_RGB_Land.jpg"/>
          <p:cNvPicPr>
            <a:picLocks noChangeAspect="1"/>
          </p:cNvPicPr>
          <p:nvPr userDrawn="1"/>
        </p:nvPicPr>
        <p:blipFill>
          <a:blip r:embed="rId8" cstate="screen">
            <a:extLst>
              <a:ext uri="{28A0092B-C50C-407E-A947-70E740481C1C}">
                <a14:useLocalDpi xmlns:a14="http://schemas.microsoft.com/office/drawing/2010/main" xmlns=""/>
              </a:ext>
            </a:extLst>
          </a:blip>
          <a:stretch>
            <a:fillRect/>
          </a:stretch>
        </p:blipFill>
        <p:spPr>
          <a:xfrm>
            <a:off x="7879107" y="6267545"/>
            <a:ext cx="1041953" cy="449071"/>
          </a:xfrm>
          <a:prstGeom prst="rect">
            <a:avLst/>
          </a:prstGeom>
        </p:spPr>
      </p:pic>
      <p:pic>
        <p:nvPicPr>
          <p:cNvPr id="9" name="Picture 8" descr="Dynamic_Learning_v2.jpg"/>
          <p:cNvPicPr>
            <a:picLocks noChangeAspect="1"/>
          </p:cNvPicPr>
          <p:nvPr userDrawn="1"/>
        </p:nvPicPr>
        <p:blipFill>
          <a:blip r:embed="rId9" cstate="screen">
            <a:extLst>
              <a:ext uri="{28A0092B-C50C-407E-A947-70E740481C1C}">
                <a14:useLocalDpi xmlns:a14="http://schemas.microsoft.com/office/drawing/2010/main" xmlns=""/>
              </a:ext>
            </a:extLst>
          </a:blip>
          <a:stretch>
            <a:fillRect/>
          </a:stretch>
        </p:blipFill>
        <p:spPr>
          <a:xfrm>
            <a:off x="6715700" y="6481251"/>
            <a:ext cx="1000975" cy="244094"/>
          </a:xfrm>
          <a:prstGeom prst="rect">
            <a:avLst/>
          </a:prstGeom>
        </p:spPr>
      </p:pic>
      <p:sp>
        <p:nvSpPr>
          <p:cNvPr id="16" name="Rounded Rectangle 15"/>
          <p:cNvSpPr/>
          <p:nvPr userDrawn="1"/>
        </p:nvSpPr>
        <p:spPr>
          <a:xfrm>
            <a:off x="6966209" y="145510"/>
            <a:ext cx="1954851" cy="460500"/>
          </a:xfrm>
          <a:prstGeom prst="roundRect">
            <a:avLst>
              <a:gd name="adj" fmla="val 28648"/>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mj-lt"/>
                <a:cs typeface="Helvetica"/>
              </a:rPr>
              <a:t>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b="1" kern="1200">
          <a:solidFill>
            <a:schemeClr val="accent2"/>
          </a:solidFill>
          <a:latin typeface="+mj-lt"/>
          <a:ea typeface="+mj-ea"/>
          <a:cs typeface="+mj-cs"/>
        </a:defRPr>
      </a:lvl1pPr>
    </p:titleStyle>
    <p:bodyStyle>
      <a:lvl1pPr marL="361950" indent="-361950" algn="l" defTabSz="457200" rtl="0" eaLnBrk="1" latinLnBrk="0" hangingPunct="1">
        <a:spcBef>
          <a:spcPct val="20000"/>
        </a:spcBef>
        <a:buFont typeface="Arial"/>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Font typeface="Arial" panose="020B0604020202020204" pitchFamily="34" charset="0"/>
        <a:buChar char="•"/>
        <a:tabLst/>
        <a:defRPr lang="en-US" sz="28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LvS_mhOuM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rketing91.com/marketing-mix-of-rol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ghospitality.co.uk/Trends-Reports/UK-diners-to-spend-54.7bn-on-eating-out-by-201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ckfood.co.uk/our-sto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US" dirty="0"/>
              <a:t>Marketing mix</a:t>
            </a:r>
            <a:endParaRPr lang="en-GB" dirty="0"/>
          </a:p>
        </p:txBody>
      </p:sp>
    </p:spTree>
    <p:extLst>
      <p:ext uri="{BB962C8B-B14F-4D97-AF65-F5344CB8AC3E}">
        <p14:creationId xmlns:p14="http://schemas.microsoft.com/office/powerpoint/2010/main" xmlns="" val="964043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Promotion</a:t>
            </a:r>
          </a:p>
        </p:txBody>
      </p:sp>
      <p:sp>
        <p:nvSpPr>
          <p:cNvPr id="5" name="Content Placeholder 4"/>
          <p:cNvSpPr>
            <a:spLocks noGrp="1"/>
          </p:cNvSpPr>
          <p:nvPr>
            <p:ph idx="1"/>
          </p:nvPr>
        </p:nvSpPr>
        <p:spPr>
          <a:xfrm>
            <a:off x="155276" y="1430187"/>
            <a:ext cx="6994705" cy="4695976"/>
          </a:xfrm>
        </p:spPr>
        <p:txBody>
          <a:bodyPr>
            <a:noAutofit/>
          </a:bodyPr>
          <a:lstStyle/>
          <a:p>
            <a:pPr lvl="0"/>
            <a:r>
              <a:rPr lang="en-GB" sz="2400" b="1" dirty="0">
                <a:solidFill>
                  <a:srgbClr val="C0504D"/>
                </a:solidFill>
              </a:rPr>
              <a:t>Promotion</a:t>
            </a:r>
            <a:r>
              <a:rPr lang="en-GB" sz="2400" dirty="0"/>
              <a:t> means all the methods that a business uses to persuade customers to buy a product, such as branding, packaging and advertising </a:t>
            </a:r>
          </a:p>
          <a:p>
            <a:pPr lvl="0"/>
            <a:r>
              <a:rPr lang="en-GB" sz="2400" dirty="0"/>
              <a:t>The promotional methods used depends on factors such as how long the product has been on sale, what the product is, competition in the market and the target market. Tesco may run a ‘buy one get one free’ (BOGOF) promotion on a new breakfast cereal.</a:t>
            </a:r>
          </a:p>
          <a:p>
            <a:r>
              <a:rPr lang="en-GB" sz="2400" dirty="0"/>
              <a:t>Subway sponsor Liverpool Football club to raise awareness of their business with supporters and those that watch TV.</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
        <p:nvSpPr>
          <p:cNvPr id="8" name="TextBox 7">
            <a:hlinkClick r:id="rId3"/>
          </p:cNvPr>
          <p:cNvSpPr txBox="1"/>
          <p:nvPr/>
        </p:nvSpPr>
        <p:spPr>
          <a:xfrm>
            <a:off x="7372919" y="2753298"/>
            <a:ext cx="1548142" cy="46166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BOGOF ad</a:t>
            </a:r>
          </a:p>
        </p:txBody>
      </p:sp>
    </p:spTree>
    <p:extLst>
      <p:ext uri="{BB962C8B-B14F-4D97-AF65-F5344CB8AC3E}">
        <p14:creationId xmlns:p14="http://schemas.microsoft.com/office/powerpoint/2010/main" xmlns="" val="6041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a:t>
            </a:r>
            <a:r>
              <a:rPr lang="en-GB" dirty="0" smtClean="0"/>
              <a:t>words</a:t>
            </a:r>
            <a:endParaRPr lang="en-GB" dirty="0"/>
          </a:p>
        </p:txBody>
      </p:sp>
      <p:sp>
        <p:nvSpPr>
          <p:cNvPr id="5" name="Content Placeholder 4"/>
          <p:cNvSpPr>
            <a:spLocks noGrp="1"/>
          </p:cNvSpPr>
          <p:nvPr>
            <p:ph idx="1"/>
          </p:nvPr>
        </p:nvSpPr>
        <p:spPr/>
        <p:txBody>
          <a:bodyPr>
            <a:noAutofit/>
          </a:bodyPr>
          <a:lstStyle/>
          <a:p>
            <a:pPr marL="0" lvl="0" indent="0">
              <a:buNone/>
            </a:pPr>
            <a:r>
              <a:rPr lang="en-GB" sz="4000" b="1" dirty="0" smtClean="0">
                <a:solidFill>
                  <a:srgbClr val="C0504D"/>
                </a:solidFill>
              </a:rPr>
              <a:t>Place</a:t>
            </a:r>
            <a:endParaRPr lang="en-GB" sz="4000" b="1" dirty="0">
              <a:solidFill>
                <a:srgbClr val="C0504D"/>
              </a:solidFill>
            </a:endParaRPr>
          </a:p>
          <a:p>
            <a:pPr lvl="0"/>
            <a:r>
              <a:rPr lang="en-GB" sz="4000" dirty="0"/>
              <a:t>How and where the supplier is going to get the product or service to the consumer. It includes selling products to retailers and getting the products displayed in prominent positions</a:t>
            </a:r>
            <a:r>
              <a:rPr lang="en-GB" sz="4000" dirty="0" smtClean="0"/>
              <a:t>.</a:t>
            </a:r>
            <a:endParaRPr lang="en-GB" sz="4000" dirty="0"/>
          </a:p>
        </p:txBody>
      </p:sp>
    </p:spTree>
    <p:extLst>
      <p:ext uri="{BB962C8B-B14F-4D97-AF65-F5344CB8AC3E}">
        <p14:creationId xmlns:p14="http://schemas.microsoft.com/office/powerpoint/2010/main" xmlns="" val="8572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p:cTn id="16" dur="indefinite"/>
                                        <p:tgtEl>
                                          <p:spTgt spid="5">
                                            <p:txEl>
                                              <p:pRg st="0" end="0"/>
                                            </p:txEl>
                                          </p:spTgt>
                                        </p:tgtEl>
                                        <p:attrNameLst>
                                          <p:attrName>style.opacity</p:attrName>
                                        </p:attrNameLst>
                                      </p:cBhvr>
                                      <p:to>
                                        <p:strVal val="0.25"/>
                                      </p:to>
                                    </p:set>
                                    <p:animEffect filter="image" prLst="opacity: 0.25">
                                      <p:cBhvr rctx="IE">
                                        <p:cTn id="17" dur="indefinite"/>
                                        <p:tgtEl>
                                          <p:spTgt spid="5">
                                            <p:txEl>
                                              <p:pRg st="0" end="0"/>
                                            </p:txEl>
                                          </p:spTgt>
                                        </p:tgtEl>
                                      </p:cBhvr>
                                    </p:animEffect>
                                  </p:childTnLst>
                                </p:cTn>
                              </p:par>
                              <p:par>
                                <p:cTn id="18" presetID="9" presetClass="emph" presetSubtype="0" grpId="0" nodeType="with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Place</a:t>
            </a:r>
          </a:p>
        </p:txBody>
      </p:sp>
      <p:sp>
        <p:nvSpPr>
          <p:cNvPr id="5" name="Content Placeholder 4"/>
          <p:cNvSpPr>
            <a:spLocks noGrp="1"/>
          </p:cNvSpPr>
          <p:nvPr>
            <p:ph idx="1"/>
          </p:nvPr>
        </p:nvSpPr>
        <p:spPr>
          <a:xfrm>
            <a:off x="155277" y="1430187"/>
            <a:ext cx="6272684" cy="4695976"/>
          </a:xfrm>
        </p:spPr>
        <p:txBody>
          <a:bodyPr>
            <a:noAutofit/>
          </a:bodyPr>
          <a:lstStyle/>
          <a:p>
            <a:pPr lvl="0"/>
            <a:r>
              <a:rPr lang="en-GB" sz="2000" dirty="0" smtClean="0"/>
              <a:t>Normally </a:t>
            </a:r>
            <a:r>
              <a:rPr lang="en-GB" sz="2000" dirty="0"/>
              <a:t>businesses want to sell their products in as many outlets as possible</a:t>
            </a:r>
          </a:p>
          <a:p>
            <a:pPr lvl="0"/>
            <a:r>
              <a:rPr lang="en-GB" sz="2000" dirty="0"/>
              <a:t>For other businesses, the product has special features that help dictate how it has to be distributed. Petrol is very dangerous and can only be sold at stations that meet strict safety standards</a:t>
            </a:r>
          </a:p>
          <a:p>
            <a:pPr lvl="0"/>
            <a:r>
              <a:rPr lang="en-GB" sz="2000" dirty="0"/>
              <a:t>Businesses with luxury products tend to restrict the distribution of their items to add to its exclusivity</a:t>
            </a:r>
          </a:p>
          <a:p>
            <a:r>
              <a:rPr lang="en-GB" sz="2000" b="1" dirty="0">
                <a:solidFill>
                  <a:srgbClr val="C0504D"/>
                </a:solidFill>
              </a:rPr>
              <a:t>Example: </a:t>
            </a:r>
            <a:r>
              <a:rPr lang="en-GB" sz="2000" dirty="0"/>
              <a:t>Rolex watches has strict rules on who and where its luxury watches can be sold and do not sell any watches on the internet</a:t>
            </a:r>
            <a:r>
              <a:rPr lang="en-GB" sz="2000" dirty="0" smtClean="0"/>
              <a:t>.</a:t>
            </a:r>
          </a:p>
          <a:p>
            <a:r>
              <a:rPr sz="2000" smtClean="0"/>
              <a:t>Think about the impact of selling online </a:t>
            </a:r>
            <a:r>
              <a:rPr lang="en-GB" sz="2000" dirty="0" smtClean="0"/>
              <a:t>–</a:t>
            </a:r>
            <a:r>
              <a:rPr sz="2000" smtClean="0"/>
              <a:t> smaller businesses may use websites to sell their products because they are much cheaper tha using stores.</a:t>
            </a:r>
            <a:endParaRPr lang="en-GB" sz="2000" dirty="0"/>
          </a:p>
        </p:txBody>
      </p:sp>
      <p:sp>
        <p:nvSpPr>
          <p:cNvPr id="8" name="TextBox 7">
            <a:hlinkClick r:id="rId3"/>
          </p:cNvPr>
          <p:cNvSpPr txBox="1"/>
          <p:nvPr/>
        </p:nvSpPr>
        <p:spPr>
          <a:xfrm>
            <a:off x="6427961" y="5431486"/>
            <a:ext cx="886100" cy="46166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Rolex</a:t>
            </a:r>
          </a:p>
        </p:txBody>
      </p:sp>
      <p:pic>
        <p:nvPicPr>
          <p:cNvPr id="6" name="Content Placeholder 6"/>
          <p:cNvPicPr>
            <a:picLocks noChangeAspect="1"/>
          </p:cNvPicPr>
          <p:nvPr/>
        </p:nvPicPr>
        <p:blipFill>
          <a:blip r:embed="rId4"/>
          <a:stretch>
            <a:fillRect/>
          </a:stretch>
        </p:blipFill>
        <p:spPr>
          <a:xfrm>
            <a:off x="6289074" y="1202024"/>
            <a:ext cx="2462085" cy="4222634"/>
          </a:xfrm>
          <a:prstGeom prst="rect">
            <a:avLst/>
          </a:prstGeom>
        </p:spPr>
      </p:pic>
    </p:spTree>
    <p:extLst>
      <p:ext uri="{BB962C8B-B14F-4D97-AF65-F5344CB8AC3E}">
        <p14:creationId xmlns:p14="http://schemas.microsoft.com/office/powerpoint/2010/main" xmlns="" val="173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0" nodeType="clickEffect">
                                  <p:stCondLst>
                                    <p:cond delay="0"/>
                                  </p:stCondLst>
                                  <p:childTnLst>
                                    <p:set>
                                      <p:cBhvr>
                                        <p:cTn id="14" dur="indefinite"/>
                                        <p:tgtEl>
                                          <p:spTgt spid="5">
                                            <p:txEl>
                                              <p:pRg st="0" end="0"/>
                                            </p:txEl>
                                          </p:spTgt>
                                        </p:tgtEl>
                                        <p:attrNameLst>
                                          <p:attrName>style.opacity</p:attrName>
                                        </p:attrNameLst>
                                      </p:cBhvr>
                                      <p:to>
                                        <p:strVal val="0.25"/>
                                      </p:to>
                                    </p:set>
                                    <p:animEffect filter="image" prLst="opacity: 0.25">
                                      <p:cBhvr rctx="IE">
                                        <p:cTn id="15" dur="indefinite"/>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Successful marketing mix</a:t>
            </a:r>
          </a:p>
        </p:txBody>
      </p:sp>
      <p:sp>
        <p:nvSpPr>
          <p:cNvPr id="5" name="Content Placeholder 4"/>
          <p:cNvSpPr>
            <a:spLocks noGrp="1"/>
          </p:cNvSpPr>
          <p:nvPr>
            <p:ph idx="1"/>
          </p:nvPr>
        </p:nvSpPr>
        <p:spPr>
          <a:xfrm>
            <a:off x="155277" y="1430187"/>
            <a:ext cx="8662798" cy="4695976"/>
          </a:xfrm>
        </p:spPr>
        <p:txBody>
          <a:bodyPr>
            <a:noAutofit/>
          </a:bodyPr>
          <a:lstStyle/>
          <a:p>
            <a:pPr lvl="0"/>
            <a:r>
              <a:rPr lang="en-GB" dirty="0"/>
              <a:t>Businesses must co-ordinate all four parts of the mix to show customers that the product or service meets their needs.</a:t>
            </a:r>
          </a:p>
          <a:p>
            <a:pPr lvl="0"/>
            <a:r>
              <a:rPr lang="en-GB" dirty="0"/>
              <a:t>Products that are marketed as luxury need higher prices and select places of sale and promotion.</a:t>
            </a:r>
          </a:p>
          <a:p>
            <a:r>
              <a:rPr lang="en-GB" dirty="0"/>
              <a:t>Products that are technically advanced need a price that shows customers the product is unique, together with promotion aimed at customers with technical knowledge.</a:t>
            </a:r>
          </a:p>
        </p:txBody>
      </p:sp>
    </p:spTree>
    <p:extLst>
      <p:ext uri="{BB962C8B-B14F-4D97-AF65-F5344CB8AC3E}">
        <p14:creationId xmlns:p14="http://schemas.microsoft.com/office/powerpoint/2010/main" xmlns="" val="7375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The competitive environment</a:t>
            </a:r>
          </a:p>
        </p:txBody>
      </p:sp>
      <p:sp>
        <p:nvSpPr>
          <p:cNvPr id="5" name="Content Placeholder 4"/>
          <p:cNvSpPr>
            <a:spLocks noGrp="1"/>
          </p:cNvSpPr>
          <p:nvPr>
            <p:ph idx="1"/>
          </p:nvPr>
        </p:nvSpPr>
        <p:spPr>
          <a:xfrm>
            <a:off x="155277" y="1430187"/>
            <a:ext cx="7449634" cy="4695976"/>
          </a:xfrm>
        </p:spPr>
        <p:txBody>
          <a:bodyPr>
            <a:noAutofit/>
          </a:bodyPr>
          <a:lstStyle/>
          <a:p>
            <a:pPr lvl="0"/>
            <a:r>
              <a:rPr lang="en-GB" sz="2600" dirty="0"/>
              <a:t>Businesses need to constantly review and tweak their marketing mix to remain competitive, e.g. alter price or promotion.</a:t>
            </a:r>
          </a:p>
          <a:p>
            <a:pPr lvl="0"/>
            <a:r>
              <a:rPr lang="en-GB" sz="2600" b="1" dirty="0">
                <a:solidFill>
                  <a:srgbClr val="C0504D"/>
                </a:solidFill>
              </a:rPr>
              <a:t>Example: </a:t>
            </a:r>
            <a:r>
              <a:rPr lang="en-GB" sz="2600" dirty="0"/>
              <a:t>Apple saw a fall in its global sales of phones between April – June 2016.</a:t>
            </a:r>
          </a:p>
          <a:p>
            <a:pPr lvl="0"/>
            <a:r>
              <a:rPr lang="en-GB" sz="2600" dirty="0"/>
              <a:t>Apple has reduced its prices </a:t>
            </a:r>
            <a:br>
              <a:rPr lang="en-GB" sz="2600" dirty="0"/>
            </a:br>
            <a:r>
              <a:rPr lang="en-GB" sz="2600" dirty="0"/>
              <a:t>to compete.</a:t>
            </a:r>
          </a:p>
          <a:p>
            <a:r>
              <a:rPr lang="en-GB" sz="2600" dirty="0"/>
              <a:t>Look at the chart – which </a:t>
            </a:r>
            <a:br>
              <a:rPr lang="en-GB" sz="2600" dirty="0"/>
            </a:br>
            <a:r>
              <a:rPr lang="en-GB" sz="2600" dirty="0"/>
              <a:t>business is the closest to </a:t>
            </a:r>
            <a:br>
              <a:rPr lang="en-GB" sz="2600" dirty="0"/>
            </a:br>
            <a:r>
              <a:rPr lang="en-GB" sz="2600" dirty="0"/>
              <a:t>Apple’s market share?</a:t>
            </a:r>
          </a:p>
        </p:txBody>
      </p:sp>
      <p:pic>
        <p:nvPicPr>
          <p:cNvPr id="6" name="Content Placeholder 6"/>
          <p:cNvPicPr>
            <a:picLocks noChangeAspect="1"/>
          </p:cNvPicPr>
          <p:nvPr/>
        </p:nvPicPr>
        <p:blipFill>
          <a:blip r:embed="rId3"/>
          <a:stretch>
            <a:fillRect/>
          </a:stretch>
        </p:blipFill>
        <p:spPr>
          <a:xfrm>
            <a:off x="4538168" y="3674184"/>
            <a:ext cx="4526733" cy="2451979"/>
          </a:xfrm>
          <a:prstGeom prst="rect">
            <a:avLst/>
          </a:prstGeom>
        </p:spPr>
      </p:pic>
    </p:spTree>
    <p:extLst>
      <p:ext uri="{BB962C8B-B14F-4D97-AF65-F5344CB8AC3E}">
        <p14:creationId xmlns:p14="http://schemas.microsoft.com/office/powerpoint/2010/main" xmlns="" val="320718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5">
                                            <p:txEl>
                                              <p:pRg st="1" end="1"/>
                                            </p:txEl>
                                          </p:spTgt>
                                        </p:tgtEl>
                                        <p:attrNameLst>
                                          <p:attrName>style.opacity</p:attrName>
                                        </p:attrNameLst>
                                      </p:cBhvr>
                                      <p:to>
                                        <p:strVal val="0.25"/>
                                      </p:to>
                                    </p:set>
                                    <p:animEffect filter="image" prLst="opacity: 0.25">
                                      <p:cBhvr rctx="IE">
                                        <p:cTn id="23" dur="indefinite"/>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Changing consumer needs</a:t>
            </a:r>
          </a:p>
        </p:txBody>
      </p:sp>
      <p:sp>
        <p:nvSpPr>
          <p:cNvPr id="5" name="Content Placeholder 4"/>
          <p:cNvSpPr>
            <a:spLocks noGrp="1"/>
          </p:cNvSpPr>
          <p:nvPr>
            <p:ph idx="1"/>
          </p:nvPr>
        </p:nvSpPr>
        <p:spPr>
          <a:xfrm>
            <a:off x="155276" y="1430187"/>
            <a:ext cx="7621651" cy="4695976"/>
          </a:xfrm>
        </p:spPr>
        <p:txBody>
          <a:bodyPr>
            <a:noAutofit/>
          </a:bodyPr>
          <a:lstStyle/>
          <a:p>
            <a:pPr lvl="0"/>
            <a:r>
              <a:rPr lang="en-GB" sz="2400" dirty="0"/>
              <a:t>Consumer trends change over time.</a:t>
            </a:r>
          </a:p>
          <a:p>
            <a:pPr lvl="0"/>
            <a:r>
              <a:rPr lang="en-GB" sz="2400" dirty="0"/>
              <a:t>The marketing mix needs to reflect these changes in order for a business to continue to be successful.</a:t>
            </a:r>
          </a:p>
          <a:p>
            <a:pPr lvl="0"/>
            <a:r>
              <a:rPr lang="en-GB" sz="2400" b="1" dirty="0">
                <a:solidFill>
                  <a:srgbClr val="C0504D"/>
                </a:solidFill>
              </a:rPr>
              <a:t>Example: </a:t>
            </a:r>
            <a:r>
              <a:rPr lang="en-GB" sz="2400" dirty="0"/>
              <a:t>Eating out is increasingly popular in </a:t>
            </a:r>
            <a:br>
              <a:rPr lang="en-GB" sz="2400" dirty="0"/>
            </a:br>
            <a:r>
              <a:rPr lang="en-GB" sz="2400" dirty="0"/>
              <a:t>the UK as a regular event, rather than a treat.</a:t>
            </a:r>
          </a:p>
          <a:p>
            <a:pPr lvl="0"/>
            <a:r>
              <a:rPr lang="en-GB" sz="2400" dirty="0"/>
              <a:t>£54.7bn is expected to be spent on eating out in 2017.</a:t>
            </a:r>
          </a:p>
          <a:p>
            <a:pPr lvl="0"/>
            <a:r>
              <a:rPr lang="en-GB" sz="2400" dirty="0"/>
              <a:t>Restaurants like MacDonald’s are redesigning their menus to take this into account by creating more premium burgers.</a:t>
            </a:r>
          </a:p>
          <a:p>
            <a:r>
              <a:rPr lang="en-GB" sz="2400" dirty="0"/>
              <a:t>Restaurants are also being redesigned to move from a place to eat quickly to one where customers spend </a:t>
            </a:r>
            <a:br>
              <a:rPr lang="en-GB" sz="2400" dirty="0"/>
            </a:br>
            <a:r>
              <a:rPr lang="en-GB" sz="2400" dirty="0"/>
              <a:t>more time.</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
        <p:nvSpPr>
          <p:cNvPr id="8" name="TextBox 7">
            <a:hlinkClick r:id="rId3"/>
          </p:cNvPr>
          <p:cNvSpPr txBox="1"/>
          <p:nvPr/>
        </p:nvSpPr>
        <p:spPr>
          <a:xfrm>
            <a:off x="6598848" y="2825726"/>
            <a:ext cx="1548142" cy="46166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Eating out</a:t>
            </a:r>
          </a:p>
        </p:txBody>
      </p:sp>
    </p:spTree>
    <p:extLst>
      <p:ext uri="{BB962C8B-B14F-4D97-AF65-F5344CB8AC3E}">
        <p14:creationId xmlns:p14="http://schemas.microsoft.com/office/powerpoint/2010/main" xmlns="" val="42252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p:cTn id="30" dur="indefinite"/>
                                        <p:tgtEl>
                                          <p:spTgt spid="5">
                                            <p:txEl>
                                              <p:pRg st="2" end="2"/>
                                            </p:txEl>
                                          </p:spTgt>
                                        </p:tgtEl>
                                        <p:attrNameLst>
                                          <p:attrName>style.opacity</p:attrName>
                                        </p:attrNameLst>
                                      </p:cBhvr>
                                      <p:to>
                                        <p:strVal val="0.25"/>
                                      </p:to>
                                    </p:set>
                                    <p:animEffect filter="image" prLst="opacity: 0.25">
                                      <p:cBhvr rctx="IE">
                                        <p:cTn id="31" dur="indefinite"/>
                                        <p:tgtEl>
                                          <p:spTgt spid="5">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0" nodeType="clickEffect">
                                  <p:stCondLst>
                                    <p:cond delay="0"/>
                                  </p:stCondLst>
                                  <p:childTnLst>
                                    <p:set>
                                      <p:cBhvr>
                                        <p:cTn id="38" dur="indefinite"/>
                                        <p:tgtEl>
                                          <p:spTgt spid="5">
                                            <p:txEl>
                                              <p:pRg st="3" end="3"/>
                                            </p:txEl>
                                          </p:spTgt>
                                        </p:tgtEl>
                                        <p:attrNameLst>
                                          <p:attrName>style.opacity</p:attrName>
                                        </p:attrNameLst>
                                      </p:cBhvr>
                                      <p:to>
                                        <p:strVal val="0.25"/>
                                      </p:to>
                                    </p:set>
                                    <p:animEffect filter="image" prLst="opacity: 0.25">
                                      <p:cBhvr rctx="IE">
                                        <p:cTn id="39" dur="indefinite"/>
                                        <p:tgtEl>
                                          <p:spTgt spid="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p:cTn id="46" dur="indefinite"/>
                                        <p:tgtEl>
                                          <p:spTgt spid="5">
                                            <p:txEl>
                                              <p:pRg st="4" end="4"/>
                                            </p:txEl>
                                          </p:spTgt>
                                        </p:tgtEl>
                                        <p:attrNameLst>
                                          <p:attrName>style.opacity</p:attrName>
                                        </p:attrNameLst>
                                      </p:cBhvr>
                                      <p:to>
                                        <p:strVal val="0.25"/>
                                      </p:to>
                                    </p:set>
                                    <p:animEffect filter="image" prLst="opacity: 0.25">
                                      <p:cBhvr rctx="IE">
                                        <p:cTn id="47" dur="indefinite"/>
                                        <p:tgtEl>
                                          <p:spTgt spid="5">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The impact of changing technology</a:t>
            </a:r>
          </a:p>
        </p:txBody>
      </p:sp>
      <p:sp>
        <p:nvSpPr>
          <p:cNvPr id="5" name="Content Placeholder 4"/>
          <p:cNvSpPr>
            <a:spLocks noGrp="1"/>
          </p:cNvSpPr>
          <p:nvPr>
            <p:ph sz="half" idx="1"/>
          </p:nvPr>
        </p:nvSpPr>
        <p:spPr>
          <a:xfrm>
            <a:off x="155275" y="1423359"/>
            <a:ext cx="8765786" cy="4702804"/>
          </a:xfrm>
        </p:spPr>
        <p:txBody>
          <a:bodyPr>
            <a:noAutofit/>
          </a:bodyPr>
          <a:lstStyle/>
          <a:p>
            <a:pPr lvl="0"/>
            <a:r>
              <a:rPr lang="en-GB" sz="2400" dirty="0"/>
              <a:t>Technology can make accessing products and services easier in terms of place</a:t>
            </a:r>
          </a:p>
          <a:p>
            <a:pPr lvl="0"/>
            <a:r>
              <a:rPr lang="en-GB" sz="2400" dirty="0"/>
              <a:t>10 years ago, to watch a film or play a video game would need a trip to a shop in the high street, such as Game</a:t>
            </a:r>
          </a:p>
          <a:p>
            <a:pPr lvl="0"/>
            <a:r>
              <a:rPr lang="en-GB" sz="2400" dirty="0"/>
              <a:t>With the rise of streaming services such as Netflix and online downloads of games, companies </a:t>
            </a:r>
            <a:br>
              <a:rPr lang="en-GB" sz="2400" dirty="0"/>
            </a:br>
            <a:r>
              <a:rPr lang="en-GB" sz="2400" dirty="0"/>
              <a:t>such as Game have had to change their marketing mix </a:t>
            </a:r>
            <a:br>
              <a:rPr lang="en-GB" sz="2400" dirty="0"/>
            </a:br>
            <a:r>
              <a:rPr lang="en-GB" sz="2400" dirty="0"/>
              <a:t>to accommodate this shift in </a:t>
            </a:r>
            <a:br>
              <a:rPr lang="en-GB" sz="2400" dirty="0"/>
            </a:br>
            <a:r>
              <a:rPr lang="en-GB" sz="2400" dirty="0"/>
              <a:t>buying habits.</a:t>
            </a:r>
          </a:p>
          <a:p>
            <a:r>
              <a:rPr lang="en-GB" sz="2400" dirty="0"/>
              <a:t>The table shows other impacts </a:t>
            </a:r>
            <a:br>
              <a:rPr lang="en-GB" sz="2400" dirty="0"/>
            </a:br>
            <a:r>
              <a:rPr lang="en-GB" sz="2400" dirty="0"/>
              <a:t>of technology on the marketing </a:t>
            </a:r>
            <a:br>
              <a:rPr lang="en-GB" sz="2400" dirty="0"/>
            </a:br>
            <a:r>
              <a:rPr lang="en-GB" sz="2400" dirty="0"/>
              <a:t>mix.</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xmlns="" val="2666754993"/>
              </p:ext>
            </p:extLst>
          </p:nvPr>
        </p:nvGraphicFramePr>
        <p:xfrm>
          <a:off x="4861711" y="3507728"/>
          <a:ext cx="4059350" cy="2672753"/>
        </p:xfrm>
        <a:graphic>
          <a:graphicData uri="http://schemas.openxmlformats.org/drawingml/2006/table">
            <a:tbl>
              <a:tblPr firstRow="1">
                <a:tableStyleId>{21E4AEA4-8DFA-4A89-87EB-49C32662AFE0}</a:tableStyleId>
              </a:tblPr>
              <a:tblGrid>
                <a:gridCol w="2172832">
                  <a:extLst>
                    <a:ext uri="{9D8B030D-6E8A-4147-A177-3AD203B41FA5}">
                      <a16:colId xmlns:a16="http://schemas.microsoft.com/office/drawing/2014/main" xmlns="" val="490807927"/>
                    </a:ext>
                  </a:extLst>
                </a:gridCol>
                <a:gridCol w="1886518">
                  <a:extLst>
                    <a:ext uri="{9D8B030D-6E8A-4147-A177-3AD203B41FA5}">
                      <a16:colId xmlns:a16="http://schemas.microsoft.com/office/drawing/2014/main" xmlns="" val="2530819393"/>
                    </a:ext>
                  </a:extLst>
                </a:gridCol>
              </a:tblGrid>
              <a:tr h="445459">
                <a:tc>
                  <a:txBody>
                    <a:bodyPr/>
                    <a:lstStyle/>
                    <a:p>
                      <a:pPr marL="68580" eaLnBrk="0" hangingPunct="0">
                        <a:lnSpc>
                          <a:spcPct val="80000"/>
                        </a:lnSpc>
                        <a:spcBef>
                          <a:spcPts val="0"/>
                        </a:spcBef>
                        <a:spcAft>
                          <a:spcPts val="0"/>
                        </a:spcAft>
                      </a:pPr>
                      <a:r>
                        <a:rPr lang="en-GB" sz="1600" dirty="0">
                          <a:effectLst/>
                        </a:rPr>
                        <a:t>Changing technology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eaLnBrk="0" hangingPunct="0">
                        <a:lnSpc>
                          <a:spcPct val="80000"/>
                        </a:lnSpc>
                        <a:spcBef>
                          <a:spcPts val="0"/>
                        </a:spcBef>
                        <a:spcAft>
                          <a:spcPts val="0"/>
                        </a:spcAft>
                      </a:pPr>
                      <a:r>
                        <a:rPr lang="en-GB" sz="1600" spc="-30" dirty="0">
                          <a:effectLst/>
                        </a:rPr>
                        <a:t>Effect </a:t>
                      </a:r>
                      <a:r>
                        <a:rPr lang="en-GB" sz="1600" spc="-20" dirty="0">
                          <a:effectLst/>
                        </a:rPr>
                        <a:t>on </a:t>
                      </a:r>
                      <a:r>
                        <a:rPr lang="en-GB" sz="1600" spc="-35" dirty="0">
                          <a:effectLst/>
                        </a:rPr>
                        <a:t>marketing </a:t>
                      </a:r>
                      <a:r>
                        <a:rPr lang="en-GB" sz="1600" spc="-25" dirty="0">
                          <a:effectLst/>
                        </a:rPr>
                        <a:t>mix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84603098"/>
                  </a:ext>
                </a:extLst>
              </a:tr>
              <a:tr h="1113647">
                <a:tc>
                  <a:txBody>
                    <a:bodyPr/>
                    <a:lstStyle/>
                    <a:p>
                      <a:pPr marL="68580" eaLnBrk="0" hangingPunct="0">
                        <a:lnSpc>
                          <a:spcPct val="80000"/>
                        </a:lnSpc>
                        <a:spcBef>
                          <a:spcPts val="0"/>
                        </a:spcBef>
                        <a:spcAft>
                          <a:spcPts val="0"/>
                        </a:spcAft>
                      </a:pPr>
                      <a:r>
                        <a:rPr lang="en-GB" sz="1600" dirty="0">
                          <a:effectLst/>
                        </a:rPr>
                        <a:t>The rise of m-commerce (mobile commerce): e-commerce on-the-go via apps rather than websites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eaLnBrk="0" hangingPunct="0">
                        <a:lnSpc>
                          <a:spcPct val="80000"/>
                        </a:lnSpc>
                        <a:spcBef>
                          <a:spcPts val="0"/>
                        </a:spcBef>
                        <a:spcAft>
                          <a:spcPts val="0"/>
                        </a:spcAft>
                      </a:pPr>
                      <a:r>
                        <a:rPr lang="en-GB" sz="1600" dirty="0">
                          <a:effectLst/>
                        </a:rPr>
                        <a:t>Promotional offers have to be simpler and clearer so that they can be understood quickly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5978767"/>
                  </a:ext>
                </a:extLst>
              </a:tr>
              <a:tr h="1113647">
                <a:tc>
                  <a:txBody>
                    <a:bodyPr/>
                    <a:lstStyle/>
                    <a:p>
                      <a:pPr marL="68580" eaLnBrk="0" hangingPunct="0">
                        <a:lnSpc>
                          <a:spcPct val="80000"/>
                        </a:lnSpc>
                        <a:spcBef>
                          <a:spcPts val="0"/>
                        </a:spcBef>
                        <a:spcAft>
                          <a:spcPts val="0"/>
                        </a:spcAft>
                      </a:pPr>
                      <a:r>
                        <a:rPr lang="en-GB" sz="1600" dirty="0">
                          <a:effectLst/>
                        </a:rPr>
                        <a:t>Hi-tech but lighter materials have made airplanes much more fuel-efficient and less polluting than in the past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eaLnBrk="0" hangingPunct="0">
                        <a:lnSpc>
                          <a:spcPct val="80000"/>
                        </a:lnSpc>
                        <a:spcBef>
                          <a:spcPts val="0"/>
                        </a:spcBef>
                        <a:spcAft>
                          <a:spcPts val="0"/>
                        </a:spcAft>
                      </a:pPr>
                      <a:r>
                        <a:rPr lang="en-GB" sz="1600" dirty="0">
                          <a:effectLst/>
                        </a:rPr>
                        <a:t>There’s an opportunity for flight prices to be cut, especially on long-haul flights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24238063"/>
                  </a:ext>
                </a:extLst>
              </a:tr>
            </a:tbl>
          </a:graphicData>
        </a:graphic>
      </p:graphicFrame>
    </p:spTree>
    <p:extLst>
      <p:ext uri="{BB962C8B-B14F-4D97-AF65-F5344CB8AC3E}">
        <p14:creationId xmlns:p14="http://schemas.microsoft.com/office/powerpoint/2010/main" xmlns="" val="6893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2" end="2"/>
                                            </p:txEl>
                                          </p:spTgt>
                                        </p:tgtEl>
                                        <p:attrNameLst>
                                          <p:attrName>style.opacity</p:attrName>
                                        </p:attrNameLst>
                                      </p:cBhvr>
                                      <p:to>
                                        <p:strVal val="0.25"/>
                                      </p:to>
                                    </p:set>
                                    <p:animEffect filter="image" prLst="opacity: 0.25">
                                      <p:cBhvr rctx="IE">
                                        <p:cTn id="28" dur="indefinite"/>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Summary questions</a:t>
            </a:r>
          </a:p>
        </p:txBody>
      </p:sp>
      <p:sp>
        <p:nvSpPr>
          <p:cNvPr id="5" name="Content Placeholder 4"/>
          <p:cNvSpPr>
            <a:spLocks noGrp="1"/>
          </p:cNvSpPr>
          <p:nvPr>
            <p:ph idx="1"/>
          </p:nvPr>
        </p:nvSpPr>
        <p:spPr>
          <a:xfrm>
            <a:off x="155275" y="1430187"/>
            <a:ext cx="8119592" cy="4979666"/>
          </a:xfrm>
        </p:spPr>
        <p:txBody>
          <a:bodyPr>
            <a:normAutofit/>
          </a:bodyPr>
          <a:lstStyle/>
          <a:p>
            <a:pPr marL="0" indent="0">
              <a:buNone/>
            </a:pPr>
            <a:r>
              <a:rPr lang="en-GB" dirty="0"/>
              <a:t>Write down or discuss the answers to these questions.</a:t>
            </a:r>
          </a:p>
          <a:p>
            <a:pPr lvl="0"/>
            <a:r>
              <a:rPr lang="en-GB" dirty="0"/>
              <a:t>What are the 4Ps?</a:t>
            </a:r>
          </a:p>
          <a:p>
            <a:pPr lvl="0"/>
            <a:r>
              <a:rPr lang="en-GB" dirty="0"/>
              <a:t>Give one benefit to Amazon of being based on the internet.</a:t>
            </a:r>
          </a:p>
          <a:p>
            <a:pPr lvl="0"/>
            <a:r>
              <a:rPr lang="en-GB" dirty="0"/>
              <a:t>Give one reason the sale of petrol is not normally based on its price.</a:t>
            </a:r>
          </a:p>
          <a:p>
            <a:pPr lvl="0"/>
            <a:r>
              <a:rPr lang="en-GB" dirty="0"/>
              <a:t>Why would a luxury brand restrict the sale of its products to only large department stores?</a:t>
            </a:r>
          </a:p>
          <a:p>
            <a:r>
              <a:rPr lang="en-GB" dirty="0"/>
              <a:t>Give an example of a new trend that Kellogg’s may have to take into account with </a:t>
            </a:r>
            <a:r>
              <a:rPr lang="en-GB"/>
              <a:t>their products.</a:t>
            </a:r>
            <a:endParaRPr lang="en-GB" dirty="0"/>
          </a:p>
        </p:txBody>
      </p:sp>
    </p:spTree>
    <p:extLst>
      <p:ext uri="{BB962C8B-B14F-4D97-AF65-F5344CB8AC3E}">
        <p14:creationId xmlns:p14="http://schemas.microsoft.com/office/powerpoint/2010/main" xmlns="" val="9088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2" end="2"/>
                                            </p:txEl>
                                          </p:spTgt>
                                        </p:tgtEl>
                                        <p:attrNameLst>
                                          <p:attrName>style.opacity</p:attrName>
                                        </p:attrNameLst>
                                      </p:cBhvr>
                                      <p:to>
                                        <p:strVal val="0.25"/>
                                      </p:to>
                                    </p:set>
                                    <p:animEffect filter="image" prLst="opacity: 0.25">
                                      <p:cBhvr rctx="IE">
                                        <p:cTn id="20" dur="indefinite"/>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3" end="3"/>
                                            </p:txEl>
                                          </p:spTgt>
                                        </p:tgtEl>
                                        <p:attrNameLst>
                                          <p:attrName>style.opacity</p:attrName>
                                        </p:attrNameLst>
                                      </p:cBhvr>
                                      <p:to>
                                        <p:strVal val="0.25"/>
                                      </p:to>
                                    </p:set>
                                    <p:animEffect filter="image" prLst="opacity: 0.25">
                                      <p:cBhvr rctx="IE">
                                        <p:cTn id="28" dur="indefinite"/>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0" nodeType="clickEffect">
                                  <p:stCondLst>
                                    <p:cond delay="0"/>
                                  </p:stCondLst>
                                  <p:childTnLst>
                                    <p:set>
                                      <p:cBhvr>
                                        <p:cTn id="35" dur="indefinite"/>
                                        <p:tgtEl>
                                          <p:spTgt spid="5">
                                            <p:txEl>
                                              <p:pRg st="4" end="4"/>
                                            </p:txEl>
                                          </p:spTgt>
                                        </p:tgtEl>
                                        <p:attrNameLst>
                                          <p:attrName>style.opacity</p:attrName>
                                        </p:attrNameLst>
                                      </p:cBhvr>
                                      <p:to>
                                        <p:strVal val="0.25"/>
                                      </p:to>
                                    </p:set>
                                    <p:animEffect filter="image" prLst="opacity: 0.25">
                                      <p:cBhvr rctx="IE">
                                        <p:cTn id="36" dur="indefinite"/>
                                        <p:tgtEl>
                                          <p:spTgt spid="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US" dirty="0"/>
              <a:t>Marketing mix</a:t>
            </a:r>
            <a:endParaRPr lang="en-GB" dirty="0"/>
          </a:p>
        </p:txBody>
      </p:sp>
      <p:sp>
        <p:nvSpPr>
          <p:cNvPr id="5" name="Content Placeholder 4"/>
          <p:cNvSpPr>
            <a:spLocks noGrp="1"/>
          </p:cNvSpPr>
          <p:nvPr>
            <p:ph idx="1"/>
          </p:nvPr>
        </p:nvSpPr>
        <p:spPr>
          <a:xfrm>
            <a:off x="155275" y="1430187"/>
            <a:ext cx="8765785" cy="4695976"/>
          </a:xfrm>
        </p:spPr>
        <p:txBody>
          <a:bodyPr>
            <a:noAutofit/>
          </a:bodyPr>
          <a:lstStyle/>
          <a:p>
            <a:pPr marL="0" lvl="0" indent="0">
              <a:buNone/>
            </a:pPr>
            <a:r>
              <a:rPr lang="en-GB" dirty="0"/>
              <a:t>This section covers the following: </a:t>
            </a:r>
          </a:p>
          <a:p>
            <a:pPr lvl="0"/>
            <a:r>
              <a:rPr lang="en-GB" dirty="0"/>
              <a:t>What the marketing mix is</a:t>
            </a:r>
          </a:p>
          <a:p>
            <a:pPr lvl="0"/>
            <a:r>
              <a:rPr lang="en-GB" dirty="0"/>
              <a:t>Product</a:t>
            </a:r>
          </a:p>
          <a:p>
            <a:pPr lvl="0"/>
            <a:r>
              <a:rPr lang="en-GB" dirty="0"/>
              <a:t>Price</a:t>
            </a:r>
          </a:p>
          <a:p>
            <a:pPr lvl="0"/>
            <a:r>
              <a:rPr lang="en-GB" dirty="0"/>
              <a:t>Promotion</a:t>
            </a:r>
          </a:p>
          <a:p>
            <a:pPr lvl="0"/>
            <a:r>
              <a:rPr lang="en-GB" dirty="0"/>
              <a:t>Place</a:t>
            </a:r>
          </a:p>
          <a:p>
            <a:pPr lvl="0"/>
            <a:r>
              <a:rPr lang="en-GB" dirty="0"/>
              <a:t>A successful marketing mix</a:t>
            </a:r>
          </a:p>
          <a:p>
            <a:r>
              <a:rPr lang="en-GB" dirty="0"/>
              <a:t>How the elements of the mix work together</a:t>
            </a:r>
          </a:p>
        </p:txBody>
      </p:sp>
    </p:spTree>
    <p:extLst>
      <p:ext uri="{BB962C8B-B14F-4D97-AF65-F5344CB8AC3E}">
        <p14:creationId xmlns:p14="http://schemas.microsoft.com/office/powerpoint/2010/main" xmlns="" val="9640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2" end="2"/>
                                            </p:txEl>
                                          </p:spTgt>
                                        </p:tgtEl>
                                        <p:attrNameLst>
                                          <p:attrName>style.opacity</p:attrName>
                                        </p:attrNameLst>
                                      </p:cBhvr>
                                      <p:to>
                                        <p:strVal val="0.25"/>
                                      </p:to>
                                    </p:set>
                                    <p:animEffect filter="image" prLst="opacity: 0.25">
                                      <p:cBhvr rctx="IE">
                                        <p:cTn id="20" dur="indefinite"/>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3" end="3"/>
                                            </p:txEl>
                                          </p:spTgt>
                                        </p:tgtEl>
                                        <p:attrNameLst>
                                          <p:attrName>style.opacity</p:attrName>
                                        </p:attrNameLst>
                                      </p:cBhvr>
                                      <p:to>
                                        <p:strVal val="0.25"/>
                                      </p:to>
                                    </p:set>
                                    <p:animEffect filter="image" prLst="opacity: 0.25">
                                      <p:cBhvr rctx="IE">
                                        <p:cTn id="28" dur="indefinite"/>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0" nodeType="clickEffect">
                                  <p:stCondLst>
                                    <p:cond delay="0"/>
                                  </p:stCondLst>
                                  <p:childTnLst>
                                    <p:set>
                                      <p:cBhvr>
                                        <p:cTn id="35" dur="indefinite"/>
                                        <p:tgtEl>
                                          <p:spTgt spid="5">
                                            <p:txEl>
                                              <p:pRg st="4" end="4"/>
                                            </p:txEl>
                                          </p:spTgt>
                                        </p:tgtEl>
                                        <p:attrNameLst>
                                          <p:attrName>style.opacity</p:attrName>
                                        </p:attrNameLst>
                                      </p:cBhvr>
                                      <p:to>
                                        <p:strVal val="0.25"/>
                                      </p:to>
                                    </p:set>
                                    <p:animEffect filter="image" prLst="opacity: 0.25">
                                      <p:cBhvr rctx="IE">
                                        <p:cTn id="36" dur="indefinite"/>
                                        <p:tgtEl>
                                          <p:spTgt spid="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0" nodeType="clickEffect">
                                  <p:stCondLst>
                                    <p:cond delay="0"/>
                                  </p:stCondLst>
                                  <p:childTnLst>
                                    <p:set>
                                      <p:cBhvr>
                                        <p:cTn id="43" dur="indefinite"/>
                                        <p:tgtEl>
                                          <p:spTgt spid="5">
                                            <p:txEl>
                                              <p:pRg st="5" end="5"/>
                                            </p:txEl>
                                          </p:spTgt>
                                        </p:tgtEl>
                                        <p:attrNameLst>
                                          <p:attrName>style.opacity</p:attrName>
                                        </p:attrNameLst>
                                      </p:cBhvr>
                                      <p:to>
                                        <p:strVal val="0.25"/>
                                      </p:to>
                                    </p:set>
                                    <p:animEffect filter="image" prLst="opacity: 0.25">
                                      <p:cBhvr rctx="IE">
                                        <p:cTn id="44" dur="indefinite"/>
                                        <p:tgtEl>
                                          <p:spTgt spid="5">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p:cTn id="51" dur="indefinite"/>
                                        <p:tgtEl>
                                          <p:spTgt spid="5">
                                            <p:txEl>
                                              <p:pRg st="6" end="6"/>
                                            </p:txEl>
                                          </p:spTgt>
                                        </p:tgtEl>
                                        <p:attrNameLst>
                                          <p:attrName>style.opacity</p:attrName>
                                        </p:attrNameLst>
                                      </p:cBhvr>
                                      <p:to>
                                        <p:strVal val="0.25"/>
                                      </p:to>
                                    </p:set>
                                    <p:animEffect filter="image" prLst="opacity: 0.25">
                                      <p:cBhvr rctx="IE">
                                        <p:cTn id="52" dur="indefinite"/>
                                        <p:tgtEl>
                                          <p:spTgt spid="5">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grpId="0" nodeType="clickEffect">
                                  <p:stCondLst>
                                    <p:cond delay="0"/>
                                  </p:stCondLst>
                                  <p:childTnLst>
                                    <p:set>
                                      <p:cBhvr>
                                        <p:cTn id="59" dur="indefinite"/>
                                        <p:tgtEl>
                                          <p:spTgt spid="5">
                                            <p:txEl>
                                              <p:pRg st="7" end="7"/>
                                            </p:txEl>
                                          </p:spTgt>
                                        </p:tgtEl>
                                        <p:attrNameLst>
                                          <p:attrName>style.opacity</p:attrName>
                                        </p:attrNameLst>
                                      </p:cBhvr>
                                      <p:to>
                                        <p:strVal val="0.25"/>
                                      </p:to>
                                    </p:set>
                                    <p:animEffect filter="image" prLst="opacity: 0.25">
                                      <p:cBhvr rctx="IE">
                                        <p:cTn id="60"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 (1)</a:t>
            </a:r>
          </a:p>
        </p:txBody>
      </p:sp>
      <p:sp>
        <p:nvSpPr>
          <p:cNvPr id="5" name="Content Placeholder 4"/>
          <p:cNvSpPr>
            <a:spLocks noGrp="1"/>
          </p:cNvSpPr>
          <p:nvPr>
            <p:ph idx="1"/>
          </p:nvPr>
        </p:nvSpPr>
        <p:spPr/>
        <p:txBody>
          <a:bodyPr>
            <a:noAutofit/>
          </a:bodyPr>
          <a:lstStyle/>
          <a:p>
            <a:pPr marL="0" lvl="0" indent="0">
              <a:buNone/>
            </a:pPr>
            <a:r>
              <a:rPr lang="en-GB" sz="4000" b="1" dirty="0">
                <a:solidFill>
                  <a:srgbClr val="C0504D"/>
                </a:solidFill>
              </a:rPr>
              <a:t>Marketing mix</a:t>
            </a:r>
          </a:p>
          <a:p>
            <a:pPr lvl="0"/>
            <a:r>
              <a:rPr lang="en-GB" sz="4000" dirty="0"/>
              <a:t>The factors that are combined and used by a business to persuade customers to buy a product. There are four factors, product, price, promotion and place, known as the 4 Ps</a:t>
            </a:r>
            <a:r>
              <a:rPr lang="en-GB" sz="4000" dirty="0" smtClean="0"/>
              <a:t>.</a:t>
            </a:r>
            <a:endParaRPr lang="en-GB" sz="4000" dirty="0"/>
          </a:p>
        </p:txBody>
      </p:sp>
    </p:spTree>
    <p:extLst>
      <p:ext uri="{BB962C8B-B14F-4D97-AF65-F5344CB8AC3E}">
        <p14:creationId xmlns:p14="http://schemas.microsoft.com/office/powerpoint/2010/main" xmlns="" val="8572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p:cTn id="16" dur="indefinite"/>
                                        <p:tgtEl>
                                          <p:spTgt spid="5">
                                            <p:txEl>
                                              <p:pRg st="0" end="0"/>
                                            </p:txEl>
                                          </p:spTgt>
                                        </p:tgtEl>
                                        <p:attrNameLst>
                                          <p:attrName>style.opacity</p:attrName>
                                        </p:attrNameLst>
                                      </p:cBhvr>
                                      <p:to>
                                        <p:strVal val="0.25"/>
                                      </p:to>
                                    </p:set>
                                    <p:animEffect filter="image" prLst="opacity: 0.25">
                                      <p:cBhvr rctx="IE">
                                        <p:cTn id="17" dur="indefinite"/>
                                        <p:tgtEl>
                                          <p:spTgt spid="5">
                                            <p:txEl>
                                              <p:pRg st="0" end="0"/>
                                            </p:txEl>
                                          </p:spTgt>
                                        </p:tgtEl>
                                      </p:cBhvr>
                                    </p:animEffect>
                                  </p:childTnLst>
                                </p:cTn>
                              </p:par>
                              <p:par>
                                <p:cTn id="18" presetID="9" presetClass="emph" presetSubtype="0" grpId="0" nodeType="with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What is the marketing mix?</a:t>
            </a:r>
          </a:p>
        </p:txBody>
      </p:sp>
      <p:sp>
        <p:nvSpPr>
          <p:cNvPr id="5" name="Content Placeholder 4"/>
          <p:cNvSpPr>
            <a:spLocks noGrp="1"/>
          </p:cNvSpPr>
          <p:nvPr>
            <p:ph sz="half" idx="1"/>
          </p:nvPr>
        </p:nvSpPr>
        <p:spPr>
          <a:xfrm>
            <a:off x="155277" y="1423359"/>
            <a:ext cx="4887504" cy="4823532"/>
          </a:xfrm>
        </p:spPr>
        <p:txBody>
          <a:bodyPr/>
          <a:lstStyle/>
          <a:p>
            <a:pPr marL="0" lvl="0" indent="0">
              <a:buNone/>
            </a:pPr>
            <a:r>
              <a:rPr lang="en-GB" sz="2200" dirty="0"/>
              <a:t>Marketing means understanding and communicating with customers so they buy a product.</a:t>
            </a:r>
          </a:p>
          <a:p>
            <a:pPr marL="0" lvl="0" indent="0">
              <a:buNone/>
            </a:pPr>
            <a:r>
              <a:rPr lang="en-GB" sz="2200" dirty="0"/>
              <a:t>The marketing mix is the factors that are combined and used by a business to persuade customers to buy a product. There are four factors, known as the 4 Ps:</a:t>
            </a:r>
          </a:p>
          <a:p>
            <a:pPr lvl="0"/>
            <a:r>
              <a:rPr lang="en-GB" sz="2200" dirty="0"/>
              <a:t>Product</a:t>
            </a:r>
          </a:p>
          <a:p>
            <a:pPr lvl="0"/>
            <a:r>
              <a:rPr lang="en-GB" sz="2200" dirty="0"/>
              <a:t>Price</a:t>
            </a:r>
          </a:p>
          <a:p>
            <a:pPr lvl="0"/>
            <a:r>
              <a:rPr lang="en-GB" sz="2200" dirty="0"/>
              <a:t>Promotion</a:t>
            </a:r>
          </a:p>
          <a:p>
            <a:r>
              <a:rPr lang="en-GB" sz="2200" dirty="0"/>
              <a:t>Place</a:t>
            </a:r>
          </a:p>
        </p:txBody>
      </p:sp>
      <p:pic>
        <p:nvPicPr>
          <p:cNvPr id="7" name="Content Placeholder 6"/>
          <p:cNvPicPr>
            <a:picLocks noGrp="1" noChangeAspect="1"/>
          </p:cNvPicPr>
          <p:nvPr>
            <p:ph sz="half" idx="2"/>
          </p:nvPr>
        </p:nvPicPr>
        <p:blipFill>
          <a:blip r:embed="rId3"/>
          <a:stretch>
            <a:fillRect/>
          </a:stretch>
        </p:blipFill>
        <p:spPr>
          <a:xfrm>
            <a:off x="5603201" y="1559497"/>
            <a:ext cx="3294097" cy="3635980"/>
          </a:xfrm>
          <a:prstGeom prst="rect">
            <a:avLst/>
          </a:prstGeom>
        </p:spPr>
      </p:pic>
      <p:sp>
        <p:nvSpPr>
          <p:cNvPr id="4" name="TextBox 3"/>
          <p:cNvSpPr txBox="1"/>
          <p:nvPr/>
        </p:nvSpPr>
        <p:spPr>
          <a:xfrm>
            <a:off x="6923643" y="5202893"/>
            <a:ext cx="1973655" cy="584775"/>
          </a:xfrm>
          <a:prstGeom prst="rect">
            <a:avLst/>
          </a:prstGeom>
          <a:noFill/>
        </p:spPr>
        <p:txBody>
          <a:bodyPr wrap="square" rtlCol="0">
            <a:spAutoFit/>
          </a:bodyPr>
          <a:lstStyle/>
          <a:p>
            <a:pPr algn="r"/>
            <a:r>
              <a:rPr lang="en-GB" sz="1600" i="1" dirty="0">
                <a:latin typeface="Cambria" panose="02040503050406030204" pitchFamily="18" charset="0"/>
              </a:rPr>
              <a:t>The 4 Ps affect all aspects of the iPhone</a:t>
            </a:r>
          </a:p>
        </p:txBody>
      </p:sp>
    </p:spTree>
    <p:extLst>
      <p:ext uri="{BB962C8B-B14F-4D97-AF65-F5344CB8AC3E}">
        <p14:creationId xmlns:p14="http://schemas.microsoft.com/office/powerpoint/2010/main" xmlns="" val="27424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childTnLst>
                                    <p:set>
                                      <p:cBhvr>
                                        <p:cTn id="27" dur="indefinite"/>
                                        <p:tgtEl>
                                          <p:spTgt spid="5">
                                            <p:txEl>
                                              <p:pRg st="2" end="2"/>
                                            </p:txEl>
                                          </p:spTgt>
                                        </p:tgtEl>
                                        <p:attrNameLst>
                                          <p:attrName>style.opacity</p:attrName>
                                        </p:attrNameLst>
                                      </p:cBhvr>
                                      <p:to>
                                        <p:strVal val="0.25"/>
                                      </p:to>
                                    </p:set>
                                    <p:animEffect filter="image" prLst="opacity: 0.25">
                                      <p:cBhvr rctx="IE">
                                        <p:cTn id="28" dur="indefinite"/>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0" nodeType="clickEffect">
                                  <p:stCondLst>
                                    <p:cond delay="0"/>
                                  </p:stCondLst>
                                  <p:childTnLst>
                                    <p:set>
                                      <p:cBhvr>
                                        <p:cTn id="35" dur="indefinite"/>
                                        <p:tgtEl>
                                          <p:spTgt spid="5">
                                            <p:txEl>
                                              <p:pRg st="3" end="3"/>
                                            </p:txEl>
                                          </p:spTgt>
                                        </p:tgtEl>
                                        <p:attrNameLst>
                                          <p:attrName>style.opacity</p:attrName>
                                        </p:attrNameLst>
                                      </p:cBhvr>
                                      <p:to>
                                        <p:strVal val="0.25"/>
                                      </p:to>
                                    </p:set>
                                    <p:animEffect filter="image" prLst="opacity: 0.25">
                                      <p:cBhvr rctx="IE">
                                        <p:cTn id="36" dur="indefinite"/>
                                        <p:tgtEl>
                                          <p:spTgt spid="5">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0" nodeType="clickEffect">
                                  <p:stCondLst>
                                    <p:cond delay="0"/>
                                  </p:stCondLst>
                                  <p:childTnLst>
                                    <p:set>
                                      <p:cBhvr>
                                        <p:cTn id="43" dur="indefinite"/>
                                        <p:tgtEl>
                                          <p:spTgt spid="5">
                                            <p:txEl>
                                              <p:pRg st="4" end="4"/>
                                            </p:txEl>
                                          </p:spTgt>
                                        </p:tgtEl>
                                        <p:attrNameLst>
                                          <p:attrName>style.opacity</p:attrName>
                                        </p:attrNameLst>
                                      </p:cBhvr>
                                      <p:to>
                                        <p:strVal val="0.25"/>
                                      </p:to>
                                    </p:set>
                                    <p:animEffect filter="image" prLst="opacity: 0.25">
                                      <p:cBhvr rctx="IE">
                                        <p:cTn id="44" dur="indefinite"/>
                                        <p:tgtEl>
                                          <p:spTgt spid="5">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a:t>
            </a:r>
            <a:r>
              <a:rPr lang="en-GB" dirty="0" smtClean="0"/>
              <a:t>words</a:t>
            </a:r>
            <a:endParaRPr lang="en-GB" dirty="0"/>
          </a:p>
        </p:txBody>
      </p:sp>
      <p:sp>
        <p:nvSpPr>
          <p:cNvPr id="5" name="Content Placeholder 4"/>
          <p:cNvSpPr>
            <a:spLocks noGrp="1"/>
          </p:cNvSpPr>
          <p:nvPr>
            <p:ph idx="1"/>
          </p:nvPr>
        </p:nvSpPr>
        <p:spPr/>
        <p:txBody>
          <a:bodyPr>
            <a:noAutofit/>
          </a:bodyPr>
          <a:lstStyle/>
          <a:p>
            <a:pPr marL="0" lvl="0" indent="0">
              <a:buNone/>
            </a:pPr>
            <a:r>
              <a:rPr lang="en-GB" sz="4400" b="1" dirty="0" smtClean="0">
                <a:solidFill>
                  <a:srgbClr val="C0504D"/>
                </a:solidFill>
              </a:rPr>
              <a:t>Product</a:t>
            </a:r>
          </a:p>
          <a:p>
            <a:pPr lvl="0"/>
            <a:r>
              <a:rPr lang="en-GB" sz="4400" dirty="0" smtClean="0"/>
              <a:t>Targeting customers with a product that has the right blend of functional and aesthetic benefits without being too expensive to produce</a:t>
            </a:r>
            <a:endParaRPr lang="en-GB" sz="4400" dirty="0"/>
          </a:p>
        </p:txBody>
      </p:sp>
    </p:spTree>
    <p:extLst>
      <p:ext uri="{BB962C8B-B14F-4D97-AF65-F5344CB8AC3E}">
        <p14:creationId xmlns:p14="http://schemas.microsoft.com/office/powerpoint/2010/main" xmlns="" val="30249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p:cTn id="16" dur="indefinite"/>
                                        <p:tgtEl>
                                          <p:spTgt spid="5">
                                            <p:txEl>
                                              <p:pRg st="0" end="0"/>
                                            </p:txEl>
                                          </p:spTgt>
                                        </p:tgtEl>
                                        <p:attrNameLst>
                                          <p:attrName>style.opacity</p:attrName>
                                        </p:attrNameLst>
                                      </p:cBhvr>
                                      <p:to>
                                        <p:strVal val="0.25"/>
                                      </p:to>
                                    </p:set>
                                    <p:animEffect filter="image" prLst="opacity: 0.25">
                                      <p:cBhvr rctx="IE">
                                        <p:cTn id="17" dur="indefinite"/>
                                        <p:tgtEl>
                                          <p:spTgt spid="5">
                                            <p:txEl>
                                              <p:pRg st="0" end="0"/>
                                            </p:txEl>
                                          </p:spTgt>
                                        </p:tgtEl>
                                      </p:cBhvr>
                                    </p:animEffect>
                                  </p:childTnLst>
                                </p:cTn>
                              </p:par>
                              <p:par>
                                <p:cTn id="18" presetID="9" presetClass="emph" presetSubtype="0" grpId="0" nodeType="with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Product</a:t>
            </a:r>
          </a:p>
        </p:txBody>
      </p:sp>
      <p:sp>
        <p:nvSpPr>
          <p:cNvPr id="5" name="Content Placeholder 4"/>
          <p:cNvSpPr>
            <a:spLocks noGrp="1"/>
          </p:cNvSpPr>
          <p:nvPr>
            <p:ph idx="1"/>
          </p:nvPr>
        </p:nvSpPr>
        <p:spPr>
          <a:xfrm>
            <a:off x="155276" y="1430187"/>
            <a:ext cx="6734411" cy="4695976"/>
          </a:xfrm>
        </p:spPr>
        <p:txBody>
          <a:bodyPr>
            <a:noAutofit/>
          </a:bodyPr>
          <a:lstStyle/>
          <a:p>
            <a:pPr lvl="0"/>
            <a:r>
              <a:rPr lang="en-GB" dirty="0" smtClean="0"/>
              <a:t>Market </a:t>
            </a:r>
            <a:r>
              <a:rPr lang="en-GB" dirty="0"/>
              <a:t>research can help a business identify a product or service that customers need. </a:t>
            </a:r>
          </a:p>
          <a:p>
            <a:r>
              <a:rPr lang="en-GB" b="1" dirty="0">
                <a:solidFill>
                  <a:srgbClr val="C0504D"/>
                </a:solidFill>
              </a:rPr>
              <a:t>Example: </a:t>
            </a:r>
            <a:r>
              <a:rPr lang="en-GB" dirty="0"/>
              <a:t>Heck sausages found that customers wanted healthier sausages so created chicken sausages.</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
        <p:nvSpPr>
          <p:cNvPr id="8" name="TextBox 7">
            <a:hlinkClick r:id="rId3"/>
          </p:cNvPr>
          <p:cNvSpPr txBox="1"/>
          <p:nvPr/>
        </p:nvSpPr>
        <p:spPr>
          <a:xfrm>
            <a:off x="7088864" y="4729569"/>
            <a:ext cx="1633020" cy="46166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GB" sz="2400" b="1" dirty="0">
                <a:solidFill>
                  <a:schemeClr val="bg1"/>
                </a:solidFill>
              </a:rPr>
              <a:t>Heck Foods</a:t>
            </a:r>
          </a:p>
        </p:txBody>
      </p:sp>
    </p:spTree>
    <p:extLst>
      <p:ext uri="{BB962C8B-B14F-4D97-AF65-F5344CB8AC3E}">
        <p14:creationId xmlns:p14="http://schemas.microsoft.com/office/powerpoint/2010/main" xmlns="" val="10495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a:t>
            </a:r>
            <a:r>
              <a:rPr lang="en-GB" dirty="0" smtClean="0"/>
              <a:t>words</a:t>
            </a:r>
            <a:endParaRPr lang="en-GB" dirty="0"/>
          </a:p>
        </p:txBody>
      </p:sp>
      <p:sp>
        <p:nvSpPr>
          <p:cNvPr id="5" name="Content Placeholder 4"/>
          <p:cNvSpPr>
            <a:spLocks noGrp="1"/>
          </p:cNvSpPr>
          <p:nvPr>
            <p:ph idx="1"/>
          </p:nvPr>
        </p:nvSpPr>
        <p:spPr/>
        <p:txBody>
          <a:bodyPr>
            <a:noAutofit/>
          </a:bodyPr>
          <a:lstStyle/>
          <a:p>
            <a:pPr marL="0" lvl="0" indent="0">
              <a:buNone/>
            </a:pPr>
            <a:r>
              <a:rPr lang="en-GB" sz="4800" b="1" dirty="0" smtClean="0">
                <a:solidFill>
                  <a:srgbClr val="C0504D"/>
                </a:solidFill>
              </a:rPr>
              <a:t>Price</a:t>
            </a:r>
            <a:endParaRPr lang="en-GB" sz="4800" b="1" dirty="0">
              <a:solidFill>
                <a:srgbClr val="C0504D"/>
              </a:solidFill>
            </a:endParaRPr>
          </a:p>
          <a:p>
            <a:pPr lvl="0"/>
            <a:r>
              <a:rPr lang="en-GB" sz="4800" dirty="0"/>
              <a:t>Setting the price that retailers must pay, which in turn affects the consumer price</a:t>
            </a:r>
          </a:p>
        </p:txBody>
      </p:sp>
    </p:spTree>
    <p:extLst>
      <p:ext uri="{BB962C8B-B14F-4D97-AF65-F5344CB8AC3E}">
        <p14:creationId xmlns:p14="http://schemas.microsoft.com/office/powerpoint/2010/main" xmlns="" val="8572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sz="3800" dirty="0"/>
              <a:t>Price</a:t>
            </a:r>
          </a:p>
        </p:txBody>
      </p:sp>
      <p:sp>
        <p:nvSpPr>
          <p:cNvPr id="5" name="Content Placeholder 4"/>
          <p:cNvSpPr>
            <a:spLocks noGrp="1"/>
          </p:cNvSpPr>
          <p:nvPr>
            <p:ph idx="1"/>
          </p:nvPr>
        </p:nvSpPr>
        <p:spPr>
          <a:xfrm>
            <a:off x="155276" y="1430187"/>
            <a:ext cx="8765785" cy="4695976"/>
          </a:xfrm>
        </p:spPr>
        <p:txBody>
          <a:bodyPr>
            <a:noAutofit/>
          </a:bodyPr>
          <a:lstStyle/>
          <a:p>
            <a:pPr lvl="0"/>
            <a:r>
              <a:rPr lang="en-GB" sz="2600" dirty="0" smtClean="0"/>
              <a:t>For </a:t>
            </a:r>
            <a:r>
              <a:rPr lang="en-GB" sz="2600" dirty="0"/>
              <a:t>some products the price needs to be low to gain high sales – such as milk.</a:t>
            </a:r>
          </a:p>
          <a:p>
            <a:pPr lvl="0"/>
            <a:r>
              <a:rPr lang="en-GB" sz="2600" dirty="0"/>
              <a:t>For other products, low price may be seen as low quality by customers – such as champagne.</a:t>
            </a:r>
          </a:p>
          <a:p>
            <a:r>
              <a:rPr lang="en-GB" sz="2600" dirty="0"/>
              <a:t>Ideally businesses want to create an image that makes customers willing to pay high prices. Rolls Royce and Ford both make cars, but due to Rolls Royce being a luxury brand, customers are not put off by the very high prices of the cars.</a:t>
            </a:r>
          </a:p>
        </p:txBody>
      </p:sp>
      <p:sp>
        <p:nvSpPr>
          <p:cNvPr id="3" name="Rectangle 2"/>
          <p:cNvSpPr/>
          <p:nvPr/>
        </p:nvSpPr>
        <p:spPr>
          <a:xfrm>
            <a:off x="6120142" y="5006568"/>
            <a:ext cx="3023857" cy="369332"/>
          </a:xfrm>
          <a:prstGeom prst="rect">
            <a:avLst/>
          </a:prstGeom>
        </p:spPr>
        <p:txBody>
          <a:bodyPr wrap="square">
            <a:spAutoFit/>
          </a:bodyPr>
          <a:lstStyle/>
          <a:p>
            <a:pPr algn="r"/>
            <a:r>
              <a:rPr lang="en-GB" i="1" dirty="0">
                <a:latin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xmlns="" val="28512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5">
                                            <p:txEl>
                                              <p:pRg st="0" end="0"/>
                                            </p:txEl>
                                          </p:spTgt>
                                        </p:tgtEl>
                                        <p:attrNameLst>
                                          <p:attrName>style.opacity</p:attrName>
                                        </p:attrNameLst>
                                      </p:cBhvr>
                                      <p:to>
                                        <p:strVal val="0.25"/>
                                      </p:to>
                                    </p:set>
                                    <p:animEffect filter="image" prLst="opacity: 0.25">
                                      <p:cBhvr rctx="IE">
                                        <p:cTn id="12" dur="indefinite"/>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a:t>
            </a:r>
            <a:r>
              <a:rPr lang="en-GB" dirty="0" smtClean="0"/>
              <a:t>words</a:t>
            </a:r>
            <a:endParaRPr lang="en-GB" dirty="0"/>
          </a:p>
        </p:txBody>
      </p:sp>
      <p:sp>
        <p:nvSpPr>
          <p:cNvPr id="5" name="Content Placeholder 4"/>
          <p:cNvSpPr>
            <a:spLocks noGrp="1"/>
          </p:cNvSpPr>
          <p:nvPr>
            <p:ph idx="1"/>
          </p:nvPr>
        </p:nvSpPr>
        <p:spPr/>
        <p:txBody>
          <a:bodyPr>
            <a:noAutofit/>
          </a:bodyPr>
          <a:lstStyle/>
          <a:p>
            <a:pPr marL="0" indent="0">
              <a:buNone/>
            </a:pPr>
            <a:r>
              <a:rPr lang="en-GB" sz="4000" b="1" dirty="0" smtClean="0">
                <a:solidFill>
                  <a:srgbClr val="C0504D"/>
                </a:solidFill>
              </a:rPr>
              <a:t>Promotion</a:t>
            </a:r>
            <a:endParaRPr lang="en-GB" sz="4000" b="1" dirty="0">
              <a:solidFill>
                <a:srgbClr val="C0504D"/>
              </a:solidFill>
            </a:endParaRPr>
          </a:p>
          <a:p>
            <a:r>
              <a:rPr lang="en-GB" sz="4000" dirty="0"/>
              <a:t>Within the 4Ps, promotion means all the methods that a business uses to persuade customers to buy, e.g. branding, packaging, advertising, to boost the long-term image of the product and short-term offers.</a:t>
            </a:r>
          </a:p>
        </p:txBody>
      </p:sp>
    </p:spTree>
    <p:extLst>
      <p:ext uri="{BB962C8B-B14F-4D97-AF65-F5344CB8AC3E}">
        <p14:creationId xmlns:p14="http://schemas.microsoft.com/office/powerpoint/2010/main" xmlns="" val="30249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D82D75F-ABBE-45DD-BF1B-8E84A3A92A23"/>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Hx0M0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8dDNIw6oVif4CAABlCgAAJwAAAHVuaXZlcnNhbC9mbGFzaF9wdWJsaXNoaW5nX3NldHRpbmdzLnhtbNVW3U7bMBS+71NYnrikAQYbq9IiRFutAtqKdtq4Qm582lg4dhY7LeVqT7MH25PsOKYlFQwFGNKmXjQ5Puc73/nJJ4dHN4kkc8iM0KpJd+s7lICKNBdq1qRfxt3tQ0qMZYozqRU0qdKUHLVqYZpPpDDxCKxFV0MQRplGaps0tjZtBMFisagLk2buVMvcIr6pRzoJ0gwMKAtZkEq2xD+7TMHQVq1GSOhN55rnEojgSEEJx47JrmQmpoF3m7DoepbpXPETLXVGstmkSd8dHrvfysdDtUUCyhVnWmh0ZttgnAvHh8mRuAUSg5jFSHxvn5KF4DYuHgPnHwYPUQpsXwNzKCcai1H2Dj4ByzizzL/6fBZurFkZvIkvFUtENMYT4upv0vb46vPlsHNx1uufXo0Hg7Nxb+hJFDHBJk4YbCYKkZDOswjWeUJmLYti5I0xUyYNhEHZtHKbarVBzr2TiZbY+yIK9yGZAO+zBErTGF0L1UXPXUqmWIhcNulxJpikRFgmRbQONvnEWGGL+XfLngSxcM+AnI/ofXrfnShmmYEyrdWJcT2PWl91LjlZ6pxIcQ3EaoL15wk+xUDKwyHTTCeFFdfHEiMFZpwLWAA/Knp6B/inRJeYIskxEjc3lWB9hu+5uCUTmOoMcYHNccfRLozHrz8LOGXG3IOyFcet0Vmv3bnq9dudb1uuQMbnTEXPBMeBQ5Lat8BnWLvSmEJKjd0sQWBnIpYbKObDBS/cqpRZOXfM5sXQ3SALUBy3QD4eEw8iXE2hcqgKGDFFtJJLwiL8hIxbobnQuUGLXxYPbV5E0IcSoQqqM/yCMFnGIauCtrO7937/4MPHw0+NevDrx8/tJ4PuZGUomcvmdeXkSWFZi8vDby4MnBY8Lg02y/9NZbjsjKq0tT+o4jU4reJ14aVnWJKdShRQN2ZepFA5pEiEBf43V+IFY32V4vudeJuxvmHNr1nl/6Zk/7a+PGzcFsLg0euMO0mEEgk2winY+g7UOtjfwfvHo0e1GqJtXg1btd9QSwMEFAACAAgAfHQzSE9Ble2qAgAAXgoAACEAAAB1bml2ZXJzYWwvZmxhc2hfc2tpbl9zZXR0aW5ncy54bWyVVttu2zAMfd9XBNl73V3TAUqANM2AAt1arEXfZZuxhciSIcnp8vcTZTmWE7v2QhSIyHMkijxiSvSeidWH2Ywkkkv1DMYwkWn0NL4ZS5fzuDJGiqtECgPCXAmpCsrnq48/3YdEDjnGkgdQUzk7mkB7zMJ9plD8Gd8WaEOERBYlFccHmcmrmCb7TMlKpKOp5ccSFGdib5HXPxab7eABnGlzb6Do5LS9QZtGKRVoDZjS9y3aKIvTGHhz0rX7TOS0R71/+zPagWlmHG39CW2IVtIMukW+WaMN44XdvduVBdr7BAN/jYV++Yw2COX0CKq7+d1XtEGGLKvyfzRSKplhQbuc95t44nBJU/v8MKtrtFECXggPGu2CL4+7610A8l/Dd0/wuSrJn7CuZwMBmx5zWO0o10CiZlkHdS7fHitjH8gJELpa0JPN+olWugNrnS3wD7wxkYYo72khr5JXBWzqlENkN9ASNptbNy5C7MkX5KjgcAkMvC30t63tJTTwttBnzlJ4FPx4iT8P1aSm07fU93SkCTYMgtplujKqstFm1UTxqAd8wNoDAkeDKWQKK435vLACsHkkcr46p+giKSLogWXUMCl+IS4+uttoEp0FvOL69UUMMxz6ZOdytMM6rJdbT1Bl/ePQXq5ez4yd5cs5NYYmeWF/nPR85nnLudtnHvVTcFxaPKh7sZNTSQVVe1AvUvLJ5whpYDJY1m9sCE6ioAok6q8z8Zv0NUBURQxqa/vGoBFO11fjcpbl3P6ZVwZvkHYJA8GaaXK7naDspMvA4UUAVCV5o9p6UUeKihvG4QDcRwOHu/DQzYi2Kh0S3No8wM6EkvOeSZr006KVytkYCQI9hFebVz+jjkzQvaGxdlfrPP2x+dyMNBRfZ5o5hxdTZ2sbvyyideL/lf8AUEsDBBQAAgAIAHx0M0grL9OQ0wIAAHYJAAAmAAAAdW5pdmVyc2FsL2h0bWxfcHVibGlzaGluZ19zZXR0aW5ncy54bWzNVsFOGzEQvecrLFccyQKlLY02QYgEEUFJRFK1nJCznmQtvPbW9iaEU7+mH9Yv6XhNQiJotCCoqhyyHs+8eW/Gnt348DaTZArGCq2adLe+QwmoRHOhJk36dXiyfUCJdUxxJrWCJlWaksNWLc6LkRQ2HYBz6GoJwijbyF2Tps7ljSiazWZ1YXPjd7UsHOLbeqKzKDdgQTkwUS7ZHP/cPAdLW7UaIXEwfdG8kEAERwpKeHZMnrpM0ih4jVhyMzG6UPxYS22ImYya9N3Bkf8tfAJSW2SgvDbbQqM3uwbjXHg6TA7EHZAUxCRF3nv7lMwEd2n5GHn/OHqMUmIHCcyjHGvUotw9fAaOceZYWIZ8Dm6dXRiCic8Vy0QyxB3i5Tdpe3h9etXvXJ53L86uh73e+bDbDyTKmGgdJ47WE8VISBcmgWWemDnHkhR5Y8yYSQtxtGpauI21WiPn12SkJZa+jKJkjEzlvEmPjGCSEuGYFMly1zEzAXciJGrwsbv1sXL0ATDoTVJmLKwmWuxYX8Wk9U0XkpO5LogUN0CcJqioyPApBbJabjI2OiutkllHrBQcyFTADPhhWaV7wL8lusIUWYGReBRzCS5k+FGIOzKCsTaIC2yKhxbtwgb8+rOAc2btAyhbcNwanHfbnevuRbvzfcsLZHzKVPJMcGwhZLl7C3yG2pXGFFJqrOYKBFYmYYWFsj9c8NKtiszKuVM2LZvuG1mCYrsF8gmYuJHg0RKqgKqACVNEKzknLMFLYf0RmgpdWLSEwxKg7YsIhlAiVEl1ggMKkxkOpgrazu7e+/0PHz8dfG7Uo98/f21vDLofFH3JfLYwKY43jorluHh85+LI39CnL7szxb+661edQZVCXfSqePXOqnhdhmHSXxkklSjgJJiEsYOzQIpMOOCv2eQXNGrzVA5tfKVGvaGKjcft/xURVsuX8NpbN46e/CyooX39W6lV+wNQSwMEFAACAAgAfHQzSEflG4WDAQAACQYAAB8AAAB1bml2ZXJzYWwvaHRtbF9za2luX3NldHRpbmdzLmpzjZTLbsIwEEX3fEWUbitEn6HdoUKlSiwqtbuqCxOGEOHYlu2kpIh/L+PwiB8peDbxzdEdz1ieTS/arTiNo+doY77N/t3eGw1Q07KEa1unHXqBeqxoPofPvACaM4gdpEJkQaiCo749IY2z+d0SmbGd1R9orFqOMQ/hIiTKkKhCYhUSf0LiOiT+2gXui2sKa7V7VmrNWT/lTAPTfcZlQQwTX72a1S7TgXkF8gy6IClYpolZXeTJ8SHBaHMpLwRh9ZRnvD8j6SqTvGTzrvzLWoDcXfyqAQZPycvEsqO50m8aCjfxZIjRTQoJSsE+7+MEIwhTMgPa8h2Y9Q9qGfsFOXSVq1wf6NENRpsWJAOvS8MRho2xnZfXzQTD5zSsdUPc3WJYBCU1SM9qfI9hgVyU4oILFJJn2BEP9Xt+RCkn85xl+9QDjCCHh0Xbru6dCjXHH8fWE+LOE1r6U6iZQI7GApoKaPqgWVmVk3UaevTdY8sVL59YVXiQaHeQ4P4r+j53Gteut/0DUEsDBBQAAgAIAHx0M0iWUXBaugAAAKMBAAAaAAAAdW5pdmVyc2FsL2kxOG5fcHJlc2V0cy54bWydkLEKwjAQhvc+Rbjdxm6lJHET3Bx0lpqmGmkvJZdYH9+UinSRgkMg//F9P8mJ3avv2NN4sg4lFPkWmEHtGos3CefTflMCo1BjU3cOjQR0wHYqE7Yo8egNmUAsVSBJuIcwVJyP45hbGnxqINfFkIop167n6fQO+WTyYVZhdiv7l/2ZgcoyxsQ12i4cUKV7SjPCyGsJk3PRmFtsHfBfgFkDWr8CPIYVwMcFIPj3xVPSkUL6ZgqCL5arsjdQSwMEFAACAAgAfHQzSGAwPB5rAAAAdQAAABwAAAB1bml2ZXJzYWwvbG9jYWxfc2V0dGluZ3MueG1sNYwxDoMwDAB3XmF5p9CtA4GNDYZCH2ARt4rk2CiJqvb3zdLtpDvdMH2iwJtTDqYOr5cegfUwH/Tl8LHP7Q0hF1JPYsoO1RCmsRnEDpKNS6lhhlPoy2nnWKHwSrGW2x3y37ew1OUzsMdubH5QSwMEFAACAAgA6AIhR4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B8dDNIaLyeISEJAADUOgAAKQAAAHVuaXZlcnNhbC9za2luX2N1c3RvbWl6YXRpb25fc2V0dGluZ3MueG1s7VvrbtvKEf5/nmKh4gAtUFiUqGuhqOBlZRORKR2RtpMWhUCJa4swxVXJpR0f6Eef5jzYeZLOLkmLlGWZzKVNWplJEM7ONzM7OzO73EkG0b0XaHHE6Nr71WEeDSzCmBfcRcOfEBosqU/DaUgiwqL6jnLjBS59NIJbymlAjZgTuE7oanw0GkpoJH5Qr6v09B68tdRWE3VbuIl7SMdtDcb6st6XNRjTmw1tUN8TkcgNyZIE7LDUQb0w+hJgBBEJmRG45NNQLnLnh4ozOA8d1wO+aNhp8Webad3qLf6gVqPdbeNtU5FluYO0tt7QpW232+8qDYSlVluSt2qvKTdl1Gi3G/3OttFttmV4G/U7IKWF+x3U6rZaTX3bxE1AI0VR9aa27cr9RkMBbbjX17ajkdqVJNRoNOSWvm135JEqIeCWQYYi97gDZV1W5c5WUZVGT0YjbaSOWlus447WRr0m7kjStqWqsiTtnLubXd5dO2rp6WTufEPgwSU4OMpjq34guAbLOAyB2Sbrje8wghZORExnTd7VrBmK0mCtpcEpAjljzWwqUhMikAMQMry0Jhfo0WMrGjPkxK5HF044qIuxjFFYlU+LPB157rvaImaMBmdLGjAw9Syg4drxa8M/JJGTzqsMkj6QsAru1lmSnbqu+CkLS3VBNMNzDLSk640TPI3pHT1bOMv7u5DGgVvKzNXThoS+F9wDt9TvavioIt+LmMHIumAf7vGnPGwD1Soi3LwO5k8ppO8siJ9plMRPBdxO5dse2YM+eJHHBFRp8OcYdOPckeIC9BT+HMcEoKW4al3+vA1i5BMDdpknf/Mou+88kbCoJCmWR1F0E2+qxtMmpHfc2UXc2wv9jPMp1J7gjlso8acUiE+QKyy1SqnbxPz1Pcb0db+WDNagBRY3X1xSkhA5Vefa5HKqmB/n48n5ZK4a57WhlmQl4mn5x2an96nR7vxpUE9xJSVZl8p4XJSFhLC2VE6Wac8m4zkIxOO5iT/YtSH/szJ0cmWPDRPXhulfKguYzvB1bcj/LAO9ms2wac+tsaHjuWHNzYkt/DLGNtZrw480RivngSBG0YNHHhFbEQTl2QsJinzPFQO8ZHtBTEro0yeXimHOZ9iyZ4ZmGxOzNrRoGD79WUh2Yth+QtAYIdeLnIVPXKEWQkSM8/IC2sXpDMEvtvKAk64dLzgro32m3Bjm+dyeTMbWHJt6RqkNceAiPXS4puqCZoqFZyAjhA05/Dz4XESfkIAU368s5MI4vxjDb5sbcuHdrXz4zT7DmimGJZmSoAQQAgfPIOos62Yy07kPQSFy0MaJokcauoWgyS9dCdmGqU0gNDU7J9/mYjLZsPBesITQIUtWQt4ltizlHM/VyQeIccjNSUXQ5D2k5PuKoI/YghzCVgmYqVwb5wrPCJ6GWYJkObh0eLz7T8hZLgHHvfng0TgCCvcwpInIxqiyIgv/cgXraCjjA8meyAQ/ixW88x4IWBG6paIKCpCGdR5Xv1wZf5uPFGOM9TkEmj65mduiPnJ9DhSSgMKB0/cpnwaodtwHJ1jC8ZYsnRjS4QnYXM8VbHz5hTH/jL1fkcPSIvRzWr9MHX/4+ay6dYWq99LINRybQRmcVTbsLe25GXymITzgX7WijAOqm2AlqawakBmqRyuBMFR0XrqgCPuVgIY5AnXTpC5A4eDfOZUEmJNUhknRF4i5Bs8VDLkGj1YTcYNVy7Bh074hC36KLQEWy52s2uGV5t8aPoHPvOfVXpBbCuniE+ch2RChBorlL7PKuS23UKJswx6D4SbIvEv2VZDqe2t+Fi8n9uoSZ65IykphPjc09l2Rw753L0oL+Dlek5f7+W1I14LqO1EW10lx++sXGpJMcZbonVbbiCyszLSLuaaYGubnQ55VfnkcxCi3bGxb87GicgkQrGuHLVdQWG/5qb28rOR8p+ORAvJS91rECZer3//1W3kxe/YkVJRS/1JVDqQgr1r4Wd7fTcpI9I8ScmxFLULFS0lgejzOoOVPy7YBYfJVDqBOshms6ZpfWJRSDYGYLqNi24p2cQmxaonQpHG4LLV/54VcKrP3UH7Eya02vHTCeyhfNqV+VUHC8zw2WWUbdh8sMfO9gFSEf/F+wCdvG9O5ouviSw5y1PeW98km6MJxNL20QT580lWQp10oJtTIPZHE9Vh1mWKLycoRlITkfVcQHg7uOM+E3ecxfH7TmBW+tgMWUn/K7yleXswBA79WgTAe3jp+BGuTveZZohV9TBcvY8uT9lmnYMSUn8yGLIxT3h1tn3vGk8fNy00p+4zX1IfyrCXzyYku0vdRmqaKi7y8gmfaC8vh1PySPUfdB5jkE3sJyFH3ARbftSZwUH+J2h/KQ7P7FdUJ8/Tc8iX+OLB6wEMCUahSnuytyMMtGPN7tijn2pRQ5FxTlwzF7mt7a5JmNKflDa6/YvEgeD5HXHLM4slKv0v2BnYRXD8ewgPmMZ+8Ht9iHpCFeVeL95+qeHGQXAfv+yKhIva0Ie9q8AHgLFe81kc1lMp4VxNqk0v314CbrKTxilYNuhYlXVT0HJBP4zgu4IW8miqapPtRNYP6Cz8N6scWaJBKfX39gni9ICGGEPBIFptFWp57ld1sXIuDYRH2ymAez1YgOoAvlQyTIxSiShyrslRJXvLj69hnnk8eSFapcoSca47PfhBBahyPbIWNyS3Lx3ZKqZwCaaXbBeJeCcwNvAoTH0b5ql8cqLjtMGcRidkfKFXltqOsSvNgz5mVvBfC9oAu4H3N/YN6fp+FCnWgbXa0l5brx/2oHbSm1FfldsUOWrOtdmX8H+igKSP+VO6gqfpopLQ+p4Mm93vtVr96B+1g8+Obd9B6DbXX61TroEmSKrWlqh20t/tU+Q5at8mfqh003MQqbn7PHbS34+pQB62p6FJDOXXQTh20Uwft1EE7ddBOHbQft4O2Z11y437jhEG5cvA99+NeGvIVZvdfaPK9YcJnTOrUNvyfbxse0Fc1UE6dx1Pn8dR5PHUeT53H/8/O4+tNl/y17u769qv2HXespdqOufvmb9N3LFyel2g75m61y3cdd6BT0/HUdPyxmo4HQKeu46nreBD3PbQd8/8u5Nv3HfdpAAV5r/7H1X8DUEsDBBQAAgAIAH10M0hk2ucKoAEAAN4XAAAXAAAAdW5pdmVyc2FsL3VuaXZlcnNhbC5wbmfrDPBz5+WS4mJgYOD19HAJYmBgmcDAwFzEwQYUsf1tqAekGIuD3J0Y1p2TeQnksKQ7+joyMGzs5/6TyArkcxZ4RBYzMPAdBmHG4/krUhgYxIs9XRxDKuLe3jbseuwg4hr4tr7Wb4qGEJM6mzqT+yzN5morjXdMx54f7KzLZBbfErO/bN7zre9/b829ffttGTPQ0AfcNVUXMpwXC/695+9g1Zf8yxAoyHA/fcui8/cYX36s8JFnAvI/7HUzrmJfcv21aS1ImmGxrO7j/dtuCoLYbtZR10rnyjECmQlbFqeWgcQa+Bk5QZSKAkh4AosKSHBSAwuQdBCaAOJ4MAmBKE8HkPEKnB4gjsqoplFNo5pGNY1qGtU0qmlU06imUU2jmkY1jWoa1TSqaVTTqKZRTaOaRjWNahrVhE/T6V3rLoMGtxl6yra8+W1nC9J8IMP9dOW8y8pQ4Zj6cpnjXxjBg93ZJos3ljtI7b7//nI7SKBm/sUuu9+cHsnnn3++tS33F3iY+//+i21uyr+2v/7FrKwkX/ZGq4kN7DJXP5d1TglNAFBLAwQUAAIACAB9dDNI2KHfu0oAAABrAAAAGwAAAHVuaXZlcnNhbC91bml2ZXJzYWwucG5nLnhtbLOxr8jNUShLLSrOzM+zVTLUM1Cyt+PlsikoSi3LTC1XqACKAQUhQEmhEsg1QnDLM1NKMkAqTEwQghmpmekZJbZKFqYWcEF9oJkAUEsBAgAAFAACAAgAfHQzSFp/uZk6BAAA4Q4AAB0AAAAAAAAAAQAAAAAAAAAAAHVuaXZlcnNhbC9jb21tb25fbWVzc2FnZXMubG5nUEsBAgAAFAACAAgAfHQzSMOqFYn+AgAAZQoAACcAAAAAAAAAAQAAAAAAdQQAAHVuaXZlcnNhbC9mbGFzaF9wdWJsaXNoaW5nX3NldHRpbmdzLnhtbFBLAQIAABQAAgAIAHx0M0hPQZXtqgIAAF4KAAAhAAAAAAAAAAEAAAAAALgHAAB1bml2ZXJzYWwvZmxhc2hfc2tpbl9zZXR0aW5ncy54bWxQSwECAAAUAAIACAB8dDNIKy/TkNMCAAB2CQAAJgAAAAAAAAABAAAAAAChCgAAdW5pdmVyc2FsL2h0bWxfcHVibGlzaGluZ19zZXR0aW5ncy54bWxQSwECAAAUAAIACAB8dDNIR+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
  <p:tag name="ISPRING_PRESENTATION_TITLE" val="PPT01_Nature_of_God"/>
  <p:tag name="ISPRING_RESOURCE_PATHS_HASH_PRESENTER" val="bcae6a3e3aecdee6b725ca2ddaf9178106048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6256</TotalTime>
  <Words>978</Words>
  <Application>Microsoft Office PowerPoint</Application>
  <PresentationFormat>On-screen Show (4:3)</PresentationFormat>
  <Paragraphs>109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Marketing mix</vt:lpstr>
      <vt:lpstr>Marketing mix</vt:lpstr>
      <vt:lpstr>Key words (1)</vt:lpstr>
      <vt:lpstr>What is the marketing mix?</vt:lpstr>
      <vt:lpstr>Key words</vt:lpstr>
      <vt:lpstr>Product</vt:lpstr>
      <vt:lpstr>Key words</vt:lpstr>
      <vt:lpstr>Price</vt:lpstr>
      <vt:lpstr>Key words</vt:lpstr>
      <vt:lpstr>Promotion</vt:lpstr>
      <vt:lpstr>Key words</vt:lpstr>
      <vt:lpstr>Place</vt:lpstr>
      <vt:lpstr>Successful marketing mix</vt:lpstr>
      <vt:lpstr>The competitive environment</vt:lpstr>
      <vt:lpstr>Changing consumer needs</vt:lpstr>
      <vt:lpstr>The impact of changing technology</vt:lpstr>
      <vt:lpstr>Summary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PPT01_Nature_of_God</dc:title>
  <dc:creator>Liz Matthews</dc:creator>
  <cp:lastModifiedBy>user</cp:lastModifiedBy>
  <cp:revision>537</cp:revision>
  <dcterms:created xsi:type="dcterms:W3CDTF">2012-02-07T12:53:50Z</dcterms:created>
  <dcterms:modified xsi:type="dcterms:W3CDTF">2019-03-15T21:35:31Z</dcterms:modified>
</cp:coreProperties>
</file>