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92" r:id="rId3"/>
    <p:sldId id="294" r:id="rId4"/>
    <p:sldId id="295" r:id="rId5"/>
    <p:sldId id="311" r:id="rId6"/>
    <p:sldId id="314" r:id="rId7"/>
    <p:sldId id="315" r:id="rId8"/>
    <p:sldId id="316" r:id="rId9"/>
    <p:sldId id="297" r:id="rId10"/>
    <p:sldId id="298" r:id="rId11"/>
    <p:sldId id="299" r:id="rId12"/>
    <p:sldId id="300" r:id="rId13"/>
    <p:sldId id="301" r:id="rId14"/>
    <p:sldId id="302" r:id="rId15"/>
    <p:sldId id="313" r:id="rId16"/>
    <p:sldId id="303" r:id="rId17"/>
    <p:sldId id="304" r:id="rId18"/>
    <p:sldId id="305" r:id="rId19"/>
    <p:sldId id="307" r:id="rId20"/>
    <p:sldId id="308" r:id="rId21"/>
    <p:sldId id="309" r:id="rId22"/>
    <p:sldId id="312" r:id="rId23"/>
    <p:sldId id="310" r:id="rId24"/>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C65"/>
    <a:srgbClr val="2F44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374B06-8ACD-4CBC-811C-6C5BD3877C58}" type="doc">
      <dgm:prSet loTypeId="urn:microsoft.com/office/officeart/2005/8/layout/cycle8" loCatId="cycle" qsTypeId="urn:microsoft.com/office/officeart/2005/8/quickstyle/simple1" qsCatId="simple" csTypeId="urn:microsoft.com/office/officeart/2005/8/colors/accent0_1" csCatId="mainScheme" phldr="1"/>
      <dgm:spPr/>
    </dgm:pt>
    <dgm:pt modelId="{6775E51E-51DC-41B5-9AF1-5BC893598E6B}">
      <dgm:prSet phldrT="[Text]" custT="1"/>
      <dgm:spPr/>
      <dgm:t>
        <a:bodyPr/>
        <a:lstStyle/>
        <a:p>
          <a:r>
            <a:rPr lang="en-GB" sz="1400" b="1" dirty="0" smtClean="0"/>
            <a:t>Price</a:t>
          </a:r>
          <a:endParaRPr lang="en-GB" sz="1400" b="1" dirty="0"/>
        </a:p>
      </dgm:t>
    </dgm:pt>
    <dgm:pt modelId="{3A30B2B9-0B8D-4051-AC0A-4A92130125CD}" type="parTrans" cxnId="{27012454-BE27-4FB8-AA34-8D8606A347CC}">
      <dgm:prSet/>
      <dgm:spPr/>
      <dgm:t>
        <a:bodyPr/>
        <a:lstStyle/>
        <a:p>
          <a:endParaRPr lang="en-GB" sz="2400"/>
        </a:p>
      </dgm:t>
    </dgm:pt>
    <dgm:pt modelId="{D88BB50B-9D8D-449B-B300-B33D866A01B5}" type="sibTrans" cxnId="{27012454-BE27-4FB8-AA34-8D8606A347CC}">
      <dgm:prSet/>
      <dgm:spPr/>
      <dgm:t>
        <a:bodyPr/>
        <a:lstStyle/>
        <a:p>
          <a:endParaRPr lang="en-GB" sz="2400"/>
        </a:p>
      </dgm:t>
    </dgm:pt>
    <dgm:pt modelId="{D86CCFEB-E611-4F8A-ADCC-885A73EF946E}">
      <dgm:prSet phldrT="[Text]" custT="1"/>
      <dgm:spPr>
        <a:solidFill>
          <a:srgbClr val="00B0F0"/>
        </a:solidFill>
      </dgm:spPr>
      <dgm:t>
        <a:bodyPr/>
        <a:lstStyle/>
        <a:p>
          <a:r>
            <a:rPr lang="en-GB" sz="2600" b="1" dirty="0" smtClean="0">
              <a:solidFill>
                <a:schemeClr val="bg1"/>
              </a:solidFill>
            </a:rPr>
            <a:t>Place</a:t>
          </a:r>
          <a:endParaRPr lang="en-GB" sz="2600" b="1" dirty="0">
            <a:solidFill>
              <a:schemeClr val="bg1"/>
            </a:solidFill>
          </a:endParaRPr>
        </a:p>
      </dgm:t>
    </dgm:pt>
    <dgm:pt modelId="{3FD39977-653D-43BF-9E97-14520E7371A4}" type="parTrans" cxnId="{C819063A-36D7-4721-ACA5-BE5C4E7CB74F}">
      <dgm:prSet/>
      <dgm:spPr/>
      <dgm:t>
        <a:bodyPr/>
        <a:lstStyle/>
        <a:p>
          <a:endParaRPr lang="en-GB" sz="2400"/>
        </a:p>
      </dgm:t>
    </dgm:pt>
    <dgm:pt modelId="{66BD4C65-1012-48DB-B962-C658FDD348A9}" type="sibTrans" cxnId="{C819063A-36D7-4721-ACA5-BE5C4E7CB74F}">
      <dgm:prSet/>
      <dgm:spPr/>
      <dgm:t>
        <a:bodyPr/>
        <a:lstStyle/>
        <a:p>
          <a:endParaRPr lang="en-GB" sz="2400"/>
        </a:p>
      </dgm:t>
    </dgm:pt>
    <dgm:pt modelId="{815AD680-9E12-4056-AEB2-D88A4784BD08}">
      <dgm:prSet phldrT="[Text]" custT="1"/>
      <dgm:spPr/>
      <dgm:t>
        <a:bodyPr/>
        <a:lstStyle/>
        <a:p>
          <a:r>
            <a:rPr lang="en-GB" sz="1400" b="1" dirty="0" smtClean="0"/>
            <a:t>Product</a:t>
          </a:r>
          <a:endParaRPr lang="en-GB" sz="1400" b="1" dirty="0"/>
        </a:p>
      </dgm:t>
    </dgm:pt>
    <dgm:pt modelId="{6B8632A4-8C54-4368-8073-D3C413354593}" type="parTrans" cxnId="{099E5E26-61AF-44A4-8615-0D7FCD3F50F4}">
      <dgm:prSet/>
      <dgm:spPr/>
      <dgm:t>
        <a:bodyPr/>
        <a:lstStyle/>
        <a:p>
          <a:endParaRPr lang="en-GB" sz="2400"/>
        </a:p>
      </dgm:t>
    </dgm:pt>
    <dgm:pt modelId="{7F6A12E4-2B88-48D8-A1F8-526F5A40CB45}" type="sibTrans" cxnId="{099E5E26-61AF-44A4-8615-0D7FCD3F50F4}">
      <dgm:prSet/>
      <dgm:spPr/>
      <dgm:t>
        <a:bodyPr/>
        <a:lstStyle/>
        <a:p>
          <a:endParaRPr lang="en-GB" sz="2400"/>
        </a:p>
      </dgm:t>
    </dgm:pt>
    <dgm:pt modelId="{0E1A0B77-8E22-45AA-9686-36FFA4275933}">
      <dgm:prSet phldrT="[Text]" custT="1"/>
      <dgm:spPr/>
      <dgm:t>
        <a:bodyPr/>
        <a:lstStyle/>
        <a:p>
          <a:r>
            <a:rPr lang="en-GB" sz="1400" b="1" dirty="0" smtClean="0"/>
            <a:t>Promotion</a:t>
          </a:r>
          <a:endParaRPr lang="en-GB" sz="1400" b="1" dirty="0"/>
        </a:p>
      </dgm:t>
    </dgm:pt>
    <dgm:pt modelId="{0C3C51E9-5997-4B2F-B627-B83432FDE251}" type="parTrans" cxnId="{5F3BC07E-D40E-48C3-810B-0EC0EE7F3A5C}">
      <dgm:prSet/>
      <dgm:spPr/>
      <dgm:t>
        <a:bodyPr/>
        <a:lstStyle/>
        <a:p>
          <a:endParaRPr lang="en-GB" sz="2400"/>
        </a:p>
      </dgm:t>
    </dgm:pt>
    <dgm:pt modelId="{9BFEDC16-F068-4A37-8744-4289AB71AC81}" type="sibTrans" cxnId="{5F3BC07E-D40E-48C3-810B-0EC0EE7F3A5C}">
      <dgm:prSet/>
      <dgm:spPr/>
      <dgm:t>
        <a:bodyPr/>
        <a:lstStyle/>
        <a:p>
          <a:endParaRPr lang="en-GB" sz="2400"/>
        </a:p>
      </dgm:t>
    </dgm:pt>
    <dgm:pt modelId="{162A87EA-AFF8-4703-98EC-4DBE27C65553}">
      <dgm:prSet phldrT="[Text]" custT="1"/>
      <dgm:spPr/>
      <dgm:t>
        <a:bodyPr/>
        <a:lstStyle/>
        <a:p>
          <a:r>
            <a:rPr lang="en-GB" sz="1400" b="1" dirty="0" smtClean="0"/>
            <a:t>People</a:t>
          </a:r>
          <a:endParaRPr lang="en-GB" sz="1400" b="1" dirty="0"/>
        </a:p>
      </dgm:t>
    </dgm:pt>
    <dgm:pt modelId="{451D2D81-6ED1-4319-BF1D-B71E9AE6BEA5}" type="parTrans" cxnId="{1BE654E6-7B1D-4D10-BBED-C92B05BA298F}">
      <dgm:prSet/>
      <dgm:spPr/>
      <dgm:t>
        <a:bodyPr/>
        <a:lstStyle/>
        <a:p>
          <a:endParaRPr lang="en-GB" sz="2400"/>
        </a:p>
      </dgm:t>
    </dgm:pt>
    <dgm:pt modelId="{2DDA9A86-CC09-42C4-8EDD-EDC5A405BB5F}" type="sibTrans" cxnId="{1BE654E6-7B1D-4D10-BBED-C92B05BA298F}">
      <dgm:prSet/>
      <dgm:spPr/>
      <dgm:t>
        <a:bodyPr/>
        <a:lstStyle/>
        <a:p>
          <a:endParaRPr lang="en-GB" sz="2400"/>
        </a:p>
      </dgm:t>
    </dgm:pt>
    <dgm:pt modelId="{196E94B5-A9F8-4215-A017-244A1E74F4A7}">
      <dgm:prSet phldrT="[Text]" custT="1"/>
      <dgm:spPr/>
      <dgm:t>
        <a:bodyPr/>
        <a:lstStyle/>
        <a:p>
          <a:r>
            <a:rPr lang="en-GB" sz="1400" b="1" dirty="0" smtClean="0"/>
            <a:t>Process</a:t>
          </a:r>
          <a:endParaRPr lang="en-GB" sz="1400" b="1" dirty="0"/>
        </a:p>
      </dgm:t>
    </dgm:pt>
    <dgm:pt modelId="{FFD0BA0B-9129-4332-A0B6-51208296B3BB}" type="parTrans" cxnId="{CF80ED7D-51E3-43B9-9800-BD906042E5DE}">
      <dgm:prSet/>
      <dgm:spPr/>
      <dgm:t>
        <a:bodyPr/>
        <a:lstStyle/>
        <a:p>
          <a:endParaRPr lang="en-GB" sz="2400"/>
        </a:p>
      </dgm:t>
    </dgm:pt>
    <dgm:pt modelId="{6EDCEEE8-D4E9-495A-952B-7F69C1F78A3D}" type="sibTrans" cxnId="{CF80ED7D-51E3-43B9-9800-BD906042E5DE}">
      <dgm:prSet/>
      <dgm:spPr/>
      <dgm:t>
        <a:bodyPr/>
        <a:lstStyle/>
        <a:p>
          <a:endParaRPr lang="en-GB" sz="2400"/>
        </a:p>
      </dgm:t>
    </dgm:pt>
    <dgm:pt modelId="{4EED5867-D46D-4741-9D60-4994087A3E03}">
      <dgm:prSet phldrT="[Text]" custT="1"/>
      <dgm:spPr/>
      <dgm:t>
        <a:bodyPr/>
        <a:lstStyle/>
        <a:p>
          <a:r>
            <a:rPr lang="en-GB" sz="1200" b="1" dirty="0" smtClean="0"/>
            <a:t>Physical environment</a:t>
          </a:r>
          <a:endParaRPr lang="en-GB" sz="1200" b="1" dirty="0"/>
        </a:p>
      </dgm:t>
    </dgm:pt>
    <dgm:pt modelId="{F5A31098-45B7-47EA-B6E2-565B9EF6BD2A}" type="parTrans" cxnId="{068613DD-4779-4D2C-A7D1-EFEBAE8C1057}">
      <dgm:prSet/>
      <dgm:spPr/>
      <dgm:t>
        <a:bodyPr/>
        <a:lstStyle/>
        <a:p>
          <a:endParaRPr lang="en-GB" sz="2400"/>
        </a:p>
      </dgm:t>
    </dgm:pt>
    <dgm:pt modelId="{E8D06A7F-D830-4DD1-AE0F-6435833B2EC4}" type="sibTrans" cxnId="{068613DD-4779-4D2C-A7D1-EFEBAE8C1057}">
      <dgm:prSet/>
      <dgm:spPr/>
      <dgm:t>
        <a:bodyPr/>
        <a:lstStyle/>
        <a:p>
          <a:endParaRPr lang="en-GB" sz="2400"/>
        </a:p>
      </dgm:t>
    </dgm:pt>
    <dgm:pt modelId="{E311D43B-6A59-49B8-97DB-9BD9A9F4FCD4}" type="pres">
      <dgm:prSet presAssocID="{B3374B06-8ACD-4CBC-811C-6C5BD3877C58}" presName="compositeShape" presStyleCnt="0">
        <dgm:presLayoutVars>
          <dgm:chMax val="7"/>
          <dgm:dir/>
          <dgm:resizeHandles val="exact"/>
        </dgm:presLayoutVars>
      </dgm:prSet>
      <dgm:spPr/>
    </dgm:pt>
    <dgm:pt modelId="{D6B4CEDB-A7F2-48A6-859B-8B05FDA68843}" type="pres">
      <dgm:prSet presAssocID="{B3374B06-8ACD-4CBC-811C-6C5BD3877C58}" presName="wedge1" presStyleLbl="node1" presStyleIdx="0" presStyleCnt="7"/>
      <dgm:spPr/>
      <dgm:t>
        <a:bodyPr/>
        <a:lstStyle/>
        <a:p>
          <a:endParaRPr lang="en-GB"/>
        </a:p>
      </dgm:t>
    </dgm:pt>
    <dgm:pt modelId="{109A7B1D-2FC1-4EA3-BCA3-636240A2F924}" type="pres">
      <dgm:prSet presAssocID="{B3374B06-8ACD-4CBC-811C-6C5BD3877C58}" presName="dummy1a" presStyleCnt="0"/>
      <dgm:spPr/>
    </dgm:pt>
    <dgm:pt modelId="{44797D3D-0BA7-4AD3-B0E8-4BAC76098CF4}" type="pres">
      <dgm:prSet presAssocID="{B3374B06-8ACD-4CBC-811C-6C5BD3877C58}" presName="dummy1b" presStyleCnt="0"/>
      <dgm:spPr/>
    </dgm:pt>
    <dgm:pt modelId="{3C066BDD-EADD-4965-ABB0-3969A509229E}" type="pres">
      <dgm:prSet presAssocID="{B3374B06-8ACD-4CBC-811C-6C5BD3877C58}" presName="wedge1Tx" presStyleLbl="node1" presStyleIdx="0" presStyleCnt="7">
        <dgm:presLayoutVars>
          <dgm:chMax val="0"/>
          <dgm:chPref val="0"/>
          <dgm:bulletEnabled val="1"/>
        </dgm:presLayoutVars>
      </dgm:prSet>
      <dgm:spPr/>
      <dgm:t>
        <a:bodyPr/>
        <a:lstStyle/>
        <a:p>
          <a:endParaRPr lang="en-GB"/>
        </a:p>
      </dgm:t>
    </dgm:pt>
    <dgm:pt modelId="{0F11E2BF-F5B9-4BD0-ACF4-121B24D8D424}" type="pres">
      <dgm:prSet presAssocID="{B3374B06-8ACD-4CBC-811C-6C5BD3877C58}" presName="wedge2" presStyleLbl="node1" presStyleIdx="1" presStyleCnt="7" custScaleX="125062" custScaleY="115665" custLinFactNeighborX="13972" custLinFactNeighborY="-2776"/>
      <dgm:spPr/>
      <dgm:t>
        <a:bodyPr/>
        <a:lstStyle/>
        <a:p>
          <a:endParaRPr lang="en-GB"/>
        </a:p>
      </dgm:t>
    </dgm:pt>
    <dgm:pt modelId="{D32A8768-BD45-4886-BF74-D97945AB2F9E}" type="pres">
      <dgm:prSet presAssocID="{B3374B06-8ACD-4CBC-811C-6C5BD3877C58}" presName="dummy2a" presStyleCnt="0"/>
      <dgm:spPr/>
    </dgm:pt>
    <dgm:pt modelId="{A31C46E3-8F61-4BC6-B792-1C5956FE5B9F}" type="pres">
      <dgm:prSet presAssocID="{B3374B06-8ACD-4CBC-811C-6C5BD3877C58}" presName="dummy2b" presStyleCnt="0"/>
      <dgm:spPr/>
    </dgm:pt>
    <dgm:pt modelId="{066B1B39-B2EA-441C-B443-4D9E1A2AEF23}" type="pres">
      <dgm:prSet presAssocID="{B3374B06-8ACD-4CBC-811C-6C5BD3877C58}" presName="wedge2Tx" presStyleLbl="node1" presStyleIdx="1" presStyleCnt="7">
        <dgm:presLayoutVars>
          <dgm:chMax val="0"/>
          <dgm:chPref val="0"/>
          <dgm:bulletEnabled val="1"/>
        </dgm:presLayoutVars>
      </dgm:prSet>
      <dgm:spPr/>
      <dgm:t>
        <a:bodyPr/>
        <a:lstStyle/>
        <a:p>
          <a:endParaRPr lang="en-GB"/>
        </a:p>
      </dgm:t>
    </dgm:pt>
    <dgm:pt modelId="{68729DB3-47E9-4296-AD6A-03BD64BF31A8}" type="pres">
      <dgm:prSet presAssocID="{B3374B06-8ACD-4CBC-811C-6C5BD3877C58}" presName="wedge3" presStyleLbl="node1" presStyleIdx="2" presStyleCnt="7"/>
      <dgm:spPr/>
      <dgm:t>
        <a:bodyPr/>
        <a:lstStyle/>
        <a:p>
          <a:endParaRPr lang="en-GB"/>
        </a:p>
      </dgm:t>
    </dgm:pt>
    <dgm:pt modelId="{8788810D-7B26-451F-8B9E-877051B084D0}" type="pres">
      <dgm:prSet presAssocID="{B3374B06-8ACD-4CBC-811C-6C5BD3877C58}" presName="dummy3a" presStyleCnt="0"/>
      <dgm:spPr/>
    </dgm:pt>
    <dgm:pt modelId="{7055D1FB-953C-4867-A196-B1270AD63CF5}" type="pres">
      <dgm:prSet presAssocID="{B3374B06-8ACD-4CBC-811C-6C5BD3877C58}" presName="dummy3b" presStyleCnt="0"/>
      <dgm:spPr/>
    </dgm:pt>
    <dgm:pt modelId="{11F8A502-5EA9-4979-87CC-D4D91346AD41}" type="pres">
      <dgm:prSet presAssocID="{B3374B06-8ACD-4CBC-811C-6C5BD3877C58}" presName="wedge3Tx" presStyleLbl="node1" presStyleIdx="2" presStyleCnt="7">
        <dgm:presLayoutVars>
          <dgm:chMax val="0"/>
          <dgm:chPref val="0"/>
          <dgm:bulletEnabled val="1"/>
        </dgm:presLayoutVars>
      </dgm:prSet>
      <dgm:spPr/>
      <dgm:t>
        <a:bodyPr/>
        <a:lstStyle/>
        <a:p>
          <a:endParaRPr lang="en-GB"/>
        </a:p>
      </dgm:t>
    </dgm:pt>
    <dgm:pt modelId="{EAF7E07B-3CD5-4B5D-8288-FA91C414FD54}" type="pres">
      <dgm:prSet presAssocID="{B3374B06-8ACD-4CBC-811C-6C5BD3877C58}" presName="wedge4" presStyleLbl="node1" presStyleIdx="3" presStyleCnt="7"/>
      <dgm:spPr/>
      <dgm:t>
        <a:bodyPr/>
        <a:lstStyle/>
        <a:p>
          <a:endParaRPr lang="en-GB"/>
        </a:p>
      </dgm:t>
    </dgm:pt>
    <dgm:pt modelId="{88856F44-51A3-415B-89C2-B0F3475CAD1C}" type="pres">
      <dgm:prSet presAssocID="{B3374B06-8ACD-4CBC-811C-6C5BD3877C58}" presName="dummy4a" presStyleCnt="0"/>
      <dgm:spPr/>
    </dgm:pt>
    <dgm:pt modelId="{3BB7C457-F11C-40A7-B8C6-6310EFF2EFF9}" type="pres">
      <dgm:prSet presAssocID="{B3374B06-8ACD-4CBC-811C-6C5BD3877C58}" presName="dummy4b" presStyleCnt="0"/>
      <dgm:spPr/>
    </dgm:pt>
    <dgm:pt modelId="{6299D4ED-C202-4FF0-9EFF-FAC86CF17C8C}" type="pres">
      <dgm:prSet presAssocID="{B3374B06-8ACD-4CBC-811C-6C5BD3877C58}" presName="wedge4Tx" presStyleLbl="node1" presStyleIdx="3" presStyleCnt="7">
        <dgm:presLayoutVars>
          <dgm:chMax val="0"/>
          <dgm:chPref val="0"/>
          <dgm:bulletEnabled val="1"/>
        </dgm:presLayoutVars>
      </dgm:prSet>
      <dgm:spPr/>
      <dgm:t>
        <a:bodyPr/>
        <a:lstStyle/>
        <a:p>
          <a:endParaRPr lang="en-GB"/>
        </a:p>
      </dgm:t>
    </dgm:pt>
    <dgm:pt modelId="{9E30A91F-270A-40E4-B3A0-A3F6B1D65CD0}" type="pres">
      <dgm:prSet presAssocID="{B3374B06-8ACD-4CBC-811C-6C5BD3877C58}" presName="wedge5" presStyleLbl="node1" presStyleIdx="4" presStyleCnt="7"/>
      <dgm:spPr/>
      <dgm:t>
        <a:bodyPr/>
        <a:lstStyle/>
        <a:p>
          <a:endParaRPr lang="en-GB"/>
        </a:p>
      </dgm:t>
    </dgm:pt>
    <dgm:pt modelId="{8EF23717-E3C7-485B-8D94-F5B183638693}" type="pres">
      <dgm:prSet presAssocID="{B3374B06-8ACD-4CBC-811C-6C5BD3877C58}" presName="dummy5a" presStyleCnt="0"/>
      <dgm:spPr/>
    </dgm:pt>
    <dgm:pt modelId="{994ABDF9-CD6E-45F7-8C8F-6AE5DDB80349}" type="pres">
      <dgm:prSet presAssocID="{B3374B06-8ACD-4CBC-811C-6C5BD3877C58}" presName="dummy5b" presStyleCnt="0"/>
      <dgm:spPr/>
    </dgm:pt>
    <dgm:pt modelId="{8888043A-DEF7-49BF-8945-4535B771C33F}" type="pres">
      <dgm:prSet presAssocID="{B3374B06-8ACD-4CBC-811C-6C5BD3877C58}" presName="wedge5Tx" presStyleLbl="node1" presStyleIdx="4" presStyleCnt="7">
        <dgm:presLayoutVars>
          <dgm:chMax val="0"/>
          <dgm:chPref val="0"/>
          <dgm:bulletEnabled val="1"/>
        </dgm:presLayoutVars>
      </dgm:prSet>
      <dgm:spPr/>
      <dgm:t>
        <a:bodyPr/>
        <a:lstStyle/>
        <a:p>
          <a:endParaRPr lang="en-GB"/>
        </a:p>
      </dgm:t>
    </dgm:pt>
    <dgm:pt modelId="{0C6A334B-DBD3-45C8-869D-AAF437AA053B}" type="pres">
      <dgm:prSet presAssocID="{B3374B06-8ACD-4CBC-811C-6C5BD3877C58}" presName="wedge6" presStyleLbl="node1" presStyleIdx="5" presStyleCnt="7"/>
      <dgm:spPr/>
      <dgm:t>
        <a:bodyPr/>
        <a:lstStyle/>
        <a:p>
          <a:endParaRPr lang="en-GB"/>
        </a:p>
      </dgm:t>
    </dgm:pt>
    <dgm:pt modelId="{F75F159E-1E55-4C4E-9079-21E0E056B660}" type="pres">
      <dgm:prSet presAssocID="{B3374B06-8ACD-4CBC-811C-6C5BD3877C58}" presName="dummy6a" presStyleCnt="0"/>
      <dgm:spPr/>
    </dgm:pt>
    <dgm:pt modelId="{146035CB-2B72-4B9E-AFCE-5CE46DFD3864}" type="pres">
      <dgm:prSet presAssocID="{B3374B06-8ACD-4CBC-811C-6C5BD3877C58}" presName="dummy6b" presStyleCnt="0"/>
      <dgm:spPr/>
    </dgm:pt>
    <dgm:pt modelId="{42C08E89-3ACA-4D7E-92F4-5924012148B1}" type="pres">
      <dgm:prSet presAssocID="{B3374B06-8ACD-4CBC-811C-6C5BD3877C58}" presName="wedge6Tx" presStyleLbl="node1" presStyleIdx="5" presStyleCnt="7">
        <dgm:presLayoutVars>
          <dgm:chMax val="0"/>
          <dgm:chPref val="0"/>
          <dgm:bulletEnabled val="1"/>
        </dgm:presLayoutVars>
      </dgm:prSet>
      <dgm:spPr/>
      <dgm:t>
        <a:bodyPr/>
        <a:lstStyle/>
        <a:p>
          <a:endParaRPr lang="en-GB"/>
        </a:p>
      </dgm:t>
    </dgm:pt>
    <dgm:pt modelId="{D173717B-5F12-4BF8-B4D4-8C873ABBAA58}" type="pres">
      <dgm:prSet presAssocID="{B3374B06-8ACD-4CBC-811C-6C5BD3877C58}" presName="wedge7" presStyleLbl="node1" presStyleIdx="6" presStyleCnt="7"/>
      <dgm:spPr/>
      <dgm:t>
        <a:bodyPr/>
        <a:lstStyle/>
        <a:p>
          <a:endParaRPr lang="en-GB"/>
        </a:p>
      </dgm:t>
    </dgm:pt>
    <dgm:pt modelId="{210E7F5D-19DD-4B87-866B-5F29E29DB46A}" type="pres">
      <dgm:prSet presAssocID="{B3374B06-8ACD-4CBC-811C-6C5BD3877C58}" presName="dummy7a" presStyleCnt="0"/>
      <dgm:spPr/>
    </dgm:pt>
    <dgm:pt modelId="{93CDDEE6-0933-42DE-8E92-23AF1F9C256D}" type="pres">
      <dgm:prSet presAssocID="{B3374B06-8ACD-4CBC-811C-6C5BD3877C58}" presName="dummy7b" presStyleCnt="0"/>
      <dgm:spPr/>
    </dgm:pt>
    <dgm:pt modelId="{1D29AFC2-9478-4B2C-AFFF-D89C74F26A51}" type="pres">
      <dgm:prSet presAssocID="{B3374B06-8ACD-4CBC-811C-6C5BD3877C58}" presName="wedge7Tx" presStyleLbl="node1" presStyleIdx="6" presStyleCnt="7">
        <dgm:presLayoutVars>
          <dgm:chMax val="0"/>
          <dgm:chPref val="0"/>
          <dgm:bulletEnabled val="1"/>
        </dgm:presLayoutVars>
      </dgm:prSet>
      <dgm:spPr/>
      <dgm:t>
        <a:bodyPr/>
        <a:lstStyle/>
        <a:p>
          <a:endParaRPr lang="en-GB"/>
        </a:p>
      </dgm:t>
    </dgm:pt>
    <dgm:pt modelId="{4E03F4E8-5E67-4D12-898A-9D85A175DD7E}" type="pres">
      <dgm:prSet presAssocID="{D88BB50B-9D8D-449B-B300-B33D866A01B5}" presName="arrowWedge1" presStyleLbl="fgSibTrans2D1" presStyleIdx="0" presStyleCnt="7"/>
      <dgm:spPr/>
    </dgm:pt>
    <dgm:pt modelId="{9201F066-6AD1-43DA-A1E9-C90548CF62C4}" type="pres">
      <dgm:prSet presAssocID="{66BD4C65-1012-48DB-B962-C658FDD348A9}" presName="arrowWedge2" presStyleLbl="fgSibTrans2D1" presStyleIdx="1" presStyleCnt="7" custScaleX="125090" custScaleY="134163" custLinFactNeighborX="396" custLinFactNeighborY="699"/>
      <dgm:spPr/>
    </dgm:pt>
    <dgm:pt modelId="{0A6450F7-E9C5-442C-9E56-8D25EC9D5282}" type="pres">
      <dgm:prSet presAssocID="{7F6A12E4-2B88-48D8-A1F8-526F5A40CB45}" presName="arrowWedge3" presStyleLbl="fgSibTrans2D1" presStyleIdx="2" presStyleCnt="7"/>
      <dgm:spPr/>
    </dgm:pt>
    <dgm:pt modelId="{11C81D06-B8AF-492C-B662-B6426A21F755}" type="pres">
      <dgm:prSet presAssocID="{9BFEDC16-F068-4A37-8744-4289AB71AC81}" presName="arrowWedge4" presStyleLbl="fgSibTrans2D1" presStyleIdx="3" presStyleCnt="7"/>
      <dgm:spPr/>
    </dgm:pt>
    <dgm:pt modelId="{6F41AAAE-EB91-4FFC-A815-006DF0C275DC}" type="pres">
      <dgm:prSet presAssocID="{2DDA9A86-CC09-42C4-8EDD-EDC5A405BB5F}" presName="arrowWedge5" presStyleLbl="fgSibTrans2D1" presStyleIdx="4" presStyleCnt="7"/>
      <dgm:spPr/>
    </dgm:pt>
    <dgm:pt modelId="{8826FEF2-98AD-4DFC-B554-F42E4C51A192}" type="pres">
      <dgm:prSet presAssocID="{6EDCEEE8-D4E9-495A-952B-7F69C1F78A3D}" presName="arrowWedge6" presStyleLbl="fgSibTrans2D1" presStyleIdx="5" presStyleCnt="7"/>
      <dgm:spPr/>
    </dgm:pt>
    <dgm:pt modelId="{0E1C5E9A-DA1D-4003-A436-340AA488FB58}" type="pres">
      <dgm:prSet presAssocID="{E8D06A7F-D830-4DD1-AE0F-6435833B2EC4}" presName="arrowWedge7" presStyleLbl="fgSibTrans2D1" presStyleIdx="6" presStyleCnt="7"/>
      <dgm:spPr/>
    </dgm:pt>
  </dgm:ptLst>
  <dgm:cxnLst>
    <dgm:cxn modelId="{F25DE4D7-EF31-8B45-BCAE-8F8F498824D4}" type="presOf" srcId="{B3374B06-8ACD-4CBC-811C-6C5BD3877C58}" destId="{E311D43B-6A59-49B8-97DB-9BD9A9F4FCD4}" srcOrd="0" destOrd="0" presId="urn:microsoft.com/office/officeart/2005/8/layout/cycle8"/>
    <dgm:cxn modelId="{099E5E26-61AF-44A4-8615-0D7FCD3F50F4}" srcId="{B3374B06-8ACD-4CBC-811C-6C5BD3877C58}" destId="{815AD680-9E12-4056-AEB2-D88A4784BD08}" srcOrd="2" destOrd="0" parTransId="{6B8632A4-8C54-4368-8073-D3C413354593}" sibTransId="{7F6A12E4-2B88-48D8-A1F8-526F5A40CB45}"/>
    <dgm:cxn modelId="{CF80ED7D-51E3-43B9-9800-BD906042E5DE}" srcId="{B3374B06-8ACD-4CBC-811C-6C5BD3877C58}" destId="{196E94B5-A9F8-4215-A017-244A1E74F4A7}" srcOrd="5" destOrd="0" parTransId="{FFD0BA0B-9129-4332-A0B6-51208296B3BB}" sibTransId="{6EDCEEE8-D4E9-495A-952B-7F69C1F78A3D}"/>
    <dgm:cxn modelId="{A4AFE0CB-B38B-E141-A4BE-E13550ADAC05}" type="presOf" srcId="{4EED5867-D46D-4741-9D60-4994087A3E03}" destId="{D173717B-5F12-4BF8-B4D4-8C873ABBAA58}" srcOrd="0" destOrd="0" presId="urn:microsoft.com/office/officeart/2005/8/layout/cycle8"/>
    <dgm:cxn modelId="{4528E465-DB4A-234F-AA12-AC2049223A8F}" type="presOf" srcId="{815AD680-9E12-4056-AEB2-D88A4784BD08}" destId="{11F8A502-5EA9-4979-87CC-D4D91346AD41}" srcOrd="1" destOrd="0" presId="urn:microsoft.com/office/officeart/2005/8/layout/cycle8"/>
    <dgm:cxn modelId="{C819063A-36D7-4721-ACA5-BE5C4E7CB74F}" srcId="{B3374B06-8ACD-4CBC-811C-6C5BD3877C58}" destId="{D86CCFEB-E611-4F8A-ADCC-885A73EF946E}" srcOrd="1" destOrd="0" parTransId="{3FD39977-653D-43BF-9E97-14520E7371A4}" sibTransId="{66BD4C65-1012-48DB-B962-C658FDD348A9}"/>
    <dgm:cxn modelId="{C4E1CA01-8B10-C14B-B268-D062001225C4}" type="presOf" srcId="{162A87EA-AFF8-4703-98EC-4DBE27C65553}" destId="{9E30A91F-270A-40E4-B3A0-A3F6B1D65CD0}" srcOrd="0" destOrd="0" presId="urn:microsoft.com/office/officeart/2005/8/layout/cycle8"/>
    <dgm:cxn modelId="{068613DD-4779-4D2C-A7D1-EFEBAE8C1057}" srcId="{B3374B06-8ACD-4CBC-811C-6C5BD3877C58}" destId="{4EED5867-D46D-4741-9D60-4994087A3E03}" srcOrd="6" destOrd="0" parTransId="{F5A31098-45B7-47EA-B6E2-565B9EF6BD2A}" sibTransId="{E8D06A7F-D830-4DD1-AE0F-6435833B2EC4}"/>
    <dgm:cxn modelId="{ED7EB45B-36F0-0443-BF3B-45C9263F950F}" type="presOf" srcId="{6775E51E-51DC-41B5-9AF1-5BC893598E6B}" destId="{D6B4CEDB-A7F2-48A6-859B-8B05FDA68843}" srcOrd="0" destOrd="0" presId="urn:microsoft.com/office/officeart/2005/8/layout/cycle8"/>
    <dgm:cxn modelId="{232A0122-37C3-A84A-B781-B059AC5B3B43}" type="presOf" srcId="{196E94B5-A9F8-4215-A017-244A1E74F4A7}" destId="{0C6A334B-DBD3-45C8-869D-AAF437AA053B}" srcOrd="0" destOrd="0" presId="urn:microsoft.com/office/officeart/2005/8/layout/cycle8"/>
    <dgm:cxn modelId="{83B507FA-7109-CF45-BC72-047CFC1B4E37}" type="presOf" srcId="{815AD680-9E12-4056-AEB2-D88A4784BD08}" destId="{68729DB3-47E9-4296-AD6A-03BD64BF31A8}" srcOrd="0" destOrd="0" presId="urn:microsoft.com/office/officeart/2005/8/layout/cycle8"/>
    <dgm:cxn modelId="{1D4B5360-493C-C145-AF54-A2089A8C4829}" type="presOf" srcId="{0E1A0B77-8E22-45AA-9686-36FFA4275933}" destId="{EAF7E07B-3CD5-4B5D-8288-FA91C414FD54}" srcOrd="0" destOrd="0" presId="urn:microsoft.com/office/officeart/2005/8/layout/cycle8"/>
    <dgm:cxn modelId="{976F1337-8E86-CE4D-8729-4FCB3767CC8D}" type="presOf" srcId="{D86CCFEB-E611-4F8A-ADCC-885A73EF946E}" destId="{0F11E2BF-F5B9-4BD0-ACF4-121B24D8D424}" srcOrd="0" destOrd="0" presId="urn:microsoft.com/office/officeart/2005/8/layout/cycle8"/>
    <dgm:cxn modelId="{AD7A94D4-4F56-E749-89D5-D66EFD45A558}" type="presOf" srcId="{196E94B5-A9F8-4215-A017-244A1E74F4A7}" destId="{42C08E89-3ACA-4D7E-92F4-5924012148B1}" srcOrd="1" destOrd="0" presId="urn:microsoft.com/office/officeart/2005/8/layout/cycle8"/>
    <dgm:cxn modelId="{343B4638-DF91-9B49-A398-7FBB24E194B4}" type="presOf" srcId="{162A87EA-AFF8-4703-98EC-4DBE27C65553}" destId="{8888043A-DEF7-49BF-8945-4535B771C33F}" srcOrd="1" destOrd="0" presId="urn:microsoft.com/office/officeart/2005/8/layout/cycle8"/>
    <dgm:cxn modelId="{27012454-BE27-4FB8-AA34-8D8606A347CC}" srcId="{B3374B06-8ACD-4CBC-811C-6C5BD3877C58}" destId="{6775E51E-51DC-41B5-9AF1-5BC893598E6B}" srcOrd="0" destOrd="0" parTransId="{3A30B2B9-0B8D-4051-AC0A-4A92130125CD}" sibTransId="{D88BB50B-9D8D-449B-B300-B33D866A01B5}"/>
    <dgm:cxn modelId="{CFD6F148-69AF-A04F-BE0E-BE768267FDEA}" type="presOf" srcId="{0E1A0B77-8E22-45AA-9686-36FFA4275933}" destId="{6299D4ED-C202-4FF0-9EFF-FAC86CF17C8C}" srcOrd="1" destOrd="0" presId="urn:microsoft.com/office/officeart/2005/8/layout/cycle8"/>
    <dgm:cxn modelId="{5F3BC07E-D40E-48C3-810B-0EC0EE7F3A5C}" srcId="{B3374B06-8ACD-4CBC-811C-6C5BD3877C58}" destId="{0E1A0B77-8E22-45AA-9686-36FFA4275933}" srcOrd="3" destOrd="0" parTransId="{0C3C51E9-5997-4B2F-B627-B83432FDE251}" sibTransId="{9BFEDC16-F068-4A37-8744-4289AB71AC81}"/>
    <dgm:cxn modelId="{3487077E-2352-E048-88CF-11A67A648284}" type="presOf" srcId="{D86CCFEB-E611-4F8A-ADCC-885A73EF946E}" destId="{066B1B39-B2EA-441C-B443-4D9E1A2AEF23}" srcOrd="1" destOrd="0" presId="urn:microsoft.com/office/officeart/2005/8/layout/cycle8"/>
    <dgm:cxn modelId="{1BE654E6-7B1D-4D10-BBED-C92B05BA298F}" srcId="{B3374B06-8ACD-4CBC-811C-6C5BD3877C58}" destId="{162A87EA-AFF8-4703-98EC-4DBE27C65553}" srcOrd="4" destOrd="0" parTransId="{451D2D81-6ED1-4319-BF1D-B71E9AE6BEA5}" sibTransId="{2DDA9A86-CC09-42C4-8EDD-EDC5A405BB5F}"/>
    <dgm:cxn modelId="{4E83B71B-A7F4-FA4E-9AB2-3D5F1600D676}" type="presOf" srcId="{6775E51E-51DC-41B5-9AF1-5BC893598E6B}" destId="{3C066BDD-EADD-4965-ABB0-3969A509229E}" srcOrd="1" destOrd="0" presId="urn:microsoft.com/office/officeart/2005/8/layout/cycle8"/>
    <dgm:cxn modelId="{32FE8EB8-7B8C-7B41-B08B-86FF7AE6FA31}" type="presOf" srcId="{4EED5867-D46D-4741-9D60-4994087A3E03}" destId="{1D29AFC2-9478-4B2C-AFFF-D89C74F26A51}" srcOrd="1" destOrd="0" presId="urn:microsoft.com/office/officeart/2005/8/layout/cycle8"/>
    <dgm:cxn modelId="{44A72116-18C0-AE47-A8F2-17BF0BFFE2C9}" type="presParOf" srcId="{E311D43B-6A59-49B8-97DB-9BD9A9F4FCD4}" destId="{D6B4CEDB-A7F2-48A6-859B-8B05FDA68843}" srcOrd="0" destOrd="0" presId="urn:microsoft.com/office/officeart/2005/8/layout/cycle8"/>
    <dgm:cxn modelId="{69EF3270-B006-624C-B942-7928D1333EBE}" type="presParOf" srcId="{E311D43B-6A59-49B8-97DB-9BD9A9F4FCD4}" destId="{109A7B1D-2FC1-4EA3-BCA3-636240A2F924}" srcOrd="1" destOrd="0" presId="urn:microsoft.com/office/officeart/2005/8/layout/cycle8"/>
    <dgm:cxn modelId="{4EC723C6-BB76-FC49-9992-AAA34CAD75C9}" type="presParOf" srcId="{E311D43B-6A59-49B8-97DB-9BD9A9F4FCD4}" destId="{44797D3D-0BA7-4AD3-B0E8-4BAC76098CF4}" srcOrd="2" destOrd="0" presId="urn:microsoft.com/office/officeart/2005/8/layout/cycle8"/>
    <dgm:cxn modelId="{C58831D9-F4FA-1D49-B7AA-27A67C4036CA}" type="presParOf" srcId="{E311D43B-6A59-49B8-97DB-9BD9A9F4FCD4}" destId="{3C066BDD-EADD-4965-ABB0-3969A509229E}" srcOrd="3" destOrd="0" presId="urn:microsoft.com/office/officeart/2005/8/layout/cycle8"/>
    <dgm:cxn modelId="{817D1681-19C9-2A48-9715-BAA93233383A}" type="presParOf" srcId="{E311D43B-6A59-49B8-97DB-9BD9A9F4FCD4}" destId="{0F11E2BF-F5B9-4BD0-ACF4-121B24D8D424}" srcOrd="4" destOrd="0" presId="urn:microsoft.com/office/officeart/2005/8/layout/cycle8"/>
    <dgm:cxn modelId="{C70971EF-C503-C34B-8F56-DA82AAA06BD5}" type="presParOf" srcId="{E311D43B-6A59-49B8-97DB-9BD9A9F4FCD4}" destId="{D32A8768-BD45-4886-BF74-D97945AB2F9E}" srcOrd="5" destOrd="0" presId="urn:microsoft.com/office/officeart/2005/8/layout/cycle8"/>
    <dgm:cxn modelId="{30426D6A-D10C-6741-B30A-2B6B6A4DE5C0}" type="presParOf" srcId="{E311D43B-6A59-49B8-97DB-9BD9A9F4FCD4}" destId="{A31C46E3-8F61-4BC6-B792-1C5956FE5B9F}" srcOrd="6" destOrd="0" presId="urn:microsoft.com/office/officeart/2005/8/layout/cycle8"/>
    <dgm:cxn modelId="{2D83F884-DAFE-B84E-90F9-21B098B2E9BC}" type="presParOf" srcId="{E311D43B-6A59-49B8-97DB-9BD9A9F4FCD4}" destId="{066B1B39-B2EA-441C-B443-4D9E1A2AEF23}" srcOrd="7" destOrd="0" presId="urn:microsoft.com/office/officeart/2005/8/layout/cycle8"/>
    <dgm:cxn modelId="{1DE7B520-8292-2C4D-A134-4C1178A2EFF2}" type="presParOf" srcId="{E311D43B-6A59-49B8-97DB-9BD9A9F4FCD4}" destId="{68729DB3-47E9-4296-AD6A-03BD64BF31A8}" srcOrd="8" destOrd="0" presId="urn:microsoft.com/office/officeart/2005/8/layout/cycle8"/>
    <dgm:cxn modelId="{4C899B93-C018-7D45-A3CF-24B165BA15AC}" type="presParOf" srcId="{E311D43B-6A59-49B8-97DB-9BD9A9F4FCD4}" destId="{8788810D-7B26-451F-8B9E-877051B084D0}" srcOrd="9" destOrd="0" presId="urn:microsoft.com/office/officeart/2005/8/layout/cycle8"/>
    <dgm:cxn modelId="{46BC1056-E8AE-A54C-B477-5129113137D9}" type="presParOf" srcId="{E311D43B-6A59-49B8-97DB-9BD9A9F4FCD4}" destId="{7055D1FB-953C-4867-A196-B1270AD63CF5}" srcOrd="10" destOrd="0" presId="urn:microsoft.com/office/officeart/2005/8/layout/cycle8"/>
    <dgm:cxn modelId="{1D2ABDA1-BB1B-804A-9BC8-F751523BB603}" type="presParOf" srcId="{E311D43B-6A59-49B8-97DB-9BD9A9F4FCD4}" destId="{11F8A502-5EA9-4979-87CC-D4D91346AD41}" srcOrd="11" destOrd="0" presId="urn:microsoft.com/office/officeart/2005/8/layout/cycle8"/>
    <dgm:cxn modelId="{6A50AF87-75FE-074C-B622-192219CA5CA0}" type="presParOf" srcId="{E311D43B-6A59-49B8-97DB-9BD9A9F4FCD4}" destId="{EAF7E07B-3CD5-4B5D-8288-FA91C414FD54}" srcOrd="12" destOrd="0" presId="urn:microsoft.com/office/officeart/2005/8/layout/cycle8"/>
    <dgm:cxn modelId="{56BEE99A-1950-0C45-B23D-06A223FC6EA1}" type="presParOf" srcId="{E311D43B-6A59-49B8-97DB-9BD9A9F4FCD4}" destId="{88856F44-51A3-415B-89C2-B0F3475CAD1C}" srcOrd="13" destOrd="0" presId="urn:microsoft.com/office/officeart/2005/8/layout/cycle8"/>
    <dgm:cxn modelId="{9F24EB64-7048-5341-89B2-0B0C237F1023}" type="presParOf" srcId="{E311D43B-6A59-49B8-97DB-9BD9A9F4FCD4}" destId="{3BB7C457-F11C-40A7-B8C6-6310EFF2EFF9}" srcOrd="14" destOrd="0" presId="urn:microsoft.com/office/officeart/2005/8/layout/cycle8"/>
    <dgm:cxn modelId="{F01A6FFF-6060-9C46-AA98-70C1522E1A74}" type="presParOf" srcId="{E311D43B-6A59-49B8-97DB-9BD9A9F4FCD4}" destId="{6299D4ED-C202-4FF0-9EFF-FAC86CF17C8C}" srcOrd="15" destOrd="0" presId="urn:microsoft.com/office/officeart/2005/8/layout/cycle8"/>
    <dgm:cxn modelId="{DF44D15E-BCE4-A94B-9371-E127E6CC9D25}" type="presParOf" srcId="{E311D43B-6A59-49B8-97DB-9BD9A9F4FCD4}" destId="{9E30A91F-270A-40E4-B3A0-A3F6B1D65CD0}" srcOrd="16" destOrd="0" presId="urn:microsoft.com/office/officeart/2005/8/layout/cycle8"/>
    <dgm:cxn modelId="{895DA75D-C4C1-E34E-9F71-85E3EFEDDDB6}" type="presParOf" srcId="{E311D43B-6A59-49B8-97DB-9BD9A9F4FCD4}" destId="{8EF23717-E3C7-485B-8D94-F5B183638693}" srcOrd="17" destOrd="0" presId="urn:microsoft.com/office/officeart/2005/8/layout/cycle8"/>
    <dgm:cxn modelId="{53A77DD3-913F-2049-9C52-2693B36B823C}" type="presParOf" srcId="{E311D43B-6A59-49B8-97DB-9BD9A9F4FCD4}" destId="{994ABDF9-CD6E-45F7-8C8F-6AE5DDB80349}" srcOrd="18" destOrd="0" presId="urn:microsoft.com/office/officeart/2005/8/layout/cycle8"/>
    <dgm:cxn modelId="{E162BEBE-3769-1044-A0E2-C88E713AE4BB}" type="presParOf" srcId="{E311D43B-6A59-49B8-97DB-9BD9A9F4FCD4}" destId="{8888043A-DEF7-49BF-8945-4535B771C33F}" srcOrd="19" destOrd="0" presId="urn:microsoft.com/office/officeart/2005/8/layout/cycle8"/>
    <dgm:cxn modelId="{A64207A2-EA97-D04D-9E08-6C37483C31A9}" type="presParOf" srcId="{E311D43B-6A59-49B8-97DB-9BD9A9F4FCD4}" destId="{0C6A334B-DBD3-45C8-869D-AAF437AA053B}" srcOrd="20" destOrd="0" presId="urn:microsoft.com/office/officeart/2005/8/layout/cycle8"/>
    <dgm:cxn modelId="{2C97025C-2582-D143-913D-3B8064DB5880}" type="presParOf" srcId="{E311D43B-6A59-49B8-97DB-9BD9A9F4FCD4}" destId="{F75F159E-1E55-4C4E-9079-21E0E056B660}" srcOrd="21" destOrd="0" presId="urn:microsoft.com/office/officeart/2005/8/layout/cycle8"/>
    <dgm:cxn modelId="{7721C121-EEBC-B54B-B601-4F0EA1A398C6}" type="presParOf" srcId="{E311D43B-6A59-49B8-97DB-9BD9A9F4FCD4}" destId="{146035CB-2B72-4B9E-AFCE-5CE46DFD3864}" srcOrd="22" destOrd="0" presId="urn:microsoft.com/office/officeart/2005/8/layout/cycle8"/>
    <dgm:cxn modelId="{10457440-1021-EB43-BDA1-F0D64D6DDBDA}" type="presParOf" srcId="{E311D43B-6A59-49B8-97DB-9BD9A9F4FCD4}" destId="{42C08E89-3ACA-4D7E-92F4-5924012148B1}" srcOrd="23" destOrd="0" presId="urn:microsoft.com/office/officeart/2005/8/layout/cycle8"/>
    <dgm:cxn modelId="{92DCA80F-9324-E642-B62D-039B6B106E32}" type="presParOf" srcId="{E311D43B-6A59-49B8-97DB-9BD9A9F4FCD4}" destId="{D173717B-5F12-4BF8-B4D4-8C873ABBAA58}" srcOrd="24" destOrd="0" presId="urn:microsoft.com/office/officeart/2005/8/layout/cycle8"/>
    <dgm:cxn modelId="{02D4BDBB-4A5C-5243-9691-C1B945FAD2B9}" type="presParOf" srcId="{E311D43B-6A59-49B8-97DB-9BD9A9F4FCD4}" destId="{210E7F5D-19DD-4B87-866B-5F29E29DB46A}" srcOrd="25" destOrd="0" presId="urn:microsoft.com/office/officeart/2005/8/layout/cycle8"/>
    <dgm:cxn modelId="{4D4A4C37-FE82-E54B-9048-FD36E98BF940}" type="presParOf" srcId="{E311D43B-6A59-49B8-97DB-9BD9A9F4FCD4}" destId="{93CDDEE6-0933-42DE-8E92-23AF1F9C256D}" srcOrd="26" destOrd="0" presId="urn:microsoft.com/office/officeart/2005/8/layout/cycle8"/>
    <dgm:cxn modelId="{FDBB986A-4179-9146-8A75-94A4E90DCA90}" type="presParOf" srcId="{E311D43B-6A59-49B8-97DB-9BD9A9F4FCD4}" destId="{1D29AFC2-9478-4B2C-AFFF-D89C74F26A51}" srcOrd="27" destOrd="0" presId="urn:microsoft.com/office/officeart/2005/8/layout/cycle8"/>
    <dgm:cxn modelId="{0948A4B6-01CE-7541-976D-05983551C17D}" type="presParOf" srcId="{E311D43B-6A59-49B8-97DB-9BD9A9F4FCD4}" destId="{4E03F4E8-5E67-4D12-898A-9D85A175DD7E}" srcOrd="28" destOrd="0" presId="urn:microsoft.com/office/officeart/2005/8/layout/cycle8"/>
    <dgm:cxn modelId="{24CBFA9A-DAA5-3D4D-9F52-90D9A4B56AF3}" type="presParOf" srcId="{E311D43B-6A59-49B8-97DB-9BD9A9F4FCD4}" destId="{9201F066-6AD1-43DA-A1E9-C90548CF62C4}" srcOrd="29" destOrd="0" presId="urn:microsoft.com/office/officeart/2005/8/layout/cycle8"/>
    <dgm:cxn modelId="{6230A55D-7894-A042-8A85-70E88394FEB6}" type="presParOf" srcId="{E311D43B-6A59-49B8-97DB-9BD9A9F4FCD4}" destId="{0A6450F7-E9C5-442C-9E56-8D25EC9D5282}" srcOrd="30" destOrd="0" presId="urn:microsoft.com/office/officeart/2005/8/layout/cycle8"/>
    <dgm:cxn modelId="{CD63C321-5C90-6A48-85F6-3798B9BAC074}" type="presParOf" srcId="{E311D43B-6A59-49B8-97DB-9BD9A9F4FCD4}" destId="{11C81D06-B8AF-492C-B662-B6426A21F755}" srcOrd="31" destOrd="0" presId="urn:microsoft.com/office/officeart/2005/8/layout/cycle8"/>
    <dgm:cxn modelId="{FB1D2DB4-9FA0-D143-89DB-6E9EEFEF7C04}" type="presParOf" srcId="{E311D43B-6A59-49B8-97DB-9BD9A9F4FCD4}" destId="{6F41AAAE-EB91-4FFC-A815-006DF0C275DC}" srcOrd="32" destOrd="0" presId="urn:microsoft.com/office/officeart/2005/8/layout/cycle8"/>
    <dgm:cxn modelId="{488273BA-3D97-854C-96E0-F487DF077BE2}" type="presParOf" srcId="{E311D43B-6A59-49B8-97DB-9BD9A9F4FCD4}" destId="{8826FEF2-98AD-4DFC-B554-F42E4C51A192}" srcOrd="33" destOrd="0" presId="urn:microsoft.com/office/officeart/2005/8/layout/cycle8"/>
    <dgm:cxn modelId="{082BF5BD-A953-2B4B-880A-CB59B67E4024}" type="presParOf" srcId="{E311D43B-6A59-49B8-97DB-9BD9A9F4FCD4}" destId="{0E1C5E9A-DA1D-4003-A436-340AA488FB58}" srcOrd="3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4CEDB-A7F2-48A6-859B-8B05FDA68843}">
      <dsp:nvSpPr>
        <dsp:cNvPr id="0" name=""/>
        <dsp:cNvSpPr/>
      </dsp:nvSpPr>
      <dsp:spPr>
        <a:xfrm>
          <a:off x="517679" y="298013"/>
          <a:ext cx="3764386" cy="3764386"/>
        </a:xfrm>
        <a:prstGeom prst="pie">
          <a:avLst>
            <a:gd name="adj1" fmla="val 16200000"/>
            <a:gd name="adj2" fmla="val 19285716"/>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Price</a:t>
          </a:r>
          <a:endParaRPr lang="en-GB" sz="1400" b="1" kern="1200" dirty="0"/>
        </a:p>
      </dsp:txBody>
      <dsp:txXfrm>
        <a:off x="2495326" y="647564"/>
        <a:ext cx="896282" cy="717025"/>
      </dsp:txXfrm>
    </dsp:sp>
    <dsp:sp modelId="{0F11E2BF-F5B9-4BD0-ACF4-121B24D8D424}">
      <dsp:nvSpPr>
        <dsp:cNvPr id="0" name=""/>
        <dsp:cNvSpPr/>
      </dsp:nvSpPr>
      <dsp:spPr>
        <a:xfrm>
          <a:off x="620323" y="-40831"/>
          <a:ext cx="4707816" cy="4354077"/>
        </a:xfrm>
        <a:prstGeom prst="pie">
          <a:avLst>
            <a:gd name="adj1" fmla="val 19285716"/>
            <a:gd name="adj2" fmla="val 771428"/>
          </a:avLst>
        </a:prstGeom>
        <a:solidFill>
          <a:srgbClr val="00B0F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GB" sz="2600" b="1" kern="1200" dirty="0" smtClean="0">
              <a:solidFill>
                <a:schemeClr val="bg1"/>
              </a:solidFill>
            </a:rPr>
            <a:t>Place</a:t>
          </a:r>
          <a:endParaRPr lang="en-GB" sz="2600" b="1" kern="1200" dirty="0">
            <a:solidFill>
              <a:schemeClr val="bg1"/>
            </a:solidFill>
          </a:endParaRPr>
        </a:p>
      </dsp:txBody>
      <dsp:txXfrm>
        <a:off x="3817715" y="1537521"/>
        <a:ext cx="1289044" cy="725679"/>
      </dsp:txXfrm>
    </dsp:sp>
    <dsp:sp modelId="{68729DB3-47E9-4296-AD6A-03BD64BF31A8}">
      <dsp:nvSpPr>
        <dsp:cNvPr id="0" name=""/>
        <dsp:cNvSpPr/>
      </dsp:nvSpPr>
      <dsp:spPr>
        <a:xfrm>
          <a:off x="548601" y="434696"/>
          <a:ext cx="3764386" cy="3764386"/>
        </a:xfrm>
        <a:prstGeom prst="pie">
          <a:avLst>
            <a:gd name="adj1" fmla="val 771428"/>
            <a:gd name="adj2" fmla="val 3857143"/>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Product</a:t>
          </a:r>
          <a:endParaRPr lang="en-GB" sz="1400" b="1" kern="1200" dirty="0"/>
        </a:p>
      </dsp:txBody>
      <dsp:txXfrm>
        <a:off x="2965875" y="2664199"/>
        <a:ext cx="896282" cy="694618"/>
      </dsp:txXfrm>
    </dsp:sp>
    <dsp:sp modelId="{EAF7E07B-3CD5-4B5D-8288-FA91C414FD54}">
      <dsp:nvSpPr>
        <dsp:cNvPr id="0" name=""/>
        <dsp:cNvSpPr/>
      </dsp:nvSpPr>
      <dsp:spPr>
        <a:xfrm>
          <a:off x="478691" y="468307"/>
          <a:ext cx="3764386" cy="3764386"/>
        </a:xfrm>
        <a:prstGeom prst="pie">
          <a:avLst>
            <a:gd name="adj1" fmla="val 3857226"/>
            <a:gd name="adj2" fmla="val 6942858"/>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Promotion</a:t>
          </a:r>
          <a:endParaRPr lang="en-GB" sz="1400" b="1" kern="1200" dirty="0"/>
        </a:p>
      </dsp:txBody>
      <dsp:txXfrm>
        <a:off x="1923946" y="3426039"/>
        <a:ext cx="873875" cy="627397"/>
      </dsp:txXfrm>
    </dsp:sp>
    <dsp:sp modelId="{9E30A91F-270A-40E4-B3A0-A3F6B1D65CD0}">
      <dsp:nvSpPr>
        <dsp:cNvPr id="0" name=""/>
        <dsp:cNvSpPr/>
      </dsp:nvSpPr>
      <dsp:spPr>
        <a:xfrm>
          <a:off x="408781" y="434696"/>
          <a:ext cx="3764386" cy="3764386"/>
        </a:xfrm>
        <a:prstGeom prst="pie">
          <a:avLst>
            <a:gd name="adj1" fmla="val 6942858"/>
            <a:gd name="adj2" fmla="val 10028574"/>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People</a:t>
          </a:r>
          <a:endParaRPr lang="en-GB" sz="1400" b="1" kern="1200" dirty="0"/>
        </a:p>
      </dsp:txBody>
      <dsp:txXfrm>
        <a:off x="859611" y="2664199"/>
        <a:ext cx="896282" cy="694618"/>
      </dsp:txXfrm>
    </dsp:sp>
    <dsp:sp modelId="{0C6A334B-DBD3-45C8-869D-AAF437AA053B}">
      <dsp:nvSpPr>
        <dsp:cNvPr id="0" name=""/>
        <dsp:cNvSpPr/>
      </dsp:nvSpPr>
      <dsp:spPr>
        <a:xfrm>
          <a:off x="391303" y="358512"/>
          <a:ext cx="3764386" cy="3764386"/>
        </a:xfrm>
        <a:prstGeom prst="pie">
          <a:avLst>
            <a:gd name="adj1" fmla="val 10028574"/>
            <a:gd name="adj2" fmla="val 13114284"/>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t>Process</a:t>
          </a:r>
          <a:endParaRPr lang="en-GB" sz="1400" b="1" kern="1200" dirty="0"/>
        </a:p>
      </dsp:txBody>
      <dsp:txXfrm>
        <a:off x="568319" y="1723102"/>
        <a:ext cx="1030724" cy="627397"/>
      </dsp:txXfrm>
    </dsp:sp>
    <dsp:sp modelId="{D173717B-5F12-4BF8-B4D4-8C873ABBAA58}">
      <dsp:nvSpPr>
        <dsp:cNvPr id="0" name=""/>
        <dsp:cNvSpPr/>
      </dsp:nvSpPr>
      <dsp:spPr>
        <a:xfrm>
          <a:off x="439703" y="298013"/>
          <a:ext cx="3764386" cy="3764386"/>
        </a:xfrm>
        <a:prstGeom prst="pie">
          <a:avLst>
            <a:gd name="adj1" fmla="val 13114284"/>
            <a:gd name="adj2" fmla="val 162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smtClean="0"/>
            <a:t>Physical environment</a:t>
          </a:r>
          <a:endParaRPr lang="en-GB" sz="1200" b="1" kern="1200" dirty="0"/>
        </a:p>
      </dsp:txBody>
      <dsp:txXfrm>
        <a:off x="1330159" y="647564"/>
        <a:ext cx="896282" cy="717025"/>
      </dsp:txXfrm>
    </dsp:sp>
    <dsp:sp modelId="{4E03F4E8-5E67-4D12-898A-9D85A175DD7E}">
      <dsp:nvSpPr>
        <dsp:cNvPr id="0" name=""/>
        <dsp:cNvSpPr/>
      </dsp:nvSpPr>
      <dsp:spPr>
        <a:xfrm>
          <a:off x="284458" y="64980"/>
          <a:ext cx="4230452" cy="4230452"/>
        </a:xfrm>
        <a:prstGeom prst="circularArrow">
          <a:avLst>
            <a:gd name="adj1" fmla="val 5085"/>
            <a:gd name="adj2" fmla="val 327528"/>
            <a:gd name="adj3" fmla="val 18957827"/>
            <a:gd name="adj4" fmla="val 16200343"/>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01F066-6AD1-43DA-A1E9-C90548CF62C4}">
      <dsp:nvSpPr>
        <dsp:cNvPr id="0" name=""/>
        <dsp:cNvSpPr/>
      </dsp:nvSpPr>
      <dsp:spPr>
        <a:xfrm>
          <a:off x="340653" y="-674625"/>
          <a:ext cx="5291873" cy="5675702"/>
        </a:xfrm>
        <a:prstGeom prst="circularArrow">
          <a:avLst>
            <a:gd name="adj1" fmla="val 5085"/>
            <a:gd name="adj2" fmla="val 327528"/>
            <a:gd name="adj3" fmla="val 443744"/>
            <a:gd name="adj4" fmla="val 19285776"/>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6450F7-E9C5-442C-9E56-8D25EC9D5282}">
      <dsp:nvSpPr>
        <dsp:cNvPr id="0" name=""/>
        <dsp:cNvSpPr/>
      </dsp:nvSpPr>
      <dsp:spPr>
        <a:xfrm>
          <a:off x="315622" y="201754"/>
          <a:ext cx="4230452" cy="4230452"/>
        </a:xfrm>
        <a:prstGeom prst="circularArrow">
          <a:avLst>
            <a:gd name="adj1" fmla="val 5085"/>
            <a:gd name="adj2" fmla="val 327528"/>
            <a:gd name="adj3" fmla="val 3529100"/>
            <a:gd name="adj4" fmla="val 770764"/>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C81D06-B8AF-492C-B662-B6426A21F755}">
      <dsp:nvSpPr>
        <dsp:cNvPr id="0" name=""/>
        <dsp:cNvSpPr/>
      </dsp:nvSpPr>
      <dsp:spPr>
        <a:xfrm>
          <a:off x="245658" y="235175"/>
          <a:ext cx="4230452" cy="4230452"/>
        </a:xfrm>
        <a:prstGeom prst="circularArrow">
          <a:avLst>
            <a:gd name="adj1" fmla="val 5085"/>
            <a:gd name="adj2" fmla="val 327528"/>
            <a:gd name="adj3" fmla="val 6615046"/>
            <a:gd name="adj4" fmla="val 3857426"/>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41AAAE-EB91-4FFC-A815-006DF0C275DC}">
      <dsp:nvSpPr>
        <dsp:cNvPr id="0" name=""/>
        <dsp:cNvSpPr/>
      </dsp:nvSpPr>
      <dsp:spPr>
        <a:xfrm>
          <a:off x="175693" y="201754"/>
          <a:ext cx="4230452" cy="4230452"/>
        </a:xfrm>
        <a:prstGeom prst="circularArrow">
          <a:avLst>
            <a:gd name="adj1" fmla="val 5085"/>
            <a:gd name="adj2" fmla="val 327528"/>
            <a:gd name="adj3" fmla="val 9701707"/>
            <a:gd name="adj4" fmla="val 6943371"/>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26FEF2-98AD-4DFC-B554-F42E4C51A192}">
      <dsp:nvSpPr>
        <dsp:cNvPr id="0" name=""/>
        <dsp:cNvSpPr/>
      </dsp:nvSpPr>
      <dsp:spPr>
        <a:xfrm>
          <a:off x="158153" y="125747"/>
          <a:ext cx="4230452" cy="4230452"/>
        </a:xfrm>
        <a:prstGeom prst="circularArrow">
          <a:avLst>
            <a:gd name="adj1" fmla="val 5085"/>
            <a:gd name="adj2" fmla="val 327528"/>
            <a:gd name="adj3" fmla="val 12786695"/>
            <a:gd name="adj4" fmla="val 10028727"/>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1C5E9A-DA1D-4003-A436-340AA488FB58}">
      <dsp:nvSpPr>
        <dsp:cNvPr id="0" name=""/>
        <dsp:cNvSpPr/>
      </dsp:nvSpPr>
      <dsp:spPr>
        <a:xfrm>
          <a:off x="206857" y="64980"/>
          <a:ext cx="4230452" cy="4230452"/>
        </a:xfrm>
        <a:prstGeom prst="circularArrow">
          <a:avLst>
            <a:gd name="adj1" fmla="val 5085"/>
            <a:gd name="adj2" fmla="val 327528"/>
            <a:gd name="adj3" fmla="val 15872129"/>
            <a:gd name="adj4" fmla="val 13114645"/>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0B6D5B-8DEC-0748-A5B8-A3ED79FE8D2B}" type="datetimeFigureOut">
              <a:rPr lang="en-US" smtClean="0"/>
              <a:pPr/>
              <a:t>1/13/2016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4AC6F2-1204-7C43-BE64-FFD4EEC285EA}" type="slidenum">
              <a:rPr lang="en-US" smtClean="0"/>
              <a:pPr/>
              <a:t>‹#›</a:t>
            </a:fld>
            <a:endParaRPr lang="en-US"/>
          </a:p>
        </p:txBody>
      </p:sp>
    </p:spTree>
    <p:extLst>
      <p:ext uri="{BB962C8B-B14F-4D97-AF65-F5344CB8AC3E}">
        <p14:creationId xmlns:p14="http://schemas.microsoft.com/office/powerpoint/2010/main" xmlns="" val="11941080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13/01/2016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p14="http://schemas.microsoft.com/office/powerpoint/2010/main" xmlns=""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3BB87D-A642-4798-B2B3-2B13AA7FCE34}" type="slidenum">
              <a:rPr lang="en-GB" smtClean="0"/>
              <a:pPr/>
              <a:t>4</a:t>
            </a:fld>
            <a:endParaRPr lang="en-GB"/>
          </a:p>
        </p:txBody>
      </p:sp>
    </p:spTree>
    <p:extLst>
      <p:ext uri="{BB962C8B-B14F-4D97-AF65-F5344CB8AC3E}">
        <p14:creationId xmlns:p14="http://schemas.microsoft.com/office/powerpoint/2010/main" xmlns="" val="229360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18</a:t>
            </a:fld>
            <a:endParaRPr lang="en-GB"/>
          </a:p>
        </p:txBody>
      </p:sp>
    </p:spTree>
    <p:extLst>
      <p:ext uri="{BB962C8B-B14F-4D97-AF65-F5344CB8AC3E}">
        <p14:creationId xmlns:p14="http://schemas.microsoft.com/office/powerpoint/2010/main" xmlns="" val="2806396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81C953-62F3-4B40-9FF9-13B93696C9BD}" type="slidenum">
              <a:rPr lang="en-GB" smtClean="0"/>
              <a:pPr/>
              <a:t>20</a:t>
            </a:fld>
            <a:endParaRPr lang="en-GB"/>
          </a:p>
        </p:txBody>
      </p:sp>
    </p:spTree>
    <p:extLst>
      <p:ext uri="{BB962C8B-B14F-4D97-AF65-F5344CB8AC3E}">
        <p14:creationId xmlns:p14="http://schemas.microsoft.com/office/powerpoint/2010/main" xmlns="" val="2188905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E78D0E-A523-4EF3-9B21-5945364C7102}" type="slidenum">
              <a:rPr lang="en-GB" smtClean="0"/>
              <a:pPr/>
              <a:t>21</a:t>
            </a:fld>
            <a:endParaRPr lang="en-GB"/>
          </a:p>
        </p:txBody>
      </p:sp>
    </p:spTree>
    <p:extLst>
      <p:ext uri="{BB962C8B-B14F-4D97-AF65-F5344CB8AC3E}">
        <p14:creationId xmlns:p14="http://schemas.microsoft.com/office/powerpoint/2010/main" xmlns="" val="1794342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E78D0E-A523-4EF3-9B21-5945364C7102}" type="slidenum">
              <a:rPr lang="en-GB" smtClean="0"/>
              <a:pPr/>
              <a:t>22</a:t>
            </a:fld>
            <a:endParaRPr lang="en-GB"/>
          </a:p>
        </p:txBody>
      </p:sp>
    </p:spTree>
    <p:extLst>
      <p:ext uri="{BB962C8B-B14F-4D97-AF65-F5344CB8AC3E}">
        <p14:creationId xmlns:p14="http://schemas.microsoft.com/office/powerpoint/2010/main" xmlns="" val="1794342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Number 3 = zero level distribution channel</a:t>
            </a:r>
          </a:p>
          <a:p>
            <a:endParaRPr lang="en-GB" dirty="0" smtClean="0"/>
          </a:p>
          <a:p>
            <a:r>
              <a:rPr lang="en-GB" dirty="0" smtClean="0"/>
              <a:t>Wholesalers and retailers:</a:t>
            </a:r>
          </a:p>
          <a:p>
            <a:pPr eaLnBrk="1" hangingPunct="1">
              <a:buFontTx/>
              <a:buChar char="•"/>
            </a:pPr>
            <a:r>
              <a:rPr lang="en-GB" sz="1200" dirty="0" smtClean="0"/>
              <a:t>These help to distribute products to customers.</a:t>
            </a:r>
          </a:p>
          <a:p>
            <a:pPr eaLnBrk="1" hangingPunct="1">
              <a:buFontTx/>
              <a:buChar char="•"/>
            </a:pPr>
            <a:r>
              <a:rPr lang="en-GB" sz="1200" dirty="0" smtClean="0"/>
              <a:t>Using them can reduce the producer’s profits.</a:t>
            </a:r>
            <a:endParaRPr lang="en-GB" sz="1600" dirty="0" smtClean="0"/>
          </a:p>
          <a:p>
            <a:endParaRPr lang="en-GB"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9</a:t>
            </a:fld>
            <a:endParaRPr lang="en-GB"/>
          </a:p>
        </p:txBody>
      </p:sp>
    </p:spTree>
    <p:extLst>
      <p:ext uri="{BB962C8B-B14F-4D97-AF65-F5344CB8AC3E}">
        <p14:creationId xmlns:p14="http://schemas.microsoft.com/office/powerpoint/2010/main" xmlns="" val="479730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Number 3 = zero level distribution channel</a:t>
            </a:r>
          </a:p>
          <a:p>
            <a:endParaRPr lang="en-GB" dirty="0" smtClean="0"/>
          </a:p>
          <a:p>
            <a:r>
              <a:rPr lang="en-GB" dirty="0" smtClean="0"/>
              <a:t>Wholesalers and retailers:</a:t>
            </a:r>
          </a:p>
          <a:p>
            <a:pPr eaLnBrk="1" hangingPunct="1">
              <a:buFontTx/>
              <a:buChar char="•"/>
            </a:pPr>
            <a:r>
              <a:rPr lang="en-GB" sz="1200" dirty="0" smtClean="0"/>
              <a:t>These help to distribute products to customers.</a:t>
            </a:r>
          </a:p>
          <a:p>
            <a:pPr eaLnBrk="1" hangingPunct="1">
              <a:buFontTx/>
              <a:buChar char="•"/>
            </a:pPr>
            <a:r>
              <a:rPr lang="en-GB" sz="1200" dirty="0" smtClean="0"/>
              <a:t>Using them can reduce the producer’s profits.</a:t>
            </a:r>
            <a:endParaRPr lang="en-GB" sz="1600" dirty="0" smtClean="0"/>
          </a:p>
          <a:p>
            <a:endParaRPr lang="en-GB"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10</a:t>
            </a:fld>
            <a:endParaRPr lang="en-GB"/>
          </a:p>
        </p:txBody>
      </p:sp>
    </p:spTree>
    <p:extLst>
      <p:ext uri="{BB962C8B-B14F-4D97-AF65-F5344CB8AC3E}">
        <p14:creationId xmlns:p14="http://schemas.microsoft.com/office/powerpoint/2010/main" xmlns="" val="479730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Intermediaries</a:t>
            </a:r>
            <a:r>
              <a:rPr lang="en-GB" baseline="0" dirty="0" smtClean="0"/>
              <a:t> – organisations that provide a service and help get products from the producer to the customer</a:t>
            </a:r>
            <a:endParaRPr lang="en-GB"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11</a:t>
            </a:fld>
            <a:endParaRPr lang="en-GB"/>
          </a:p>
        </p:txBody>
      </p:sp>
    </p:spTree>
    <p:extLst>
      <p:ext uri="{BB962C8B-B14F-4D97-AF65-F5344CB8AC3E}">
        <p14:creationId xmlns:p14="http://schemas.microsoft.com/office/powerpoint/2010/main" xmlns="" val="479730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Number 3 = zero level distribution channel</a:t>
            </a:r>
          </a:p>
          <a:p>
            <a:endParaRPr lang="en-GB" dirty="0" smtClean="0"/>
          </a:p>
          <a:p>
            <a:r>
              <a:rPr lang="en-GB" dirty="0" smtClean="0"/>
              <a:t>Wholesalers and retailers:</a:t>
            </a:r>
          </a:p>
          <a:p>
            <a:pPr eaLnBrk="1" hangingPunct="1">
              <a:buFontTx/>
              <a:buChar char="•"/>
            </a:pPr>
            <a:r>
              <a:rPr lang="en-GB" sz="1200" dirty="0" smtClean="0"/>
              <a:t>These help to distribute products to customers.</a:t>
            </a:r>
          </a:p>
          <a:p>
            <a:pPr eaLnBrk="1" hangingPunct="1">
              <a:buFontTx/>
              <a:buChar char="•"/>
            </a:pPr>
            <a:r>
              <a:rPr lang="en-GB" sz="1200" dirty="0" smtClean="0"/>
              <a:t>Using them can reduce the producer’s profits.</a:t>
            </a:r>
            <a:endParaRPr lang="en-GB" sz="1600" dirty="0" smtClean="0"/>
          </a:p>
          <a:p>
            <a:endParaRPr lang="en-GB"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12</a:t>
            </a:fld>
            <a:endParaRPr lang="en-GB"/>
          </a:p>
        </p:txBody>
      </p:sp>
    </p:spTree>
    <p:extLst>
      <p:ext uri="{BB962C8B-B14F-4D97-AF65-F5344CB8AC3E}">
        <p14:creationId xmlns:p14="http://schemas.microsoft.com/office/powerpoint/2010/main" xmlns="" val="479730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Number 3 = zero level distribution channel</a:t>
            </a:r>
          </a:p>
          <a:p>
            <a:endParaRPr lang="en-GB" dirty="0" smtClean="0"/>
          </a:p>
          <a:p>
            <a:r>
              <a:rPr lang="en-GB" dirty="0" smtClean="0"/>
              <a:t>Wholesalers and retailers:</a:t>
            </a:r>
          </a:p>
          <a:p>
            <a:pPr eaLnBrk="1" hangingPunct="1">
              <a:buFontTx/>
              <a:buChar char="•"/>
            </a:pPr>
            <a:r>
              <a:rPr lang="en-GB" sz="1200" dirty="0" smtClean="0"/>
              <a:t>These help to distribute products to customers.</a:t>
            </a:r>
          </a:p>
          <a:p>
            <a:pPr eaLnBrk="1" hangingPunct="1">
              <a:buFontTx/>
              <a:buChar char="•"/>
            </a:pPr>
            <a:r>
              <a:rPr lang="en-GB" sz="1200" dirty="0" smtClean="0"/>
              <a:t>Using them can reduce the producer’s profits.</a:t>
            </a:r>
            <a:endParaRPr lang="en-GB" sz="1600" dirty="0" smtClean="0"/>
          </a:p>
          <a:p>
            <a:endParaRPr lang="en-GB"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13</a:t>
            </a:fld>
            <a:endParaRPr lang="en-GB"/>
          </a:p>
        </p:txBody>
      </p:sp>
    </p:spTree>
    <p:extLst>
      <p:ext uri="{BB962C8B-B14F-4D97-AF65-F5344CB8AC3E}">
        <p14:creationId xmlns:p14="http://schemas.microsoft.com/office/powerpoint/2010/main" xmlns="" val="479730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14</a:t>
            </a:fld>
            <a:endParaRPr lang="en-GB"/>
          </a:p>
        </p:txBody>
      </p:sp>
    </p:spTree>
    <p:extLst>
      <p:ext uri="{BB962C8B-B14F-4D97-AF65-F5344CB8AC3E}">
        <p14:creationId xmlns:p14="http://schemas.microsoft.com/office/powerpoint/2010/main" xmlns="" val="3967153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E78D0E-A523-4EF3-9B21-5945364C7102}" type="slidenum">
              <a:rPr lang="en-GB" smtClean="0"/>
              <a:pPr/>
              <a:t>16</a:t>
            </a:fld>
            <a:endParaRPr lang="en-GB"/>
          </a:p>
        </p:txBody>
      </p:sp>
    </p:spTree>
    <p:extLst>
      <p:ext uri="{BB962C8B-B14F-4D97-AF65-F5344CB8AC3E}">
        <p14:creationId xmlns:p14="http://schemas.microsoft.com/office/powerpoint/2010/main" xmlns="" val="3007996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Answers might include:</a:t>
            </a:r>
          </a:p>
          <a:p>
            <a:r>
              <a:rPr lang="en-GB" sz="1200" b="0" i="0" u="none" strike="noStrike" kern="1200" baseline="0" dirty="0" smtClean="0">
                <a:solidFill>
                  <a:schemeClr val="tx1"/>
                </a:solidFill>
                <a:latin typeface="+mn-lt"/>
                <a:ea typeface="+mn-ea"/>
                <a:cs typeface="+mn-cs"/>
              </a:rPr>
              <a:t>l Door-to-door sales is quite labour intensive as opposed to selling online and relies on people</a:t>
            </a:r>
          </a:p>
          <a:p>
            <a:r>
              <a:rPr lang="en-GB" sz="1200" b="0" i="0" u="none" strike="noStrike" kern="1200" baseline="0" dirty="0" smtClean="0">
                <a:solidFill>
                  <a:schemeClr val="tx1"/>
                </a:solidFill>
                <a:latin typeface="+mn-lt"/>
                <a:ea typeface="+mn-ea"/>
                <a:cs typeface="+mn-cs"/>
              </a:rPr>
              <a:t>being in.</a:t>
            </a:r>
          </a:p>
          <a:p>
            <a:r>
              <a:rPr lang="en-GB" sz="1200" b="0" i="0" u="none" strike="noStrike" kern="1200" baseline="0" dirty="0" smtClean="0">
                <a:solidFill>
                  <a:schemeClr val="tx1"/>
                </a:solidFill>
                <a:latin typeface="+mn-lt"/>
                <a:ea typeface="+mn-ea"/>
                <a:cs typeface="+mn-cs"/>
              </a:rPr>
              <a:t>l It can provide a personal touch and enable the sales people to talk to and learn from customers as well</a:t>
            </a:r>
          </a:p>
          <a:p>
            <a:r>
              <a:rPr lang="en-GB" sz="1200" b="0" i="0" u="none" strike="noStrike" kern="1200" baseline="0" dirty="0" smtClean="0">
                <a:solidFill>
                  <a:schemeClr val="tx1"/>
                </a:solidFill>
                <a:latin typeface="+mn-lt"/>
                <a:ea typeface="+mn-ea"/>
                <a:cs typeface="+mn-cs"/>
              </a:rPr>
              <a:t>as explain to them the benefits of the products.</a:t>
            </a:r>
          </a:p>
          <a:p>
            <a:r>
              <a:rPr lang="en-GB" sz="1200" b="0" i="0" u="none" strike="noStrike" kern="1200" baseline="0" dirty="0" smtClean="0">
                <a:solidFill>
                  <a:schemeClr val="tx1"/>
                </a:solidFill>
                <a:latin typeface="+mn-lt"/>
                <a:ea typeface="+mn-ea"/>
                <a:cs typeface="+mn-cs"/>
              </a:rPr>
              <a:t>l By knocking on doors you may find people to buy who would not have thought of contacting you on</a:t>
            </a:r>
          </a:p>
          <a:p>
            <a:r>
              <a:rPr lang="en-GB" sz="1200" b="0" i="0" u="none" strike="noStrike" kern="1200" baseline="0" dirty="0" smtClean="0">
                <a:solidFill>
                  <a:schemeClr val="tx1"/>
                </a:solidFill>
                <a:latin typeface="+mn-lt"/>
                <a:ea typeface="+mn-ea"/>
                <a:cs typeface="+mn-cs"/>
              </a:rPr>
              <a:t>their own.</a:t>
            </a:r>
          </a:p>
          <a:p>
            <a:r>
              <a:rPr lang="en-GB" sz="1200" b="0" i="0" u="none" strike="noStrike" kern="1200" baseline="0" dirty="0" smtClean="0">
                <a:solidFill>
                  <a:schemeClr val="tx1"/>
                </a:solidFill>
                <a:latin typeface="+mn-lt"/>
                <a:ea typeface="+mn-ea"/>
                <a:cs typeface="+mn-cs"/>
              </a:rPr>
              <a:t>Quick questions</a:t>
            </a:r>
            <a:endParaRPr lang="en-GB" dirty="0"/>
          </a:p>
        </p:txBody>
      </p:sp>
      <p:sp>
        <p:nvSpPr>
          <p:cNvPr id="4" name="Slide Number Placeholder 3"/>
          <p:cNvSpPr>
            <a:spLocks noGrp="1"/>
          </p:cNvSpPr>
          <p:nvPr>
            <p:ph type="sldNum" sz="quarter" idx="10"/>
          </p:nvPr>
        </p:nvSpPr>
        <p:spPr/>
        <p:txBody>
          <a:bodyPr/>
          <a:lstStyle/>
          <a:p>
            <a:fld id="{CD81C953-62F3-4B40-9FF9-13B93696C9BD}" type="slidenum">
              <a:rPr lang="en-GB" smtClean="0"/>
              <a:pPr/>
              <a:t>17</a:t>
            </a:fld>
            <a:endParaRPr lang="en-GB"/>
          </a:p>
        </p:txBody>
      </p:sp>
    </p:spTree>
    <p:extLst>
      <p:ext uri="{BB962C8B-B14F-4D97-AF65-F5344CB8AC3E}">
        <p14:creationId xmlns:p14="http://schemas.microsoft.com/office/powerpoint/2010/main" xmlns="" val="394784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00252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344816" cy="430887"/>
          </a:xfrm>
          <a:prstGeom prst="rect">
            <a:avLst/>
          </a:prstGeom>
          <a:noFill/>
        </p:spPr>
        <p:txBody>
          <a:bodyPr wrap="square" rtlCol="0">
            <a:spAutoFit/>
          </a:bodyPr>
          <a:lstStyle/>
          <a:p>
            <a:r>
              <a:rPr lang="en-US" sz="2200" b="1" dirty="0" smtClean="0">
                <a:solidFill>
                  <a:schemeClr val="bg1"/>
                </a:solidFill>
              </a:rPr>
              <a:t>Unit 3 – Decision</a:t>
            </a:r>
            <a:r>
              <a:rPr lang="en-US" sz="2200" b="1" baseline="0" dirty="0" smtClean="0">
                <a:solidFill>
                  <a:schemeClr val="bg1"/>
                </a:solidFill>
              </a:rPr>
              <a:t> </a:t>
            </a:r>
            <a:r>
              <a:rPr lang="en-US" sz="2200" b="1" dirty="0" smtClean="0">
                <a:solidFill>
                  <a:schemeClr val="bg1"/>
                </a:solidFill>
              </a:rPr>
              <a:t>making to improve marketing performance</a:t>
            </a:r>
            <a:endParaRPr lang="en-US" sz="2200" b="1" dirty="0">
              <a:solidFill>
                <a:schemeClr val="bg1"/>
              </a:solidFill>
            </a:endParaRPr>
          </a:p>
        </p:txBody>
      </p:sp>
    </p:spTree>
    <p:extLst>
      <p:ext uri="{BB962C8B-B14F-4D97-AF65-F5344CB8AC3E}">
        <p14:creationId xmlns:p14="http://schemas.microsoft.com/office/powerpoint/2010/main" xmlns=""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060848"/>
            <a:ext cx="7416824" cy="3001888"/>
          </a:xfrm>
        </p:spPr>
        <p:txBody>
          <a:bodyPr>
            <a:normAutofit/>
          </a:bodyPr>
          <a:lstStyle/>
          <a:p>
            <a:r>
              <a:rPr lang="en-GB" sz="5400" dirty="0" smtClean="0">
                <a:solidFill>
                  <a:srgbClr val="C00000"/>
                </a:solidFill>
              </a:rPr>
              <a:t>3.4 – Using </a:t>
            </a:r>
            <a:r>
              <a:rPr lang="en-GB" sz="5400" dirty="0">
                <a:solidFill>
                  <a:srgbClr val="C00000"/>
                </a:solidFill>
              </a:rPr>
              <a:t>the </a:t>
            </a:r>
            <a:r>
              <a:rPr lang="en-GB" sz="5400" dirty="0" smtClean="0">
                <a:solidFill>
                  <a:srgbClr val="C00000"/>
                </a:solidFill>
              </a:rPr>
              <a:t>marketing mix</a:t>
            </a:r>
            <a:r>
              <a:rPr lang="en-GB" sz="5400" dirty="0">
                <a:solidFill>
                  <a:srgbClr val="C00000"/>
                </a:solidFill>
              </a:rPr>
              <a:t>: </a:t>
            </a:r>
            <a:endParaRPr lang="en-GB" sz="5400" dirty="0" smtClean="0">
              <a:solidFill>
                <a:srgbClr val="C00000"/>
              </a:solidFill>
            </a:endParaRPr>
          </a:p>
          <a:p>
            <a:r>
              <a:rPr lang="en-GB" sz="5400" dirty="0" smtClean="0">
                <a:solidFill>
                  <a:srgbClr val="C00000"/>
                </a:solidFill>
              </a:rPr>
              <a:t>Place</a:t>
            </a:r>
            <a:endParaRPr lang="en-GB" sz="5400" dirty="0">
              <a:solidFill>
                <a:srgbClr val="C00000"/>
              </a:solidFill>
            </a:endParaRPr>
          </a:p>
          <a:p>
            <a:endParaRPr lang="en-GB" sz="5400" b="1" dirty="0">
              <a:solidFill>
                <a:srgbClr val="7030A0"/>
              </a:solidFill>
            </a:endParaRPr>
          </a:p>
        </p:txBody>
      </p:sp>
      <p:sp>
        <p:nvSpPr>
          <p:cNvPr id="4" name="Footer Placeholder 4"/>
          <p:cNvSpPr>
            <a:spLocks noGrp="1"/>
          </p:cNvSpPr>
          <p:nvPr>
            <p:ph type="ftr" sz="quarter" idx="4294967295"/>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5" name="Slide Number Placeholder 5"/>
          <p:cNvSpPr>
            <a:spLocks noGrp="1"/>
          </p:cNvSpPr>
          <p:nvPr>
            <p:ph type="sldNum" sz="quarter" idx="4294967295"/>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1369418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366" y="908720"/>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dirty="0" smtClean="0">
                <a:solidFill>
                  <a:srgbClr val="C00000"/>
                </a:solidFill>
              </a:rPr>
              <a:t>Channels of distribution</a:t>
            </a:r>
            <a:endParaRPr lang="en-GB" sz="4000" dirty="0">
              <a:solidFill>
                <a:srgbClr val="C00000"/>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b="67"/>
          <a:stretch>
            <a:fillRect/>
          </a:stretch>
        </p:blipFill>
        <p:spPr bwMode="auto">
          <a:xfrm>
            <a:off x="1403648" y="1916832"/>
            <a:ext cx="5616624" cy="2891854"/>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pSp>
        <p:nvGrpSpPr>
          <p:cNvPr id="16" name="Group 15"/>
          <p:cNvGrpSpPr/>
          <p:nvPr/>
        </p:nvGrpSpPr>
        <p:grpSpPr>
          <a:xfrm>
            <a:off x="179512" y="1916832"/>
            <a:ext cx="8856984" cy="4573672"/>
            <a:chOff x="179512" y="1259069"/>
            <a:chExt cx="8856984" cy="4450566"/>
          </a:xfrm>
        </p:grpSpPr>
        <p:sp>
          <p:nvSpPr>
            <p:cNvPr id="2" name="TextBox 1"/>
            <p:cNvSpPr txBox="1"/>
            <p:nvPr/>
          </p:nvSpPr>
          <p:spPr>
            <a:xfrm>
              <a:off x="179512" y="4272071"/>
              <a:ext cx="8856984" cy="1437564"/>
            </a:xfrm>
            <a:prstGeom prst="rect">
              <a:avLst/>
            </a:prstGeom>
            <a:noFill/>
            <a:ln w="28575">
              <a:solidFill>
                <a:schemeClr val="accent1"/>
              </a:solidFill>
            </a:ln>
          </p:spPr>
          <p:txBody>
            <a:bodyPr wrap="square" rtlCol="0">
              <a:spAutoFit/>
            </a:bodyPr>
            <a:lstStyle/>
            <a:p>
              <a:pPr algn="just"/>
              <a:r>
                <a:rPr lang="en-GB" b="1" dirty="0" smtClean="0"/>
                <a:t>Producer</a:t>
              </a:r>
              <a:r>
                <a:rPr lang="en-GB" dirty="0" smtClean="0"/>
                <a:t> – who supplies the product or service. For example Cadbury produces chocolate and Direct line provides insurance.</a:t>
              </a:r>
            </a:p>
            <a:p>
              <a:pPr algn="just"/>
              <a:r>
                <a:rPr lang="en-GB" dirty="0" smtClean="0"/>
                <a:t>Selling directly to consumers will help to maximise profit margins as profit is not lost in intermediary’s mark ups. However this is often difficult to achieve for many types of products.</a:t>
              </a:r>
              <a:endParaRPr lang="en-GB" dirty="0"/>
            </a:p>
          </p:txBody>
        </p:sp>
        <p:cxnSp>
          <p:nvCxnSpPr>
            <p:cNvPr id="4" name="Straight Arrow Connector 3"/>
            <p:cNvCxnSpPr>
              <a:endCxn id="9" idx="6"/>
            </p:cNvCxnSpPr>
            <p:nvPr/>
          </p:nvCxnSpPr>
          <p:spPr>
            <a:xfrm flipH="1" flipV="1">
              <a:off x="2915817" y="2660465"/>
              <a:ext cx="1224135" cy="1611606"/>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331641" y="1259069"/>
              <a:ext cx="1584176" cy="280279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xmlns="" val="428832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b="67"/>
          <a:stretch>
            <a:fillRect/>
          </a:stretch>
        </p:blipFill>
        <p:spPr bwMode="auto">
          <a:xfrm>
            <a:off x="1547664" y="1988840"/>
            <a:ext cx="5892994" cy="3034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pSp>
        <p:nvGrpSpPr>
          <p:cNvPr id="16" name="Group 15"/>
          <p:cNvGrpSpPr/>
          <p:nvPr/>
        </p:nvGrpSpPr>
        <p:grpSpPr>
          <a:xfrm>
            <a:off x="107504" y="2708920"/>
            <a:ext cx="8820472" cy="3576593"/>
            <a:chOff x="179512" y="1751518"/>
            <a:chExt cx="8820472" cy="3576593"/>
          </a:xfrm>
        </p:grpSpPr>
        <p:sp>
          <p:nvSpPr>
            <p:cNvPr id="2" name="TextBox 1"/>
            <p:cNvSpPr txBox="1"/>
            <p:nvPr/>
          </p:nvSpPr>
          <p:spPr>
            <a:xfrm>
              <a:off x="179512" y="4127782"/>
              <a:ext cx="8820472" cy="1200329"/>
            </a:xfrm>
            <a:prstGeom prst="rect">
              <a:avLst/>
            </a:prstGeom>
            <a:noFill/>
            <a:ln w="28575">
              <a:solidFill>
                <a:schemeClr val="accent1"/>
              </a:solidFill>
            </a:ln>
          </p:spPr>
          <p:txBody>
            <a:bodyPr wrap="square" rtlCol="0">
              <a:spAutoFit/>
            </a:bodyPr>
            <a:lstStyle/>
            <a:p>
              <a:r>
                <a:rPr lang="en-GB" b="1" dirty="0" smtClean="0"/>
                <a:t>Wholesaler</a:t>
              </a:r>
              <a:r>
                <a:rPr lang="en-GB" dirty="0" smtClean="0"/>
                <a:t>  - These firms purchase products in large quantities (bulk) and supply them in smaller quantities to retailers (break bulk). Producers prefer to sell to bigger wholesalers than to lots of smaller retailers as it reduces their distribution costs and the time taken to negotiate. For example, Costco and </a:t>
              </a:r>
              <a:r>
                <a:rPr lang="en-GB" dirty="0" err="1" smtClean="0"/>
                <a:t>Makro</a:t>
              </a:r>
              <a:r>
                <a:rPr lang="en-GB" dirty="0" smtClean="0"/>
                <a:t>.</a:t>
              </a:r>
              <a:endParaRPr lang="en-GB" dirty="0"/>
            </a:p>
          </p:txBody>
        </p:sp>
        <p:cxnSp>
          <p:nvCxnSpPr>
            <p:cNvPr id="4" name="Straight Arrow Connector 3"/>
            <p:cNvCxnSpPr>
              <a:endCxn id="9" idx="4"/>
            </p:cNvCxnSpPr>
            <p:nvPr/>
          </p:nvCxnSpPr>
          <p:spPr>
            <a:xfrm flipH="1" flipV="1">
              <a:off x="3990105" y="2528058"/>
              <a:ext cx="437879" cy="1599724"/>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3342033" y="1751518"/>
              <a:ext cx="1296144" cy="77654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Title 1"/>
          <p:cNvSpPr txBox="1">
            <a:spLocks/>
          </p:cNvSpPr>
          <p:nvPr/>
        </p:nvSpPr>
        <p:spPr>
          <a:xfrm>
            <a:off x="-3561"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dirty="0" smtClean="0">
                <a:solidFill>
                  <a:srgbClr val="C00000"/>
                </a:solidFill>
              </a:rPr>
              <a:t>Channels of distribution</a:t>
            </a:r>
            <a:endParaRPr lang="en-GB" sz="4800" dirty="0">
              <a:solidFill>
                <a:srgbClr val="C00000"/>
              </a:solidFill>
            </a:endParaRPr>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xmlns="" val="1864526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b="67"/>
          <a:stretch>
            <a:fillRect/>
          </a:stretch>
        </p:blipFill>
        <p:spPr bwMode="auto">
          <a:xfrm>
            <a:off x="1619672" y="1988840"/>
            <a:ext cx="5892994" cy="3034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pSp>
        <p:nvGrpSpPr>
          <p:cNvPr id="16" name="Group 15"/>
          <p:cNvGrpSpPr/>
          <p:nvPr/>
        </p:nvGrpSpPr>
        <p:grpSpPr>
          <a:xfrm>
            <a:off x="107504" y="2060848"/>
            <a:ext cx="8856984" cy="4296673"/>
            <a:chOff x="107504" y="2060848"/>
            <a:chExt cx="8856984" cy="4296673"/>
          </a:xfrm>
        </p:grpSpPr>
        <p:sp>
          <p:nvSpPr>
            <p:cNvPr id="2" name="TextBox 1"/>
            <p:cNvSpPr txBox="1"/>
            <p:nvPr/>
          </p:nvSpPr>
          <p:spPr>
            <a:xfrm>
              <a:off x="107504" y="5157192"/>
              <a:ext cx="8856984" cy="1200329"/>
            </a:xfrm>
            <a:prstGeom prst="rect">
              <a:avLst/>
            </a:prstGeom>
            <a:noFill/>
            <a:ln w="28575">
              <a:solidFill>
                <a:schemeClr val="accent1"/>
              </a:solidFill>
            </a:ln>
          </p:spPr>
          <p:txBody>
            <a:bodyPr wrap="square" rtlCol="0">
              <a:spAutoFit/>
            </a:bodyPr>
            <a:lstStyle/>
            <a:p>
              <a:r>
                <a:rPr lang="en-GB" b="1" dirty="0" smtClean="0"/>
                <a:t>Retailer</a:t>
              </a:r>
              <a:r>
                <a:rPr lang="en-GB" dirty="0" smtClean="0"/>
                <a:t> – </a:t>
              </a:r>
              <a:r>
                <a:rPr lang="en-GB" dirty="0"/>
                <a:t>S</a:t>
              </a:r>
              <a:r>
                <a:rPr lang="en-GB" dirty="0" smtClean="0"/>
                <a:t>hops that sell goods/services to the final customers. Supermarkets such as Asda, retail chain stores such as </a:t>
              </a:r>
              <a:r>
                <a:rPr lang="en-GB" dirty="0" err="1" smtClean="0"/>
                <a:t>Topshop</a:t>
              </a:r>
              <a:r>
                <a:rPr lang="en-GB" dirty="0" smtClean="0"/>
                <a:t>, franchises such as  McDonalds and small independent shops are all examples of retailers, at the end of the chain of distribution.</a:t>
              </a:r>
            </a:p>
            <a:p>
              <a:r>
                <a:rPr lang="en-GB" dirty="0" smtClean="0"/>
                <a:t>Retailers help producers get their products to their consumers on a wide scale.</a:t>
              </a:r>
              <a:endParaRPr lang="en-GB" dirty="0"/>
            </a:p>
          </p:txBody>
        </p:sp>
        <p:cxnSp>
          <p:nvCxnSpPr>
            <p:cNvPr id="4" name="Straight Arrow Connector 3"/>
            <p:cNvCxnSpPr>
              <a:endCxn id="9" idx="4"/>
            </p:cNvCxnSpPr>
            <p:nvPr/>
          </p:nvCxnSpPr>
          <p:spPr>
            <a:xfrm flipV="1">
              <a:off x="4788024" y="3541919"/>
              <a:ext cx="612068" cy="1615273"/>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644008" y="2060848"/>
              <a:ext cx="1512168" cy="1481071"/>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Title 1"/>
          <p:cNvSpPr txBox="1">
            <a:spLocks/>
          </p:cNvSpPr>
          <p:nvPr/>
        </p:nvSpPr>
        <p:spPr>
          <a:xfrm>
            <a:off x="-27814"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dirty="0" smtClean="0">
                <a:solidFill>
                  <a:srgbClr val="C00000"/>
                </a:solidFill>
              </a:rPr>
              <a:t>Channels of distribution</a:t>
            </a:r>
            <a:endParaRPr lang="en-GB" sz="4800" dirty="0">
              <a:solidFill>
                <a:srgbClr val="C00000"/>
              </a:solidFill>
            </a:endParaRPr>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spTree>
    <p:extLst>
      <p:ext uri="{BB962C8B-B14F-4D97-AF65-F5344CB8AC3E}">
        <p14:creationId xmlns:p14="http://schemas.microsoft.com/office/powerpoint/2010/main" xmlns="" val="2154561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b="67"/>
          <a:stretch>
            <a:fillRect/>
          </a:stretch>
        </p:blipFill>
        <p:spPr bwMode="auto">
          <a:xfrm>
            <a:off x="1907704" y="2060848"/>
            <a:ext cx="5892994" cy="3034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pSp>
        <p:nvGrpSpPr>
          <p:cNvPr id="16" name="Group 15"/>
          <p:cNvGrpSpPr/>
          <p:nvPr/>
        </p:nvGrpSpPr>
        <p:grpSpPr>
          <a:xfrm>
            <a:off x="107504" y="4149079"/>
            <a:ext cx="8856984" cy="2208444"/>
            <a:chOff x="107504" y="3389999"/>
            <a:chExt cx="8856984" cy="2238841"/>
          </a:xfrm>
        </p:grpSpPr>
        <p:sp>
          <p:nvSpPr>
            <p:cNvPr id="2" name="TextBox 1"/>
            <p:cNvSpPr txBox="1"/>
            <p:nvPr/>
          </p:nvSpPr>
          <p:spPr>
            <a:xfrm>
              <a:off x="107504" y="4411989"/>
              <a:ext cx="8856984" cy="1216851"/>
            </a:xfrm>
            <a:prstGeom prst="rect">
              <a:avLst/>
            </a:prstGeom>
            <a:noFill/>
            <a:ln w="28575">
              <a:solidFill>
                <a:schemeClr val="accent1"/>
              </a:solidFill>
            </a:ln>
          </p:spPr>
          <p:txBody>
            <a:bodyPr wrap="square" rtlCol="0">
              <a:spAutoFit/>
            </a:bodyPr>
            <a:lstStyle/>
            <a:p>
              <a:r>
                <a:rPr lang="en-GB" b="1" dirty="0" smtClean="0"/>
                <a:t>Agent</a:t>
              </a:r>
              <a:r>
                <a:rPr lang="en-GB" dirty="0" smtClean="0"/>
                <a:t> – A firm that never actually owns the good but will facilitate buyers and sellers coming together to make a deal happen. Examples include estate agents (property) and travel agents (holidays, e.g. hotels and flights). They help to bring all the different holiday firms together making it easier for the consumer and producer.</a:t>
              </a:r>
              <a:endParaRPr lang="en-GB" dirty="0"/>
            </a:p>
          </p:txBody>
        </p:sp>
        <p:cxnSp>
          <p:nvCxnSpPr>
            <p:cNvPr id="4" name="Straight Arrow Connector 3"/>
            <p:cNvCxnSpPr>
              <a:endCxn id="9" idx="4"/>
            </p:cNvCxnSpPr>
            <p:nvPr/>
          </p:nvCxnSpPr>
          <p:spPr>
            <a:xfrm flipV="1">
              <a:off x="5220072" y="4287079"/>
              <a:ext cx="540060" cy="124911"/>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5004048" y="3389999"/>
              <a:ext cx="1512168" cy="897079"/>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Title 1"/>
          <p:cNvSpPr txBox="1">
            <a:spLocks/>
          </p:cNvSpPr>
          <p:nvPr/>
        </p:nvSpPr>
        <p:spPr>
          <a:xfrm>
            <a:off x="0"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dirty="0" smtClean="0">
                <a:solidFill>
                  <a:srgbClr val="C00000"/>
                </a:solidFill>
              </a:rPr>
              <a:t>Channels of distribution</a:t>
            </a:r>
            <a:endParaRPr lang="en-GB" sz="4800" dirty="0">
              <a:solidFill>
                <a:srgbClr val="C00000"/>
              </a:solidFill>
            </a:endParaRPr>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13</a:t>
            </a:fld>
            <a:endParaRPr lang="en-GB" dirty="0"/>
          </a:p>
        </p:txBody>
      </p:sp>
    </p:spTree>
    <p:extLst>
      <p:ext uri="{BB962C8B-B14F-4D97-AF65-F5344CB8AC3E}">
        <p14:creationId xmlns:p14="http://schemas.microsoft.com/office/powerpoint/2010/main" xmlns="" val="302946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0728"/>
            <a:ext cx="9144000" cy="936104"/>
          </a:xfrm>
          <a:noFill/>
          <a:ln>
            <a:noFill/>
          </a:ln>
        </p:spPr>
        <p:txBody>
          <a:bodyPr>
            <a:noAutofit/>
          </a:bodyPr>
          <a:lstStyle/>
          <a:p>
            <a:r>
              <a:rPr lang="en-GB" dirty="0" smtClean="0"/>
              <a:t>Methods of distribution</a:t>
            </a:r>
            <a:endParaRPr lang="en-GB" dirty="0"/>
          </a:p>
        </p:txBody>
      </p:sp>
      <p:sp>
        <p:nvSpPr>
          <p:cNvPr id="3" name="Content Placeholder 2"/>
          <p:cNvSpPr>
            <a:spLocks noGrp="1"/>
          </p:cNvSpPr>
          <p:nvPr>
            <p:ph idx="1"/>
          </p:nvPr>
        </p:nvSpPr>
        <p:spPr>
          <a:xfrm>
            <a:off x="179512" y="1916832"/>
            <a:ext cx="8712968" cy="4680520"/>
          </a:xfrm>
        </p:spPr>
        <p:txBody>
          <a:bodyPr>
            <a:normAutofit fontScale="77500" lnSpcReduction="20000"/>
          </a:bodyPr>
          <a:lstStyle/>
          <a:p>
            <a:pPr marL="0" indent="0" algn="just">
              <a:spcAft>
                <a:spcPts val="600"/>
              </a:spcAft>
              <a:buNone/>
            </a:pPr>
            <a:r>
              <a:rPr lang="en-GB" sz="3100" dirty="0" smtClean="0"/>
              <a:t>There are a wide variety of different methods a firm could use to get their goods to the consumer. These include:</a:t>
            </a:r>
          </a:p>
          <a:p>
            <a:pPr algn="just">
              <a:spcAft>
                <a:spcPts val="600"/>
              </a:spcAft>
            </a:pPr>
            <a:r>
              <a:rPr lang="en-GB" sz="3100" dirty="0" smtClean="0"/>
              <a:t>Direct to the consumer through various methods such as:</a:t>
            </a:r>
          </a:p>
          <a:p>
            <a:pPr lvl="1" algn="just">
              <a:spcAft>
                <a:spcPts val="600"/>
              </a:spcAft>
            </a:pPr>
            <a:r>
              <a:rPr lang="en-GB" dirty="0" smtClean="0"/>
              <a:t>Websites (e-commerce)</a:t>
            </a:r>
          </a:p>
          <a:p>
            <a:pPr lvl="1" algn="just">
              <a:spcAft>
                <a:spcPts val="600"/>
              </a:spcAft>
            </a:pPr>
            <a:r>
              <a:rPr lang="en-GB" dirty="0" smtClean="0"/>
              <a:t>Catalogues and mail order</a:t>
            </a:r>
          </a:p>
          <a:p>
            <a:pPr lvl="1" algn="just">
              <a:spcAft>
                <a:spcPts val="600"/>
              </a:spcAft>
            </a:pPr>
            <a:r>
              <a:rPr lang="en-GB" dirty="0" smtClean="0"/>
              <a:t>Representatives and sales teams</a:t>
            </a:r>
          </a:p>
          <a:p>
            <a:pPr lvl="1" algn="just">
              <a:spcAft>
                <a:spcPts val="600"/>
              </a:spcAft>
            </a:pPr>
            <a:r>
              <a:rPr lang="en-GB" dirty="0" smtClean="0"/>
              <a:t>Vending machines</a:t>
            </a:r>
          </a:p>
          <a:p>
            <a:pPr lvl="1" algn="just">
              <a:spcAft>
                <a:spcPts val="600"/>
              </a:spcAft>
            </a:pPr>
            <a:r>
              <a:rPr lang="en-GB" dirty="0" smtClean="0"/>
              <a:t>Telesales – selling over the phone</a:t>
            </a:r>
          </a:p>
          <a:p>
            <a:pPr algn="just">
              <a:spcAft>
                <a:spcPts val="600"/>
              </a:spcAft>
            </a:pPr>
            <a:r>
              <a:rPr lang="en-GB" sz="3100" dirty="0" smtClean="0"/>
              <a:t>Using retailers</a:t>
            </a:r>
          </a:p>
          <a:p>
            <a:pPr algn="just">
              <a:spcAft>
                <a:spcPts val="600"/>
              </a:spcAft>
            </a:pPr>
            <a:r>
              <a:rPr lang="en-GB" sz="3100" dirty="0" smtClean="0"/>
              <a:t>Selling to retailers through wholesalers</a:t>
            </a:r>
          </a:p>
          <a:p>
            <a:pPr algn="just">
              <a:spcAft>
                <a:spcPts val="600"/>
              </a:spcAft>
            </a:pPr>
            <a:r>
              <a:rPr lang="en-GB" sz="3100" dirty="0" smtClean="0"/>
              <a:t>Using agents</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p14="http://schemas.microsoft.com/office/powerpoint/2010/main" xmlns="" val="3714902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Multi-channel distribution</a:t>
            </a:r>
            <a:endParaRPr lang="en-GB" dirty="0"/>
          </a:p>
        </p:txBody>
      </p:sp>
      <p:sp>
        <p:nvSpPr>
          <p:cNvPr id="3" name="Content Placeholder 2"/>
          <p:cNvSpPr>
            <a:spLocks noGrp="1"/>
          </p:cNvSpPr>
          <p:nvPr>
            <p:ph idx="1"/>
          </p:nvPr>
        </p:nvSpPr>
        <p:spPr>
          <a:xfrm>
            <a:off x="457200" y="2060848"/>
            <a:ext cx="8229600" cy="4582862"/>
          </a:xfrm>
        </p:spPr>
        <p:txBody>
          <a:bodyPr>
            <a:normAutofit fontScale="70000" lnSpcReduction="20000"/>
          </a:bodyPr>
          <a:lstStyle/>
          <a:p>
            <a:r>
              <a:rPr lang="en-GB" dirty="0" smtClean="0"/>
              <a:t>This exists when firms use more than one type of distribution channel</a:t>
            </a:r>
          </a:p>
          <a:p>
            <a:endParaRPr lang="en-GB" dirty="0" smtClean="0"/>
          </a:p>
          <a:p>
            <a:r>
              <a:rPr lang="en-GB" dirty="0" smtClean="0"/>
              <a:t>Think about Mars – corner shops, vending machines, wholesalers, retailers.</a:t>
            </a:r>
          </a:p>
          <a:p>
            <a:endParaRPr lang="en-GB" dirty="0" smtClean="0"/>
          </a:p>
          <a:p>
            <a:r>
              <a:rPr lang="en-GB" dirty="0" smtClean="0"/>
              <a:t>This can provide flexibility for customers – stores can have goods delivered to home if not in stock – what are the benefits of this?</a:t>
            </a:r>
          </a:p>
          <a:p>
            <a:endParaRPr lang="en-GB" dirty="0" smtClean="0"/>
          </a:p>
          <a:p>
            <a:r>
              <a:rPr lang="en-GB" dirty="0" smtClean="0"/>
              <a:t>Different methods can work together to meet customer needs:</a:t>
            </a:r>
          </a:p>
          <a:p>
            <a:pPr lvl="1"/>
            <a:r>
              <a:rPr lang="en-GB" dirty="0" smtClean="0"/>
              <a:t>Customer visits promotion on website, clicks link and is sent to CS advisor who can talk about product, customer can click-and-collect, ordering online and paying online or in store, choosing where to pick it up</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6912"/>
            <a:ext cx="9144000" cy="1296144"/>
          </a:xfrm>
        </p:spPr>
        <p:txBody>
          <a:bodyPr>
            <a:normAutofit fontScale="90000"/>
          </a:bodyPr>
          <a:lstStyle/>
          <a:p>
            <a:r>
              <a:rPr lang="en-GB" sz="4900" dirty="0" smtClean="0"/>
              <a:t>Discussion: </a:t>
            </a:r>
            <a:br>
              <a:rPr lang="en-GB" sz="4900" dirty="0" smtClean="0"/>
            </a:br>
            <a:r>
              <a:rPr lang="en-GB" dirty="0" smtClean="0">
                <a:solidFill>
                  <a:schemeClr val="tx1"/>
                </a:solidFill>
              </a:rPr>
              <a:t>What will influence the types of distribution method a business may use?</a:t>
            </a:r>
            <a:endParaRPr lang="en-GB" dirty="0">
              <a:solidFill>
                <a:schemeClr val="tx1"/>
              </a:solidFill>
            </a:endParaRPr>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16</a:t>
            </a:fld>
            <a:endParaRPr lang="en-GB"/>
          </a:p>
        </p:txBody>
      </p:sp>
      <p:pic>
        <p:nvPicPr>
          <p:cNvPr id="6" name="Picture 3" descr="N:\Schools Editorial\Humanities and Social Sciences\Business\Commissioned projects\A Level\Dynamic Learning\For desk editor\Beta stage\DL photos\Watermarked photos\27_04_M_advertboard.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9552" y="1349165"/>
            <a:ext cx="2016224" cy="1649558"/>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4" descr="N:\Schools Editorial\Humanities and Social Sciences\Business\Commissioned projects\A Level\Dynamic Learning\For desk editor\Beta stage\DL photos\Watermarked photos\07_e_W+C_supermarket.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12160" y="1285846"/>
            <a:ext cx="2664296" cy="1776197"/>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N:\Schools Editorial\Humanities and Social Sciences\Business\Commissioned projects\A Level\Dynamic Learning\For desk editor\Beta stage\DL photos\Watermarked photos\23_04_M_billboard.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75856" y="4149080"/>
            <a:ext cx="2880320" cy="20962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29563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0" y="980728"/>
            <a:ext cx="9144000" cy="936104"/>
          </a:xfrm>
          <a:noFill/>
          <a:ln>
            <a:noFill/>
          </a:ln>
        </p:spPr>
        <p:txBody>
          <a:bodyPr>
            <a:noAutofit/>
          </a:bodyPr>
          <a:lstStyle/>
          <a:p>
            <a:r>
              <a:rPr lang="en-GB" dirty="0" err="1" smtClean="0"/>
              <a:t>Betterware</a:t>
            </a:r>
            <a:r>
              <a:rPr lang="en-GB" dirty="0" smtClean="0"/>
              <a:t> and Avon </a:t>
            </a:r>
            <a:endParaRPr lang="en-GB" dirty="0"/>
          </a:p>
        </p:txBody>
      </p:sp>
      <p:sp>
        <p:nvSpPr>
          <p:cNvPr id="19" name="Title 1"/>
          <p:cNvSpPr txBox="1">
            <a:spLocks/>
          </p:cNvSpPr>
          <p:nvPr/>
        </p:nvSpPr>
        <p:spPr>
          <a:xfrm>
            <a:off x="-3540" y="5301208"/>
            <a:ext cx="9144000" cy="1072564"/>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2800" b="1" dirty="0"/>
          </a:p>
        </p:txBody>
      </p:sp>
      <p:sp>
        <p:nvSpPr>
          <p:cNvPr id="2" name="Rectangle 1"/>
          <p:cNvSpPr/>
          <p:nvPr/>
        </p:nvSpPr>
        <p:spPr>
          <a:xfrm>
            <a:off x="251520" y="1916832"/>
            <a:ext cx="8640960" cy="4708981"/>
          </a:xfrm>
          <a:prstGeom prst="rect">
            <a:avLst/>
          </a:prstGeom>
        </p:spPr>
        <p:txBody>
          <a:bodyPr wrap="square">
            <a:spAutoFit/>
          </a:bodyPr>
          <a:lstStyle/>
          <a:p>
            <a:pPr algn="just"/>
            <a:r>
              <a:rPr lang="en-GB" sz="2250" dirty="0" err="1" smtClean="0"/>
              <a:t>Betterware</a:t>
            </a:r>
            <a:r>
              <a:rPr lang="en-GB" sz="2250" dirty="0" smtClean="0"/>
              <a:t> and Avon are two of the most famous home </a:t>
            </a:r>
            <a:r>
              <a:rPr lang="en-GB" sz="2250" dirty="0"/>
              <a:t>shopping companies. </a:t>
            </a:r>
            <a:r>
              <a:rPr lang="en-GB" sz="2250" dirty="0" smtClean="0"/>
              <a:t>They both use a declining method of distribution which involves using sales representatives who visit consumers </a:t>
            </a:r>
            <a:r>
              <a:rPr lang="en-GB" sz="2250" dirty="0"/>
              <a:t>directly going </a:t>
            </a:r>
            <a:r>
              <a:rPr lang="en-GB" sz="2250" dirty="0" smtClean="0"/>
              <a:t>door to door</a:t>
            </a:r>
            <a:r>
              <a:rPr lang="en-GB" sz="2250" dirty="0"/>
              <a:t>. </a:t>
            </a:r>
            <a:r>
              <a:rPr lang="en-GB" sz="2250" dirty="0" smtClean="0"/>
              <a:t>Avon has representatives </a:t>
            </a:r>
            <a:r>
              <a:rPr lang="en-GB" sz="2250" dirty="0"/>
              <a:t>in over 140 countries </a:t>
            </a:r>
            <a:r>
              <a:rPr lang="en-GB" sz="2250" dirty="0" smtClean="0"/>
              <a:t>and as </a:t>
            </a:r>
            <a:r>
              <a:rPr lang="en-GB" sz="2250" dirty="0"/>
              <a:t>of 2010</a:t>
            </a:r>
            <a:r>
              <a:rPr lang="en-GB" sz="2250" baseline="30000" dirty="0"/>
              <a:t>.</a:t>
            </a:r>
            <a:r>
              <a:rPr lang="en-GB" sz="2250" dirty="0"/>
              <a:t> </a:t>
            </a:r>
            <a:r>
              <a:rPr lang="en-GB" sz="2250" dirty="0" smtClean="0"/>
              <a:t>had </a:t>
            </a:r>
            <a:r>
              <a:rPr lang="en-GB" sz="2250" dirty="0"/>
              <a:t>annual sales of $10.8 billion </a:t>
            </a:r>
            <a:r>
              <a:rPr lang="en-GB" sz="2250" dirty="0" smtClean="0"/>
              <a:t>worldwide. </a:t>
            </a:r>
            <a:r>
              <a:rPr lang="en-GB" sz="2250" dirty="0" err="1" smtClean="0"/>
              <a:t>Betterware</a:t>
            </a:r>
            <a:r>
              <a:rPr lang="en-GB" sz="2250" dirty="0" smtClean="0"/>
              <a:t> </a:t>
            </a:r>
            <a:r>
              <a:rPr lang="en-GB" sz="2250" dirty="0"/>
              <a:t>has over 5,000 </a:t>
            </a:r>
            <a:r>
              <a:rPr lang="en-GB" sz="2250" dirty="0" smtClean="0"/>
              <a:t>distributors who </a:t>
            </a:r>
            <a:r>
              <a:rPr lang="en-GB" sz="2250" dirty="0"/>
              <a:t>visit </a:t>
            </a:r>
            <a:r>
              <a:rPr lang="en-GB" sz="2250" dirty="0" smtClean="0"/>
              <a:t>homes </a:t>
            </a:r>
            <a:r>
              <a:rPr lang="en-GB" sz="2250" dirty="0"/>
              <a:t>door to </a:t>
            </a:r>
            <a:r>
              <a:rPr lang="en-GB" sz="2250" dirty="0" smtClean="0"/>
              <a:t>door. They have a </a:t>
            </a:r>
            <a:r>
              <a:rPr lang="en-GB" sz="2250" dirty="0"/>
              <a:t>purpose-built office and warehousing complex in </a:t>
            </a:r>
            <a:r>
              <a:rPr lang="en-GB" sz="2250" dirty="0" smtClean="0"/>
              <a:t>Birmingham which deals with 5 </a:t>
            </a:r>
            <a:r>
              <a:rPr lang="en-GB" sz="2250" dirty="0"/>
              <a:t>million customer orders every year. </a:t>
            </a:r>
            <a:r>
              <a:rPr lang="en-GB" sz="2250" dirty="0" smtClean="0"/>
              <a:t>For both Avon and </a:t>
            </a:r>
            <a:r>
              <a:rPr lang="en-GB" sz="2250" dirty="0" err="1" smtClean="0"/>
              <a:t>Betterware</a:t>
            </a:r>
            <a:r>
              <a:rPr lang="en-GB" sz="2250" dirty="0" smtClean="0"/>
              <a:t> customers can purchase products through their door-to-door representatives, </a:t>
            </a:r>
            <a:r>
              <a:rPr lang="en-GB" sz="2250" dirty="0"/>
              <a:t>by post, </a:t>
            </a:r>
            <a:r>
              <a:rPr lang="en-GB" sz="2250" dirty="0" smtClean="0"/>
              <a:t>phone or </a:t>
            </a:r>
            <a:r>
              <a:rPr lang="en-GB" sz="2250" dirty="0"/>
              <a:t>online</a:t>
            </a:r>
            <a:r>
              <a:rPr lang="en-GB" sz="2250" dirty="0" smtClean="0"/>
              <a:t>.</a:t>
            </a:r>
            <a:r>
              <a:rPr lang="en-GB" sz="2250" b="1" dirty="0">
                <a:solidFill>
                  <a:srgbClr val="660066"/>
                </a:solidFill>
              </a:rPr>
              <a:t> </a:t>
            </a:r>
            <a:endParaRPr lang="en-GB" sz="2250" b="1" dirty="0" smtClean="0">
              <a:solidFill>
                <a:srgbClr val="660066"/>
              </a:solidFill>
            </a:endParaRPr>
          </a:p>
          <a:p>
            <a:pPr algn="just"/>
            <a:endParaRPr lang="en-GB" sz="800" b="1" dirty="0">
              <a:solidFill>
                <a:srgbClr val="660066"/>
              </a:solidFill>
            </a:endParaRPr>
          </a:p>
          <a:p>
            <a:pPr algn="just"/>
            <a:r>
              <a:rPr lang="en-GB" sz="2250" b="1" dirty="0" smtClean="0">
                <a:solidFill>
                  <a:srgbClr val="660066"/>
                </a:solidFill>
              </a:rPr>
              <a:t>Discuss</a:t>
            </a:r>
            <a:r>
              <a:rPr lang="en-GB" sz="2250" b="1" dirty="0">
                <a:solidFill>
                  <a:srgbClr val="660066"/>
                </a:solidFill>
              </a:rPr>
              <a:t>: </a:t>
            </a:r>
            <a:r>
              <a:rPr lang="en-GB" sz="2250" dirty="0"/>
              <a:t>What do you think are the advantages and disadvantages of having a door-to-door sales force?</a:t>
            </a:r>
            <a:endParaRPr lang="en-GB" sz="2250" b="1" dirty="0"/>
          </a:p>
          <a:p>
            <a:pPr algn="just"/>
            <a:endParaRPr lang="en-GB" sz="2200" dirty="0"/>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17</a:t>
            </a:fld>
            <a:endParaRPr lang="en-GB"/>
          </a:p>
        </p:txBody>
      </p:sp>
    </p:spTree>
    <p:extLst>
      <p:ext uri="{BB962C8B-B14F-4D97-AF65-F5344CB8AC3E}">
        <p14:creationId xmlns:p14="http://schemas.microsoft.com/office/powerpoint/2010/main" xmlns="" val="744418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604448" cy="1143000"/>
          </a:xfrm>
          <a:noFill/>
          <a:ln>
            <a:noFill/>
          </a:ln>
        </p:spPr>
        <p:txBody>
          <a:bodyPr>
            <a:normAutofit fontScale="90000"/>
          </a:bodyPr>
          <a:lstStyle/>
          <a:p>
            <a:r>
              <a:rPr lang="en-GB" dirty="0" smtClean="0"/>
              <a:t>Factors influencing the choice of distribution method</a:t>
            </a:r>
            <a:endParaRPr lang="en-GB" dirty="0"/>
          </a:p>
        </p:txBody>
      </p:sp>
      <p:sp>
        <p:nvSpPr>
          <p:cNvPr id="3" name="Content Placeholder 2"/>
          <p:cNvSpPr>
            <a:spLocks noGrp="1"/>
          </p:cNvSpPr>
          <p:nvPr>
            <p:ph idx="1"/>
          </p:nvPr>
        </p:nvSpPr>
        <p:spPr>
          <a:xfrm>
            <a:off x="214282" y="2214554"/>
            <a:ext cx="8715436" cy="4429156"/>
          </a:xfrm>
        </p:spPr>
        <p:txBody>
          <a:bodyPr>
            <a:normAutofit fontScale="47500" lnSpcReduction="20000"/>
          </a:bodyPr>
          <a:lstStyle/>
          <a:p>
            <a:pPr algn="just">
              <a:spcAft>
                <a:spcPts val="1200"/>
              </a:spcAft>
            </a:pPr>
            <a:r>
              <a:rPr lang="en-GB" sz="3600" b="1" dirty="0" smtClean="0"/>
              <a:t>Profit margins </a:t>
            </a:r>
            <a:r>
              <a:rPr lang="en-GB" sz="3600" dirty="0" smtClean="0"/>
              <a:t>– The more intermediaries in the distribution channel the lower the profit margin for the producer</a:t>
            </a:r>
          </a:p>
          <a:p>
            <a:pPr algn="just">
              <a:spcAft>
                <a:spcPts val="1200"/>
              </a:spcAft>
            </a:pPr>
            <a:r>
              <a:rPr lang="en-GB" sz="3600" b="1" dirty="0" smtClean="0"/>
              <a:t>Distribution costs </a:t>
            </a:r>
            <a:r>
              <a:rPr lang="en-GB" sz="3600" dirty="0" smtClean="0"/>
              <a:t>– Often retailers help firms to ensure their products are available all over the country/world without having to pay their own distribution costs</a:t>
            </a:r>
          </a:p>
          <a:p>
            <a:pPr algn="just">
              <a:spcAft>
                <a:spcPts val="1200"/>
              </a:spcAft>
            </a:pPr>
            <a:r>
              <a:rPr lang="en-GB" sz="3600" b="1" dirty="0" smtClean="0"/>
              <a:t>Control required over display and brand image</a:t>
            </a:r>
            <a:r>
              <a:rPr lang="en-GB" sz="3600" dirty="0" smtClean="0"/>
              <a:t> – For example Tesco and Levi’s court battle and high-end fashion brands wanting to only be available in suitable retailers and their own stores</a:t>
            </a:r>
            <a:endParaRPr lang="en-GB" sz="3600" dirty="0"/>
          </a:p>
          <a:p>
            <a:pPr algn="just">
              <a:spcAft>
                <a:spcPts val="1200"/>
              </a:spcAft>
            </a:pPr>
            <a:r>
              <a:rPr lang="en-GB" sz="3600" b="1" dirty="0" smtClean="0"/>
              <a:t>Proximity</a:t>
            </a:r>
            <a:r>
              <a:rPr lang="en-GB" sz="3600" dirty="0" smtClean="0"/>
              <a:t> </a:t>
            </a:r>
            <a:r>
              <a:rPr lang="en-GB" sz="3600" dirty="0"/>
              <a:t>– </a:t>
            </a:r>
            <a:r>
              <a:rPr lang="en-GB" sz="3600" dirty="0" smtClean="0"/>
              <a:t>How close does the firm need to be to its customers?</a:t>
            </a:r>
          </a:p>
          <a:p>
            <a:pPr algn="just">
              <a:spcAft>
                <a:spcPts val="1200"/>
              </a:spcAft>
            </a:pPr>
            <a:r>
              <a:rPr lang="en-GB" sz="3600" b="1" dirty="0" smtClean="0"/>
              <a:t>Convenience</a:t>
            </a:r>
            <a:r>
              <a:rPr lang="en-GB" sz="3600" dirty="0" smtClean="0"/>
              <a:t> </a:t>
            </a:r>
            <a:r>
              <a:rPr lang="en-GB" sz="3600" b="1" dirty="0" smtClean="0"/>
              <a:t>for customers and</a:t>
            </a:r>
            <a:r>
              <a:rPr lang="en-GB" sz="3600" dirty="0" smtClean="0"/>
              <a:t> </a:t>
            </a:r>
            <a:r>
              <a:rPr lang="en-GB" sz="3600" b="1" dirty="0" smtClean="0"/>
              <a:t>type of product </a:t>
            </a:r>
            <a:r>
              <a:rPr lang="en-GB" sz="3600" dirty="0"/>
              <a:t>– </a:t>
            </a:r>
            <a:r>
              <a:rPr lang="en-GB" sz="3600" dirty="0" smtClean="0"/>
              <a:t>For example, convenience goods must be easier for consumers to access as they often rely on impulse </a:t>
            </a:r>
            <a:r>
              <a:rPr lang="en-GB" sz="3600" dirty="0" smtClean="0"/>
              <a:t>purchases</a:t>
            </a:r>
          </a:p>
          <a:p>
            <a:pPr algn="just">
              <a:spcAft>
                <a:spcPts val="1200"/>
              </a:spcAft>
            </a:pPr>
            <a:r>
              <a:rPr lang="en-GB" sz="3600" b="1" dirty="0" smtClean="0"/>
              <a:t>Size of the retailer – </a:t>
            </a:r>
            <a:r>
              <a:rPr lang="en-GB" sz="3600" dirty="0" smtClean="0"/>
              <a:t>larger retailers will want to bypass the wholesaler</a:t>
            </a:r>
          </a:p>
          <a:p>
            <a:pPr algn="just">
              <a:spcAft>
                <a:spcPts val="1200"/>
              </a:spcAft>
            </a:pPr>
            <a:r>
              <a:rPr lang="en-GB" sz="3600" b="1" dirty="0" smtClean="0"/>
              <a:t>Type of product – </a:t>
            </a:r>
            <a:r>
              <a:rPr lang="en-GB" sz="3600" dirty="0" smtClean="0"/>
              <a:t>perishable products will generally, not be sold to a wholesaler, but items such as newspapers ma be to keep distribution costs down</a:t>
            </a:r>
          </a:p>
          <a:p>
            <a:pPr algn="just">
              <a:spcAft>
                <a:spcPts val="1200"/>
              </a:spcAft>
            </a:pPr>
            <a:r>
              <a:rPr lang="en-GB" sz="3600" b="1" dirty="0" smtClean="0"/>
              <a:t>Technology –</a:t>
            </a:r>
            <a:r>
              <a:rPr lang="en-GB" sz="3600" dirty="0" smtClean="0"/>
              <a:t> the internet has had a huge influence on how products are sold</a:t>
            </a:r>
          </a:p>
        </p:txBody>
      </p:sp>
      <p:sp>
        <p:nvSpPr>
          <p:cNvPr id="5" name="Slide Number Placeholder 4"/>
          <p:cNvSpPr>
            <a:spLocks noGrp="1"/>
          </p:cNvSpPr>
          <p:nvPr>
            <p:ph type="sldNum" sz="quarter" idx="12"/>
          </p:nvPr>
        </p:nvSpPr>
        <p:spPr/>
        <p:txBody>
          <a:bodyPr/>
          <a:lstStyle/>
          <a:p>
            <a:fld id="{3CE47246-2CC8-4C53-9EA3-1413DD9598CD}" type="slidenum">
              <a:rPr lang="en-GB" smtClean="0"/>
              <a:pPr/>
              <a:t>18</a:t>
            </a:fld>
            <a:endParaRPr lang="en-GB"/>
          </a:p>
        </p:txBody>
      </p:sp>
    </p:spTree>
    <p:extLst>
      <p:ext uri="{BB962C8B-B14F-4D97-AF65-F5344CB8AC3E}">
        <p14:creationId xmlns:p14="http://schemas.microsoft.com/office/powerpoint/2010/main" xmlns="" val="2562920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94" y="2636912"/>
            <a:ext cx="9116205" cy="1143000"/>
          </a:xfrm>
        </p:spPr>
        <p:txBody>
          <a:bodyPr>
            <a:normAutofit fontScale="90000"/>
          </a:bodyPr>
          <a:lstStyle/>
          <a:p>
            <a:r>
              <a:rPr lang="en-GB" sz="4900" dirty="0" smtClean="0"/>
              <a:t>Discuss: </a:t>
            </a:r>
            <a:br>
              <a:rPr lang="en-GB" sz="4900" dirty="0" smtClean="0"/>
            </a:br>
            <a:r>
              <a:rPr lang="en-GB" dirty="0" smtClean="0">
                <a:solidFill>
                  <a:schemeClr val="tx1"/>
                </a:solidFill>
              </a:rPr>
              <a:t>Why is place important?</a:t>
            </a:r>
            <a:endParaRPr lang="en-GB" dirty="0">
              <a:solidFill>
                <a:schemeClr val="tx1"/>
              </a:solidFill>
            </a:endParaRPr>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19</a:t>
            </a:fld>
            <a:endParaRPr lang="en-GB"/>
          </a:p>
        </p:txBody>
      </p:sp>
    </p:spTree>
    <p:extLst>
      <p:ext uri="{BB962C8B-B14F-4D97-AF65-F5344CB8AC3E}">
        <p14:creationId xmlns:p14="http://schemas.microsoft.com/office/powerpoint/2010/main" xmlns="" val="1355091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t>Learning outcomes</a:t>
            </a:r>
            <a:endParaRPr lang="en-GB" b="1"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Making marketing decisions: </a:t>
            </a:r>
            <a:r>
              <a:rPr lang="en-GB" dirty="0" smtClean="0"/>
              <a:t>Using the marketing mix</a:t>
            </a:r>
            <a:endParaRPr lang="en-GB" dirty="0"/>
          </a:p>
          <a:p>
            <a:pPr marL="0" indent="0">
              <a:buNone/>
            </a:pPr>
            <a:endParaRPr lang="en-GB" dirty="0" smtClean="0"/>
          </a:p>
          <a:p>
            <a:pPr marL="0" indent="0">
              <a:buNone/>
            </a:pPr>
            <a:r>
              <a:rPr lang="en-GB" dirty="0" smtClean="0"/>
              <a:t>What you need to know:</a:t>
            </a:r>
          </a:p>
          <a:p>
            <a:r>
              <a:rPr lang="en-GB" dirty="0" smtClean="0"/>
              <a:t>The elements of the marketing mix (7Ps)</a:t>
            </a:r>
          </a:p>
          <a:p>
            <a:r>
              <a:rPr lang="en-GB" dirty="0" smtClean="0"/>
              <a:t>The influences on and effects of the changes in the elements of the marketing mix</a:t>
            </a:r>
          </a:p>
          <a:p>
            <a:r>
              <a:rPr lang="en-GB" dirty="0" smtClean="0"/>
              <a:t>Distribution (Place) decisions</a:t>
            </a:r>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989301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9144000" cy="792088"/>
          </a:xfrm>
          <a:noFill/>
          <a:ln>
            <a:noFill/>
          </a:ln>
        </p:spPr>
        <p:txBody>
          <a:bodyPr>
            <a:noAutofit/>
          </a:bodyPr>
          <a:lstStyle/>
          <a:p>
            <a:pPr lvl="0"/>
            <a:r>
              <a:rPr lang="en-GB" dirty="0" smtClean="0"/>
              <a:t>Example: Levi Strauss vs. Tesco</a:t>
            </a:r>
            <a:endParaRPr lang="en-GB" dirty="0"/>
          </a:p>
        </p:txBody>
      </p:sp>
      <p:sp>
        <p:nvSpPr>
          <p:cNvPr id="10" name="Rectangle 10"/>
          <p:cNvSpPr>
            <a:spLocks noChangeArrowheads="1"/>
          </p:cNvSpPr>
          <p:nvPr/>
        </p:nvSpPr>
        <p:spPr bwMode="auto">
          <a:xfrm>
            <a:off x="179512" y="1988840"/>
            <a:ext cx="8712968" cy="43550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lvl="0" indent="-285750" algn="just" eaLnBrk="0" fontAlgn="base" hangingPunct="0">
              <a:spcBef>
                <a:spcPct val="0"/>
              </a:spcBef>
              <a:spcAft>
                <a:spcPts val="600"/>
              </a:spcAft>
              <a:buClr>
                <a:srgbClr val="660066"/>
              </a:buClr>
              <a:buFont typeface="Arial" pitchFamily="34" charset="0"/>
              <a:buChar char="•"/>
            </a:pPr>
            <a:r>
              <a:rPr lang="en-US" dirty="0">
                <a:cs typeface="Arial" pitchFamily="34" charset="0"/>
              </a:rPr>
              <a:t>In </a:t>
            </a:r>
            <a:r>
              <a:rPr lang="en-GB" dirty="0"/>
              <a:t>July 2002 </a:t>
            </a:r>
            <a:r>
              <a:rPr lang="en-US" dirty="0">
                <a:cs typeface="Arial" pitchFamily="34" charset="0"/>
              </a:rPr>
              <a:t>supermarket giant Tesco lost a landmark legal fight for the right to sell designer goods at low prices</a:t>
            </a:r>
            <a:r>
              <a:rPr lang="en-US" dirty="0" smtClean="0">
                <a:cs typeface="Arial" pitchFamily="34" charset="0"/>
              </a:rPr>
              <a:t>.</a:t>
            </a:r>
          </a:p>
          <a:p>
            <a:pPr marL="285750" lvl="0" indent="-285750" algn="just" eaLnBrk="0" fontAlgn="base" hangingPunct="0">
              <a:spcBef>
                <a:spcPct val="0"/>
              </a:spcBef>
              <a:spcAft>
                <a:spcPts val="600"/>
              </a:spcAft>
              <a:buClr>
                <a:srgbClr val="660066"/>
              </a:buClr>
              <a:buFont typeface="Arial" pitchFamily="34" charset="0"/>
              <a:buChar char="•"/>
            </a:pPr>
            <a:r>
              <a:rPr kumimoji="0" lang="en-US" i="0" u="none" strike="noStrike" cap="none" normalizeH="0" baseline="0" dirty="0" smtClean="0">
                <a:ln>
                  <a:noFill/>
                </a:ln>
                <a:effectLst/>
                <a:cs typeface="Arial" pitchFamily="34" charset="0"/>
              </a:rPr>
              <a:t>It stated that Tesco was not allowed to sell cut price Levi jeans without permission from the US-based clothes giant. Levi spent four years fighting </a:t>
            </a:r>
            <a:r>
              <a:rPr lang="en-US" dirty="0" smtClean="0">
                <a:cs typeface="Arial" pitchFamily="34" charset="0"/>
              </a:rPr>
              <a:t>the</a:t>
            </a:r>
            <a:r>
              <a:rPr kumimoji="0" lang="en-US" i="0" u="none" strike="noStrike" cap="none" normalizeH="0" baseline="0" dirty="0" smtClean="0">
                <a:ln>
                  <a:noFill/>
                </a:ln>
                <a:effectLst/>
                <a:cs typeface="Arial" pitchFamily="34" charset="0"/>
              </a:rPr>
              <a:t> case.</a:t>
            </a:r>
          </a:p>
          <a:p>
            <a:pPr marL="285750" lvl="0" indent="-285750" algn="just" eaLnBrk="0" fontAlgn="base" hangingPunct="0">
              <a:spcBef>
                <a:spcPct val="0"/>
              </a:spcBef>
              <a:spcAft>
                <a:spcPts val="600"/>
              </a:spcAft>
              <a:buClr>
                <a:srgbClr val="660066"/>
              </a:buClr>
              <a:buFont typeface="Arial" pitchFamily="34" charset="0"/>
              <a:buChar char="•"/>
            </a:pPr>
            <a:r>
              <a:rPr kumimoji="0" lang="en-US" i="0" u="none" strike="noStrike" cap="none" normalizeH="0" baseline="0" dirty="0" smtClean="0">
                <a:ln>
                  <a:noFill/>
                </a:ln>
                <a:effectLst/>
                <a:cs typeface="Arial" pitchFamily="34" charset="0"/>
              </a:rPr>
              <a:t>Tesco sold Levi jeans at approximately half the price recommended by Levi Strauss.</a:t>
            </a:r>
            <a:r>
              <a:rPr kumimoji="0" lang="en-US" i="0" u="none" strike="noStrike" cap="none" normalizeH="0" dirty="0" smtClean="0">
                <a:ln>
                  <a:noFill/>
                </a:ln>
                <a:effectLst/>
                <a:cs typeface="Arial" pitchFamily="34" charset="0"/>
              </a:rPr>
              <a:t> It achieved this by purchasing the goods form</a:t>
            </a:r>
            <a:r>
              <a:rPr kumimoji="0" lang="en-US" i="0" u="none" strike="noStrike" cap="none" normalizeH="0" baseline="0" dirty="0" smtClean="0">
                <a:ln>
                  <a:noFill/>
                </a:ln>
                <a:effectLst/>
                <a:cs typeface="Arial" pitchFamily="34" charset="0"/>
              </a:rPr>
              <a:t> wholesalers in European countries where they were sold more cheaply. </a:t>
            </a:r>
          </a:p>
          <a:p>
            <a:pPr marL="285750" marR="0" lvl="0" indent="-285750" algn="just" defTabSz="914400" rtl="0" eaLnBrk="0" fontAlgn="base" latinLnBrk="0" hangingPunct="0">
              <a:lnSpc>
                <a:spcPct val="100000"/>
              </a:lnSpc>
              <a:spcBef>
                <a:spcPct val="0"/>
              </a:spcBef>
              <a:spcAft>
                <a:spcPts val="600"/>
              </a:spcAft>
              <a:buClr>
                <a:srgbClr val="660066"/>
              </a:buClr>
              <a:buSzTx/>
              <a:buFont typeface="Arial" pitchFamily="34" charset="0"/>
              <a:buChar char="•"/>
              <a:tabLst/>
            </a:pPr>
            <a:r>
              <a:rPr kumimoji="0" lang="en-US" i="0" u="none" strike="noStrike" cap="none" normalizeH="0" baseline="0" dirty="0" smtClean="0">
                <a:ln>
                  <a:noFill/>
                </a:ln>
                <a:effectLst/>
                <a:cs typeface="Arial" pitchFamily="34" charset="0"/>
              </a:rPr>
              <a:t>Levi Strauss complained about the impact it felt this would have on the brand image it had built.</a:t>
            </a:r>
          </a:p>
          <a:p>
            <a:pPr marL="285750" marR="0" lvl="0" indent="-285750" algn="just" defTabSz="914400" rtl="0" eaLnBrk="0" fontAlgn="base" latinLnBrk="0" hangingPunct="0">
              <a:lnSpc>
                <a:spcPct val="100000"/>
              </a:lnSpc>
              <a:spcBef>
                <a:spcPct val="0"/>
              </a:spcBef>
              <a:spcAft>
                <a:spcPts val="600"/>
              </a:spcAft>
              <a:buClr>
                <a:srgbClr val="660066"/>
              </a:buClr>
              <a:buSzTx/>
              <a:buFont typeface="Arial" pitchFamily="34" charset="0"/>
              <a:buChar char="•"/>
              <a:tabLst/>
            </a:pPr>
            <a:r>
              <a:rPr kumimoji="0" lang="en-US" i="0" u="none" strike="noStrike" cap="none" normalizeH="0" baseline="0" dirty="0" smtClean="0">
                <a:ln>
                  <a:noFill/>
                </a:ln>
                <a:effectLst/>
                <a:cs typeface="Arial" pitchFamily="34" charset="0"/>
              </a:rPr>
              <a:t>The European Court of Justice also supported  Levi's case stating that retailers could not sell branded goods from outside Europe without the consent of the trademark owner. </a:t>
            </a:r>
          </a:p>
          <a:p>
            <a:pPr marL="285750" marR="0" lvl="0" indent="-285750" algn="just" defTabSz="914400" rtl="0" eaLnBrk="0" fontAlgn="base" latinLnBrk="0" hangingPunct="0">
              <a:lnSpc>
                <a:spcPct val="100000"/>
              </a:lnSpc>
              <a:spcBef>
                <a:spcPct val="0"/>
              </a:spcBef>
              <a:spcAft>
                <a:spcPts val="600"/>
              </a:spcAft>
              <a:buClr>
                <a:srgbClr val="660066"/>
              </a:buClr>
              <a:buSzTx/>
              <a:buFont typeface="Arial" pitchFamily="34" charset="0"/>
              <a:buChar char="•"/>
              <a:tabLst/>
            </a:pPr>
            <a:r>
              <a:rPr kumimoji="0" lang="en-US" i="0" u="none" strike="noStrike" cap="none" normalizeH="0" baseline="0" dirty="0" smtClean="0">
                <a:ln>
                  <a:noFill/>
                </a:ln>
                <a:effectLst/>
                <a:cs typeface="Arial" pitchFamily="34" charset="0"/>
              </a:rPr>
              <a:t>A Levi representative said</a:t>
            </a:r>
            <a:r>
              <a:rPr lang="en-US" dirty="0" smtClean="0">
                <a:cs typeface="Arial" pitchFamily="34" charset="0"/>
              </a:rPr>
              <a:t> the ruling </a:t>
            </a:r>
            <a:r>
              <a:rPr kumimoji="0" lang="en-US" i="0" u="none" strike="noStrike" cap="none" normalizeH="0" baseline="0" dirty="0" smtClean="0">
                <a:ln>
                  <a:noFill/>
                </a:ln>
                <a:effectLst/>
                <a:cs typeface="Arial" pitchFamily="34" charset="0"/>
              </a:rPr>
              <a:t>would protect their brand which was their ‘most valuable asset’.</a:t>
            </a:r>
            <a:r>
              <a:rPr kumimoji="0" lang="en-US" i="0" u="none" strike="noStrike" cap="none" normalizeH="0" dirty="0" smtClean="0">
                <a:ln>
                  <a:noFill/>
                </a:ln>
                <a:effectLst/>
                <a:cs typeface="Arial" pitchFamily="34" charset="0"/>
              </a:rPr>
              <a:t> ‘</a:t>
            </a:r>
            <a:r>
              <a:rPr kumimoji="0" lang="en-US" i="0" u="none" strike="noStrike" cap="none" normalizeH="0" baseline="0" dirty="0" smtClean="0">
                <a:ln>
                  <a:noFill/>
                </a:ln>
                <a:effectLst/>
                <a:cs typeface="Arial" pitchFamily="34" charset="0"/>
              </a:rPr>
              <a:t>For 130 years the Levi's name has been a promise of outstanding quality and value…This decision allows us to carry on keeping that promise.’ </a:t>
            </a:r>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20</a:t>
            </a:fld>
            <a:endParaRPr lang="en-GB"/>
          </a:p>
        </p:txBody>
      </p:sp>
    </p:spTree>
    <p:extLst>
      <p:ext uri="{BB962C8B-B14F-4D97-AF65-F5344CB8AC3E}">
        <p14:creationId xmlns:p14="http://schemas.microsoft.com/office/powerpoint/2010/main" xmlns="" val="2261914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850106"/>
          </a:xfrm>
        </p:spPr>
        <p:txBody>
          <a:bodyPr/>
          <a:lstStyle/>
          <a:p>
            <a:r>
              <a:rPr lang="en-GB" dirty="0" smtClean="0"/>
              <a:t>Exam-style </a:t>
            </a:r>
            <a:r>
              <a:rPr lang="en-GB" dirty="0"/>
              <a:t>q</a:t>
            </a:r>
            <a:r>
              <a:rPr lang="en-GB" dirty="0" smtClean="0"/>
              <a:t>uestions</a:t>
            </a:r>
            <a:endParaRPr lang="en-GB" dirty="0"/>
          </a:p>
        </p:txBody>
      </p:sp>
      <p:sp>
        <p:nvSpPr>
          <p:cNvPr id="3" name="Content Placeholder 2"/>
          <p:cNvSpPr>
            <a:spLocks noGrp="1"/>
          </p:cNvSpPr>
          <p:nvPr>
            <p:ph idx="1"/>
          </p:nvPr>
        </p:nvSpPr>
        <p:spPr>
          <a:xfrm>
            <a:off x="179512" y="3473624"/>
            <a:ext cx="8830816" cy="3384376"/>
          </a:xfrm>
        </p:spPr>
        <p:txBody>
          <a:bodyPr>
            <a:noAutofit/>
          </a:bodyPr>
          <a:lstStyle/>
          <a:p>
            <a:pPr marL="0" indent="0" algn="just">
              <a:buNone/>
            </a:pPr>
            <a:r>
              <a:rPr lang="en-GB" sz="2200" dirty="0" smtClean="0"/>
              <a:t>In the 1990’s </a:t>
            </a:r>
            <a:r>
              <a:rPr lang="en-GB" sz="2200" b="1" dirty="0" smtClean="0"/>
              <a:t>Dell</a:t>
            </a:r>
            <a:r>
              <a:rPr lang="en-GB" sz="2200" dirty="0" smtClean="0"/>
              <a:t> only sold computers through its website, mostly direct to other businesses. As it grew it started to focus on selling to consumers with the same direct model. It helped them to keep overheads lower and to manage their stock better using a just-in-time stock control method. However as the company diversified into other products like flat-screen television and focused more on consumer sales it found that it could not keep up with rivals by selling purely online. It expanded into using retailers across the world, such as PC World in the UK. </a:t>
            </a:r>
            <a:endParaRPr lang="en-GB" sz="22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21</a:t>
            </a:fld>
            <a:endParaRPr lang="en-GB"/>
          </a:p>
        </p:txBody>
      </p:sp>
      <p:pic>
        <p:nvPicPr>
          <p:cNvPr id="2051" name="Picture 3" descr="N:\Schools Editorial\Humanities and Social Sciences\Business\Commissioned projects\A Level\Dynamic Learning\For desk editor\Beta stage\DL photos\Watermarked photos\11_05_S+G_Dell.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47864" y="1772816"/>
            <a:ext cx="2520280" cy="17179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37704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850106"/>
          </a:xfrm>
        </p:spPr>
        <p:txBody>
          <a:bodyPr/>
          <a:lstStyle/>
          <a:p>
            <a:r>
              <a:rPr lang="en-GB" dirty="0" smtClean="0"/>
              <a:t>Exam-style </a:t>
            </a:r>
            <a:r>
              <a:rPr lang="en-GB" dirty="0"/>
              <a:t>q</a:t>
            </a:r>
            <a:r>
              <a:rPr lang="en-GB" dirty="0" smtClean="0"/>
              <a:t>uestions</a:t>
            </a:r>
            <a:endParaRPr lang="en-GB" dirty="0"/>
          </a:p>
        </p:txBody>
      </p:sp>
      <p:sp>
        <p:nvSpPr>
          <p:cNvPr id="3" name="Content Placeholder 2"/>
          <p:cNvSpPr>
            <a:spLocks noGrp="1"/>
          </p:cNvSpPr>
          <p:nvPr>
            <p:ph idx="1"/>
          </p:nvPr>
        </p:nvSpPr>
        <p:spPr>
          <a:xfrm>
            <a:off x="179512" y="1916832"/>
            <a:ext cx="8830816" cy="4248472"/>
          </a:xfrm>
        </p:spPr>
        <p:txBody>
          <a:bodyPr>
            <a:noAutofit/>
          </a:bodyPr>
          <a:lstStyle/>
          <a:p>
            <a:pPr marL="0" indent="0" algn="just">
              <a:spcBef>
                <a:spcPts val="0"/>
              </a:spcBef>
              <a:spcAft>
                <a:spcPts val="600"/>
              </a:spcAft>
              <a:buNone/>
            </a:pPr>
            <a:r>
              <a:rPr lang="en-GB" sz="2800" b="1" dirty="0" smtClean="0">
                <a:solidFill>
                  <a:srgbClr val="C00000"/>
                </a:solidFill>
              </a:rPr>
              <a:t>Questions:</a:t>
            </a:r>
          </a:p>
          <a:p>
            <a:pPr marL="514350" indent="-514350" algn="just">
              <a:spcBef>
                <a:spcPts val="0"/>
              </a:spcBef>
              <a:spcAft>
                <a:spcPts val="600"/>
              </a:spcAft>
              <a:buFont typeface="+mj-lt"/>
              <a:buAutoNum type="arabicPeriod"/>
            </a:pPr>
            <a:r>
              <a:rPr lang="en-GB" sz="2800" b="1" dirty="0" smtClean="0"/>
              <a:t>Analyse</a:t>
            </a:r>
            <a:r>
              <a:rPr lang="en-GB" sz="2800" dirty="0" smtClean="0"/>
              <a:t> two benefits of its approach of selling directly to the consumer. (6 marks)</a:t>
            </a:r>
          </a:p>
          <a:p>
            <a:pPr marL="514350" indent="-514350" algn="just">
              <a:spcBef>
                <a:spcPts val="0"/>
              </a:spcBef>
              <a:spcAft>
                <a:spcPts val="600"/>
              </a:spcAft>
              <a:buFont typeface="+mj-lt"/>
              <a:buAutoNum type="arabicPeriod"/>
            </a:pPr>
            <a:r>
              <a:rPr lang="en-GB" sz="2800" b="1" dirty="0" smtClean="0"/>
              <a:t>Evaluate </a:t>
            </a:r>
            <a:r>
              <a:rPr lang="en-GB" sz="2800" dirty="0" smtClean="0"/>
              <a:t>whether Dell were correct to begin selling its computers through retailers such as PC World? </a:t>
            </a:r>
            <a:r>
              <a:rPr lang="en-GB" sz="2800" b="1" dirty="0" smtClean="0"/>
              <a:t>Justify your view. </a:t>
            </a:r>
            <a:r>
              <a:rPr lang="en-GB" sz="2800" dirty="0" smtClean="0"/>
              <a:t>(16 marks)</a:t>
            </a:r>
          </a:p>
          <a:p>
            <a:pPr marL="0" indent="0" algn="just">
              <a:spcBef>
                <a:spcPts val="0"/>
              </a:spcBef>
              <a:spcAft>
                <a:spcPts val="600"/>
              </a:spcAft>
              <a:buNone/>
            </a:pPr>
            <a:r>
              <a:rPr lang="en-GB" sz="2800" b="1" dirty="0">
                <a:solidFill>
                  <a:srgbClr val="C00000"/>
                </a:solidFill>
              </a:rPr>
              <a:t>Exam tip:</a:t>
            </a:r>
          </a:p>
          <a:p>
            <a:pPr algn="just">
              <a:spcBef>
                <a:spcPts val="0"/>
              </a:spcBef>
              <a:spcAft>
                <a:spcPts val="600"/>
              </a:spcAft>
              <a:buFont typeface="Arial"/>
              <a:buChar char="•"/>
            </a:pPr>
            <a:r>
              <a:rPr lang="en-GB" sz="2800" dirty="0" smtClean="0"/>
              <a:t>Consider both sides of the argument and whether it truly is the best method of distribution.</a:t>
            </a:r>
            <a:endParaRPr lang="en-GB" sz="28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22</a:t>
            </a:fld>
            <a:endParaRPr lang="en-GB"/>
          </a:p>
        </p:txBody>
      </p:sp>
    </p:spTree>
    <p:extLst>
      <p:ext uri="{BB962C8B-B14F-4D97-AF65-F5344CB8AC3E}">
        <p14:creationId xmlns:p14="http://schemas.microsoft.com/office/powerpoint/2010/main" xmlns="" val="368315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pPr algn="just">
              <a:spcBef>
                <a:spcPts val="0"/>
              </a:spcBef>
              <a:spcAft>
                <a:spcPts val="1200"/>
              </a:spcAft>
            </a:pPr>
            <a:r>
              <a:rPr lang="en-GB" dirty="0" smtClean="0"/>
              <a:t>Place is a vital part of an integrated marketing mix.</a:t>
            </a:r>
          </a:p>
          <a:p>
            <a:pPr algn="just">
              <a:spcBef>
                <a:spcPts val="0"/>
              </a:spcBef>
              <a:spcAft>
                <a:spcPts val="1200"/>
              </a:spcAft>
            </a:pPr>
            <a:r>
              <a:rPr lang="en-GB" dirty="0" smtClean="0"/>
              <a:t>Product must be convenient for consumers and available in the right place at the right time.</a:t>
            </a:r>
          </a:p>
          <a:p>
            <a:pPr algn="just">
              <a:spcBef>
                <a:spcPts val="0"/>
              </a:spcBef>
              <a:spcAft>
                <a:spcPts val="1200"/>
              </a:spcAft>
            </a:pPr>
            <a:r>
              <a:rPr lang="en-GB" dirty="0" smtClean="0"/>
              <a:t>Different distribution methods will be suitable for different types of firms.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23</a:t>
            </a:fld>
            <a:endParaRPr lang="en-GB"/>
          </a:p>
        </p:txBody>
      </p:sp>
    </p:spTree>
    <p:extLst>
      <p:ext uri="{BB962C8B-B14F-4D97-AF65-F5344CB8AC3E}">
        <p14:creationId xmlns:p14="http://schemas.microsoft.com/office/powerpoint/2010/main" xmlns="" val="1150917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908720"/>
            <a:ext cx="8496944" cy="1991072"/>
          </a:xfrm>
        </p:spPr>
        <p:txBody>
          <a:bodyPr>
            <a:normAutofit/>
          </a:bodyPr>
          <a:lstStyle/>
          <a:p>
            <a:pPr>
              <a:spcAft>
                <a:spcPts val="1200"/>
              </a:spcAft>
            </a:pPr>
            <a:r>
              <a:rPr lang="en-GB" dirty="0" smtClean="0">
                <a:solidFill>
                  <a:srgbClr val="C00000"/>
                </a:solidFill>
              </a:rPr>
              <a:t>3.4 – Making marketing decisions: Using the marketing mix: Place</a:t>
            </a:r>
            <a:endParaRPr lang="en-GB" dirty="0">
              <a:solidFill>
                <a:srgbClr val="C00000"/>
              </a:solidFill>
            </a:endParaRPr>
          </a:p>
        </p:txBody>
      </p:sp>
      <p:graphicFrame>
        <p:nvGraphicFramePr>
          <p:cNvPr id="5" name="Diagram 4"/>
          <p:cNvGraphicFramePr/>
          <p:nvPr>
            <p:extLst>
              <p:ext uri="{D42A27DB-BD31-4B8C-83A1-F6EECF244321}">
                <p14:modId xmlns:p14="http://schemas.microsoft.com/office/powerpoint/2010/main" xmlns="" val="771317652"/>
              </p:ext>
            </p:extLst>
          </p:nvPr>
        </p:nvGraphicFramePr>
        <p:xfrm>
          <a:off x="2699792" y="2132856"/>
          <a:ext cx="4896544" cy="4481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p14="http://schemas.microsoft.com/office/powerpoint/2010/main" xmlns="" val="1028978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980728"/>
            <a:ext cx="9144000" cy="1011237"/>
          </a:xfrm>
          <a:prstGeom prst="rect">
            <a:avLst/>
          </a:prstGeom>
          <a:noFill/>
          <a:ln>
            <a:noFill/>
          </a:ln>
        </p:spPr>
        <p:txBody>
          <a:bodyPr anchor="ctr">
            <a:normAutofit/>
          </a:bodyPr>
          <a:lstStyle>
            <a:lvl1pPr algn="ctr" rtl="0" eaLnBrk="0" fontAlgn="base" hangingPunct="0">
              <a:lnSpc>
                <a:spcPct val="90000"/>
              </a:lnSpc>
              <a:spcBef>
                <a:spcPct val="0"/>
              </a:spcBef>
              <a:spcAft>
                <a:spcPct val="0"/>
              </a:spcAft>
              <a:defRPr sz="3600" b="1">
                <a:solidFill>
                  <a:schemeClr val="tx1"/>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defRPr/>
            </a:pPr>
            <a:r>
              <a:rPr lang="en-GB" sz="4800" b="0" dirty="0" smtClean="0">
                <a:solidFill>
                  <a:srgbClr val="C00000"/>
                </a:solidFill>
              </a:rPr>
              <a:t>Building analysis chains </a:t>
            </a:r>
            <a:endParaRPr lang="en-US" sz="4800" b="0" dirty="0">
              <a:solidFill>
                <a:srgbClr val="C00000"/>
              </a:solidFill>
            </a:endParaRPr>
          </a:p>
        </p:txBody>
      </p:sp>
      <p:grpSp>
        <p:nvGrpSpPr>
          <p:cNvPr id="5" name="Group 4"/>
          <p:cNvGrpSpPr/>
          <p:nvPr/>
        </p:nvGrpSpPr>
        <p:grpSpPr>
          <a:xfrm>
            <a:off x="107504" y="2492897"/>
            <a:ext cx="8929180" cy="2286016"/>
            <a:chOff x="143414" y="4680412"/>
            <a:chExt cx="8929180" cy="1571636"/>
          </a:xfrm>
          <a:solidFill>
            <a:srgbClr val="C00000"/>
          </a:solidFill>
        </p:grpSpPr>
        <p:sp>
          <p:nvSpPr>
            <p:cNvPr id="6" name="Left-Right Arrow 5"/>
            <p:cNvSpPr/>
            <p:nvPr/>
          </p:nvSpPr>
          <p:spPr>
            <a:xfrm>
              <a:off x="3095742" y="5000636"/>
              <a:ext cx="2714644" cy="1000132"/>
            </a:xfrm>
            <a:prstGeom prst="leftRightArrow">
              <a:avLst/>
            </a:prstGeom>
            <a:solidFill>
              <a:srgbClr val="00206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smtClean="0"/>
                <a:t>What is </a:t>
              </a:r>
              <a:r>
                <a:rPr lang="en-GB" b="1" dirty="0"/>
                <a:t>the </a:t>
              </a:r>
              <a:r>
                <a:rPr lang="en-GB" b="1" dirty="0" smtClean="0"/>
                <a:t>link?</a:t>
              </a:r>
              <a:endParaRPr lang="en-US" b="1" dirty="0"/>
            </a:p>
          </p:txBody>
        </p:sp>
        <p:sp>
          <p:nvSpPr>
            <p:cNvPr id="7" name="Isosceles Triangle 6"/>
            <p:cNvSpPr/>
            <p:nvPr/>
          </p:nvSpPr>
          <p:spPr>
            <a:xfrm>
              <a:off x="143414" y="4680412"/>
              <a:ext cx="3297554" cy="1571636"/>
            </a:xfrm>
            <a:prstGeom prst="triangle">
              <a:avLst/>
            </a:prstGeom>
            <a:grp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b="1" dirty="0" smtClean="0"/>
                <a:t>Increased</a:t>
              </a:r>
              <a:r>
                <a:rPr lang="en-GB" sz="3200" b="1" dirty="0" smtClean="0"/>
                <a:t> </a:t>
              </a:r>
              <a:r>
                <a:rPr lang="en-GB" sz="2800" b="1" dirty="0" smtClean="0"/>
                <a:t>profit</a:t>
              </a:r>
              <a:endParaRPr lang="en-US" sz="2800" b="1" dirty="0"/>
            </a:p>
          </p:txBody>
        </p:sp>
        <p:sp>
          <p:nvSpPr>
            <p:cNvPr id="8" name="Flowchart: Decision 7"/>
            <p:cNvSpPr/>
            <p:nvPr/>
          </p:nvSpPr>
          <p:spPr>
            <a:xfrm>
              <a:off x="5929322" y="4714884"/>
              <a:ext cx="3143272" cy="1500198"/>
            </a:xfrm>
            <a:prstGeom prst="flowChartDecision">
              <a:avLst/>
            </a:prstGeom>
            <a:solidFill>
              <a:srgbClr val="7030A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b="1" dirty="0" smtClean="0"/>
                <a:t>Location of the business</a:t>
              </a:r>
              <a:endParaRPr lang="en-US" sz="2800" b="1" dirty="0"/>
            </a:p>
          </p:txBody>
        </p:sp>
      </p:grpSp>
      <p:sp>
        <p:nvSpPr>
          <p:cNvPr id="9" name="Title 1"/>
          <p:cNvSpPr txBox="1">
            <a:spLocks/>
          </p:cNvSpPr>
          <p:nvPr/>
        </p:nvSpPr>
        <p:spPr bwMode="auto">
          <a:xfrm>
            <a:off x="539552" y="5229200"/>
            <a:ext cx="8136904" cy="1155700"/>
          </a:xfrm>
          <a:prstGeom prst="rect">
            <a:avLst/>
          </a:prstGeom>
          <a:noFill/>
          <a:ln>
            <a:noFill/>
          </a:ln>
        </p:spPr>
        <p:txBody>
          <a:bodyPr anchor="ctr">
            <a:normAutofit/>
          </a:bodyPr>
          <a:lstStyle>
            <a:lvl1pPr algn="ctr" rtl="0" eaLnBrk="0" fontAlgn="base" hangingPunct="0">
              <a:lnSpc>
                <a:spcPct val="90000"/>
              </a:lnSpc>
              <a:spcBef>
                <a:spcPct val="0"/>
              </a:spcBef>
              <a:spcAft>
                <a:spcPct val="0"/>
              </a:spcAft>
              <a:defRPr sz="3600" b="1">
                <a:solidFill>
                  <a:schemeClr val="tx1"/>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a:lstStyle>
          <a:p>
            <a:pPr algn="l">
              <a:spcAft>
                <a:spcPts val="1200"/>
              </a:spcAft>
              <a:defRPr/>
            </a:pPr>
            <a:r>
              <a:rPr lang="en-GB" sz="3200" b="0" dirty="0" smtClean="0"/>
              <a:t>What connects these two key terms. Write down an </a:t>
            </a:r>
            <a:r>
              <a:rPr lang="en-GB" sz="3200" dirty="0" smtClean="0"/>
              <a:t>analysis chain using the template</a:t>
            </a:r>
            <a:r>
              <a:rPr lang="en-GB" sz="3200" b="0" dirty="0" smtClean="0"/>
              <a:t>.</a:t>
            </a:r>
            <a:endParaRPr lang="en-US" sz="3200" b="0"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xmlns="" val="1690130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analysis chains</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008000"/>
                </a:solidFill>
              </a:rPr>
              <a:t> </a:t>
            </a:r>
            <a:endParaRPr lang="en-US" b="1" dirty="0">
              <a:solidFill>
                <a:srgbClr val="008000"/>
              </a:solidFill>
            </a:endParaRP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pic>
        <p:nvPicPr>
          <p:cNvPr id="1026" name="Picture 2" descr="N:\Schools Editorial\Humanities and Social Sciences\Business\Commissioned projects\A Level\Dynamic Learning\For desk editor\Beta stage\DL artworks\PP3_1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23728" y="2204864"/>
            <a:ext cx="5040560" cy="350691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98568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location</a:t>
            </a:r>
            <a:endParaRPr lang="en-GB" dirty="0"/>
          </a:p>
        </p:txBody>
      </p:sp>
      <p:sp>
        <p:nvSpPr>
          <p:cNvPr id="3" name="Content Placeholder 2"/>
          <p:cNvSpPr>
            <a:spLocks noGrp="1"/>
          </p:cNvSpPr>
          <p:nvPr>
            <p:ph idx="1"/>
          </p:nvPr>
        </p:nvSpPr>
        <p:spPr>
          <a:xfrm>
            <a:off x="214282" y="2060848"/>
            <a:ext cx="8715436" cy="4582862"/>
          </a:xfrm>
        </p:spPr>
        <p:txBody>
          <a:bodyPr>
            <a:normAutofit fontScale="62500" lnSpcReduction="20000"/>
          </a:bodyPr>
          <a:lstStyle/>
          <a:p>
            <a:r>
              <a:rPr lang="en-GB" dirty="0" smtClean="0"/>
              <a:t>Convenience – This is one of the most crucial factors (especially for supermarkets) in why people buy from certain businesses. You wouldn’t travel miles to find a cheaper product if its convenient to stay local and buy it </a:t>
            </a:r>
          </a:p>
          <a:p>
            <a:endParaRPr lang="en-GB" dirty="0" smtClean="0"/>
          </a:p>
          <a:p>
            <a:r>
              <a:rPr lang="en-GB" dirty="0" smtClean="0"/>
              <a:t>Accessibility – traffic jams in high streets can have a factor on consumers’ decisions to buy, and travelling a long distance means you're less likely to buy a product</a:t>
            </a:r>
          </a:p>
          <a:p>
            <a:endParaRPr lang="en-GB" dirty="0" smtClean="0"/>
          </a:p>
          <a:p>
            <a:r>
              <a:rPr lang="en-GB" dirty="0" smtClean="0"/>
              <a:t>Cost-of-access – shopping centres may offer free parking to entice customers – at the detriment of high street shops</a:t>
            </a:r>
          </a:p>
          <a:p>
            <a:endParaRPr lang="en-GB" dirty="0" smtClean="0"/>
          </a:p>
          <a:p>
            <a:r>
              <a:rPr lang="en-GB" dirty="0" smtClean="0"/>
              <a:t>Reputation – private doctors in Harley Street or fashion houses in Knightsbridge benefit from the prestige attached to the address</a:t>
            </a:r>
          </a:p>
          <a:p>
            <a:endParaRPr lang="en-GB" dirty="0" smtClean="0"/>
          </a:p>
          <a:p>
            <a:r>
              <a:rPr lang="en-GB" dirty="0" smtClean="0"/>
              <a:t>Localisation – some retailers benefit from being near competitors when prices need to be compared (electrics/estate agents/solicitors)</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7"/>
            <a:ext cx="8208912" cy="518876"/>
          </a:xfrm>
        </p:spPr>
        <p:txBody>
          <a:bodyPr>
            <a:normAutofit fontScale="90000"/>
          </a:bodyPr>
          <a:lstStyle/>
          <a:p>
            <a:r>
              <a:rPr lang="en-GB" sz="3200" dirty="0" smtClean="0"/>
              <a:t>Placement in the point of sale</a:t>
            </a:r>
            <a:endParaRPr lang="en-GB" sz="3200"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pic>
        <p:nvPicPr>
          <p:cNvPr id="1026" name="Picture 2"/>
          <p:cNvPicPr>
            <a:picLocks noChangeAspect="1" noChangeArrowheads="1"/>
          </p:cNvPicPr>
          <p:nvPr/>
        </p:nvPicPr>
        <p:blipFill>
          <a:blip r:embed="rId2"/>
          <a:srcRect l="10986" t="15625" r="35547" b="18945"/>
          <a:stretch>
            <a:fillRect/>
          </a:stretch>
        </p:blipFill>
        <p:spPr bwMode="auto">
          <a:xfrm>
            <a:off x="714348" y="1500174"/>
            <a:ext cx="6357982" cy="5179744"/>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Number of outlets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Persuading retailers to stock products is crucial to success. The more outlets that stock the product, the more sales a business can generate. There are several ways businesses can try to do this:</a:t>
            </a:r>
          </a:p>
          <a:p>
            <a:r>
              <a:rPr lang="en-GB" dirty="0" smtClean="0"/>
              <a:t>Promotional campaigns</a:t>
            </a:r>
          </a:p>
          <a:p>
            <a:r>
              <a:rPr lang="en-GB" dirty="0" smtClean="0"/>
              <a:t>Providing extra facilities or attractive displays</a:t>
            </a:r>
          </a:p>
          <a:p>
            <a:r>
              <a:rPr lang="en-GB" dirty="0" smtClean="0"/>
              <a:t>Offering high profit margins to retailers</a:t>
            </a:r>
          </a:p>
          <a:p>
            <a:r>
              <a:rPr lang="en-GB" dirty="0" smtClean="0"/>
              <a:t>Paying generous commission to sales staff</a:t>
            </a:r>
          </a:p>
          <a:p>
            <a:r>
              <a:rPr lang="en-GB" dirty="0" smtClean="0"/>
              <a:t>Increasing brand variety</a:t>
            </a:r>
          </a:p>
          <a:p>
            <a:r>
              <a:rPr lang="en-GB" dirty="0" smtClean="0"/>
              <a:t>Getting sole brand deals (McDonald’s and Coca-Cola)</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980728"/>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dirty="0" smtClean="0">
                <a:solidFill>
                  <a:srgbClr val="C00000"/>
                </a:solidFill>
              </a:rPr>
              <a:t>Channels of distribution</a:t>
            </a:r>
            <a:endParaRPr lang="en-GB" sz="4000" dirty="0">
              <a:solidFill>
                <a:srgbClr val="C00000"/>
              </a:solidFill>
            </a:endParaRPr>
          </a:p>
        </p:txBody>
      </p:sp>
      <p:sp>
        <p:nvSpPr>
          <p:cNvPr id="6" name="Title 1"/>
          <p:cNvSpPr txBox="1">
            <a:spLocks/>
          </p:cNvSpPr>
          <p:nvPr/>
        </p:nvSpPr>
        <p:spPr>
          <a:xfrm>
            <a:off x="0" y="5715016"/>
            <a:ext cx="9144000" cy="912289"/>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dirty="0" smtClean="0">
                <a:solidFill>
                  <a:srgbClr val="C00000"/>
                </a:solidFill>
              </a:rPr>
              <a:t>Distribution channels are routes through which a product passes in moving from the manufacturer (producer) to the consumer.</a:t>
            </a:r>
            <a:endParaRPr lang="en-GB" sz="2400" dirty="0">
              <a:solidFill>
                <a:srgbClr val="C00000"/>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b="67"/>
          <a:stretch>
            <a:fillRect/>
          </a:stretch>
        </p:blipFill>
        <p:spPr bwMode="auto">
          <a:xfrm>
            <a:off x="971600" y="1988840"/>
            <a:ext cx="6984776" cy="359628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p14="http://schemas.microsoft.com/office/powerpoint/2010/main" xmlns="" val="38198991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67875b2589ad6e4e2571dbe5bc837deba298a4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1546</TotalTime>
  <Words>1861</Words>
  <Application>Microsoft Office PowerPoint</Application>
  <PresentationFormat>On-screen Show (4:3)</PresentationFormat>
  <Paragraphs>192</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Learning outcomes</vt:lpstr>
      <vt:lpstr>Slide 3</vt:lpstr>
      <vt:lpstr>Slide 4</vt:lpstr>
      <vt:lpstr>Building analysis chains</vt:lpstr>
      <vt:lpstr>Importance of location</vt:lpstr>
      <vt:lpstr>Placement in the point of sale</vt:lpstr>
      <vt:lpstr>Number of outlets</vt:lpstr>
      <vt:lpstr>Slide 9</vt:lpstr>
      <vt:lpstr>Slide 10</vt:lpstr>
      <vt:lpstr>Slide 11</vt:lpstr>
      <vt:lpstr>Slide 12</vt:lpstr>
      <vt:lpstr>Slide 13</vt:lpstr>
      <vt:lpstr>Methods of distribution</vt:lpstr>
      <vt:lpstr>Multi-channel distribution</vt:lpstr>
      <vt:lpstr>Discussion:  What will influence the types of distribution method a business may use?</vt:lpstr>
      <vt:lpstr>Betterware and Avon </vt:lpstr>
      <vt:lpstr>Factors influencing the choice of distribution method</vt:lpstr>
      <vt:lpstr>Discuss:  Why is place important?</vt:lpstr>
      <vt:lpstr>Example: Levi Strauss vs. Tesco</vt:lpstr>
      <vt:lpstr>Exam-style questions</vt:lpstr>
      <vt:lpstr>Exam-style questions</vt:lpstr>
      <vt:lpstr>Summary</vt:lpstr>
    </vt:vector>
  </TitlesOfParts>
  <Company>Halesowen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user</cp:lastModifiedBy>
  <cp:revision>76</cp:revision>
  <dcterms:created xsi:type="dcterms:W3CDTF">2014-07-21T12:45:36Z</dcterms:created>
  <dcterms:modified xsi:type="dcterms:W3CDTF">2016-01-13T18:39:23Z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363676</vt:lpwstr>
  </property>
  <property fmtid="{D5CDD505-2E9C-101B-9397-08002B2CF9AE}" pid="3" name="NXPowerLiteSettings">
    <vt:lpwstr>F5000400038000</vt:lpwstr>
  </property>
  <property fmtid="{D5CDD505-2E9C-101B-9397-08002B2CF9AE}" pid="4" name="NXPowerLiteVersion">
    <vt:lpwstr>D6.1.2</vt:lpwstr>
  </property>
</Properties>
</file>