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92" r:id="rId3"/>
    <p:sldId id="294" r:id="rId4"/>
    <p:sldId id="295" r:id="rId5"/>
    <p:sldId id="296" r:id="rId6"/>
    <p:sldId id="297" r:id="rId7"/>
    <p:sldId id="298" r:id="rId8"/>
    <p:sldId id="299" r:id="rId9"/>
    <p:sldId id="304" r:id="rId10"/>
    <p:sldId id="300" r:id="rId11"/>
    <p:sldId id="301" r:id="rId12"/>
    <p:sldId id="305" r:id="rId13"/>
    <p:sldId id="302" r:id="rId14"/>
    <p:sldId id="303" r:id="rId15"/>
  </p:sldIdLst>
  <p:sldSz cx="9144000" cy="6858000" type="screen4x3"/>
  <p:notesSz cx="6858000" cy="9144000"/>
  <p:custDataLst>
    <p:tags r:id="rId1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41C65"/>
    <a:srgbClr val="2F444D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3374B06-8ACD-4CBC-811C-6C5BD3877C58}" type="doc">
      <dgm:prSet loTypeId="urn:microsoft.com/office/officeart/2005/8/layout/cycle8" loCatId="cycle" qsTypeId="urn:microsoft.com/office/officeart/2005/8/quickstyle/simple1" qsCatId="simple" csTypeId="urn:microsoft.com/office/officeart/2005/8/colors/accent0_1" csCatId="mainScheme" phldr="1"/>
      <dgm:spPr/>
    </dgm:pt>
    <dgm:pt modelId="{6775E51E-51DC-41B5-9AF1-5BC893598E6B}">
      <dgm:prSet phldrT="[Text]" custT="1"/>
      <dgm:spPr/>
      <dgm:t>
        <a:bodyPr/>
        <a:lstStyle/>
        <a:p>
          <a:r>
            <a:rPr lang="en-GB" sz="1400" b="1" dirty="0" smtClean="0"/>
            <a:t>Product</a:t>
          </a:r>
          <a:endParaRPr lang="en-GB" sz="1400" b="1" dirty="0"/>
        </a:p>
      </dgm:t>
    </dgm:pt>
    <dgm:pt modelId="{3A30B2B9-0B8D-4051-AC0A-4A92130125CD}" type="parTrans" cxnId="{27012454-BE27-4FB8-AA34-8D8606A347CC}">
      <dgm:prSet/>
      <dgm:spPr/>
      <dgm:t>
        <a:bodyPr/>
        <a:lstStyle/>
        <a:p>
          <a:endParaRPr lang="en-GB" sz="2400"/>
        </a:p>
      </dgm:t>
    </dgm:pt>
    <dgm:pt modelId="{D88BB50B-9D8D-449B-B300-B33D866A01B5}" type="sibTrans" cxnId="{27012454-BE27-4FB8-AA34-8D8606A347CC}">
      <dgm:prSet/>
      <dgm:spPr/>
      <dgm:t>
        <a:bodyPr/>
        <a:lstStyle/>
        <a:p>
          <a:endParaRPr lang="en-GB" sz="2400"/>
        </a:p>
      </dgm:t>
    </dgm:pt>
    <dgm:pt modelId="{D86CCFEB-E611-4F8A-ADCC-885A73EF946E}">
      <dgm:prSet phldrT="[Text]" custT="1"/>
      <dgm:spPr>
        <a:solidFill>
          <a:srgbClr val="FFC000"/>
        </a:solidFill>
      </dgm:spPr>
      <dgm:t>
        <a:bodyPr/>
        <a:lstStyle/>
        <a:p>
          <a:r>
            <a:rPr lang="en-GB" sz="3200" b="1" dirty="0" smtClean="0">
              <a:solidFill>
                <a:schemeClr val="bg1"/>
              </a:solidFill>
            </a:rPr>
            <a:t>Price</a:t>
          </a:r>
          <a:endParaRPr lang="en-GB" sz="3200" b="1" dirty="0">
            <a:solidFill>
              <a:schemeClr val="bg1"/>
            </a:solidFill>
          </a:endParaRPr>
        </a:p>
      </dgm:t>
    </dgm:pt>
    <dgm:pt modelId="{3FD39977-653D-43BF-9E97-14520E7371A4}" type="parTrans" cxnId="{C819063A-36D7-4721-ACA5-BE5C4E7CB74F}">
      <dgm:prSet/>
      <dgm:spPr/>
      <dgm:t>
        <a:bodyPr/>
        <a:lstStyle/>
        <a:p>
          <a:endParaRPr lang="en-GB" sz="2400"/>
        </a:p>
      </dgm:t>
    </dgm:pt>
    <dgm:pt modelId="{66BD4C65-1012-48DB-B962-C658FDD348A9}" type="sibTrans" cxnId="{C819063A-36D7-4721-ACA5-BE5C4E7CB74F}">
      <dgm:prSet/>
      <dgm:spPr/>
      <dgm:t>
        <a:bodyPr/>
        <a:lstStyle/>
        <a:p>
          <a:endParaRPr lang="en-GB" sz="2400"/>
        </a:p>
      </dgm:t>
    </dgm:pt>
    <dgm:pt modelId="{815AD680-9E12-4056-AEB2-D88A4784BD08}">
      <dgm:prSet phldrT="[Text]" custT="1"/>
      <dgm:spPr/>
      <dgm:t>
        <a:bodyPr/>
        <a:lstStyle/>
        <a:p>
          <a:r>
            <a:rPr lang="en-GB" sz="1400" b="1" dirty="0" smtClean="0"/>
            <a:t>Promotion</a:t>
          </a:r>
          <a:endParaRPr lang="en-GB" sz="1400" b="1" dirty="0"/>
        </a:p>
      </dgm:t>
    </dgm:pt>
    <dgm:pt modelId="{6B8632A4-8C54-4368-8073-D3C413354593}" type="parTrans" cxnId="{099E5E26-61AF-44A4-8615-0D7FCD3F50F4}">
      <dgm:prSet/>
      <dgm:spPr/>
      <dgm:t>
        <a:bodyPr/>
        <a:lstStyle/>
        <a:p>
          <a:endParaRPr lang="en-GB" sz="2400"/>
        </a:p>
      </dgm:t>
    </dgm:pt>
    <dgm:pt modelId="{7F6A12E4-2B88-48D8-A1F8-526F5A40CB45}" type="sibTrans" cxnId="{099E5E26-61AF-44A4-8615-0D7FCD3F50F4}">
      <dgm:prSet/>
      <dgm:spPr/>
      <dgm:t>
        <a:bodyPr/>
        <a:lstStyle/>
        <a:p>
          <a:endParaRPr lang="en-GB" sz="2400"/>
        </a:p>
      </dgm:t>
    </dgm:pt>
    <dgm:pt modelId="{0E1A0B77-8E22-45AA-9686-36FFA4275933}">
      <dgm:prSet phldrT="[Text]" custT="1"/>
      <dgm:spPr/>
      <dgm:t>
        <a:bodyPr/>
        <a:lstStyle/>
        <a:p>
          <a:r>
            <a:rPr lang="en-GB" sz="1400" b="1" dirty="0" smtClean="0"/>
            <a:t>Place</a:t>
          </a:r>
          <a:endParaRPr lang="en-GB" sz="1400" b="1" dirty="0"/>
        </a:p>
      </dgm:t>
    </dgm:pt>
    <dgm:pt modelId="{0C3C51E9-5997-4B2F-B627-B83432FDE251}" type="parTrans" cxnId="{5F3BC07E-D40E-48C3-810B-0EC0EE7F3A5C}">
      <dgm:prSet/>
      <dgm:spPr/>
      <dgm:t>
        <a:bodyPr/>
        <a:lstStyle/>
        <a:p>
          <a:endParaRPr lang="en-GB" sz="2400"/>
        </a:p>
      </dgm:t>
    </dgm:pt>
    <dgm:pt modelId="{9BFEDC16-F068-4A37-8744-4289AB71AC81}" type="sibTrans" cxnId="{5F3BC07E-D40E-48C3-810B-0EC0EE7F3A5C}">
      <dgm:prSet/>
      <dgm:spPr/>
      <dgm:t>
        <a:bodyPr/>
        <a:lstStyle/>
        <a:p>
          <a:endParaRPr lang="en-GB" sz="2400"/>
        </a:p>
      </dgm:t>
    </dgm:pt>
    <dgm:pt modelId="{162A87EA-AFF8-4703-98EC-4DBE27C65553}">
      <dgm:prSet phldrT="[Text]" custT="1"/>
      <dgm:spPr/>
      <dgm:t>
        <a:bodyPr/>
        <a:lstStyle/>
        <a:p>
          <a:r>
            <a:rPr lang="en-GB" sz="1400" b="1" dirty="0" smtClean="0"/>
            <a:t>People</a:t>
          </a:r>
          <a:endParaRPr lang="en-GB" sz="1400" b="1" dirty="0"/>
        </a:p>
      </dgm:t>
    </dgm:pt>
    <dgm:pt modelId="{451D2D81-6ED1-4319-BF1D-B71E9AE6BEA5}" type="parTrans" cxnId="{1BE654E6-7B1D-4D10-BBED-C92B05BA298F}">
      <dgm:prSet/>
      <dgm:spPr/>
      <dgm:t>
        <a:bodyPr/>
        <a:lstStyle/>
        <a:p>
          <a:endParaRPr lang="en-GB" sz="2400"/>
        </a:p>
      </dgm:t>
    </dgm:pt>
    <dgm:pt modelId="{2DDA9A86-CC09-42C4-8EDD-EDC5A405BB5F}" type="sibTrans" cxnId="{1BE654E6-7B1D-4D10-BBED-C92B05BA298F}">
      <dgm:prSet/>
      <dgm:spPr/>
      <dgm:t>
        <a:bodyPr/>
        <a:lstStyle/>
        <a:p>
          <a:endParaRPr lang="en-GB" sz="2400"/>
        </a:p>
      </dgm:t>
    </dgm:pt>
    <dgm:pt modelId="{196E94B5-A9F8-4215-A017-244A1E74F4A7}">
      <dgm:prSet phldrT="[Text]" custT="1"/>
      <dgm:spPr/>
      <dgm:t>
        <a:bodyPr/>
        <a:lstStyle/>
        <a:p>
          <a:r>
            <a:rPr lang="en-GB" sz="1400" b="1" dirty="0" smtClean="0"/>
            <a:t>Process</a:t>
          </a:r>
          <a:endParaRPr lang="en-GB" sz="1400" b="1" dirty="0"/>
        </a:p>
      </dgm:t>
    </dgm:pt>
    <dgm:pt modelId="{FFD0BA0B-9129-4332-A0B6-51208296B3BB}" type="parTrans" cxnId="{CF80ED7D-51E3-43B9-9800-BD906042E5DE}">
      <dgm:prSet/>
      <dgm:spPr/>
      <dgm:t>
        <a:bodyPr/>
        <a:lstStyle/>
        <a:p>
          <a:endParaRPr lang="en-GB" sz="2400"/>
        </a:p>
      </dgm:t>
    </dgm:pt>
    <dgm:pt modelId="{6EDCEEE8-D4E9-495A-952B-7F69C1F78A3D}" type="sibTrans" cxnId="{CF80ED7D-51E3-43B9-9800-BD906042E5DE}">
      <dgm:prSet/>
      <dgm:spPr/>
      <dgm:t>
        <a:bodyPr/>
        <a:lstStyle/>
        <a:p>
          <a:endParaRPr lang="en-GB" sz="2400"/>
        </a:p>
      </dgm:t>
    </dgm:pt>
    <dgm:pt modelId="{4EED5867-D46D-4741-9D60-4994087A3E03}">
      <dgm:prSet phldrT="[Text]" custT="1"/>
      <dgm:spPr/>
      <dgm:t>
        <a:bodyPr/>
        <a:lstStyle/>
        <a:p>
          <a:r>
            <a:rPr lang="en-GB" sz="1400" b="1" dirty="0" smtClean="0"/>
            <a:t>Physical </a:t>
          </a:r>
          <a:r>
            <a:rPr lang="en-GB" sz="1200" b="1" dirty="0" smtClean="0"/>
            <a:t>environment</a:t>
          </a:r>
          <a:endParaRPr lang="en-GB" sz="1200" b="1" dirty="0"/>
        </a:p>
      </dgm:t>
    </dgm:pt>
    <dgm:pt modelId="{F5A31098-45B7-47EA-B6E2-565B9EF6BD2A}" type="parTrans" cxnId="{068613DD-4779-4D2C-A7D1-EFEBAE8C1057}">
      <dgm:prSet/>
      <dgm:spPr/>
      <dgm:t>
        <a:bodyPr/>
        <a:lstStyle/>
        <a:p>
          <a:endParaRPr lang="en-GB" sz="2400"/>
        </a:p>
      </dgm:t>
    </dgm:pt>
    <dgm:pt modelId="{E8D06A7F-D830-4DD1-AE0F-6435833B2EC4}" type="sibTrans" cxnId="{068613DD-4779-4D2C-A7D1-EFEBAE8C1057}">
      <dgm:prSet/>
      <dgm:spPr/>
      <dgm:t>
        <a:bodyPr/>
        <a:lstStyle/>
        <a:p>
          <a:endParaRPr lang="en-GB" sz="2400"/>
        </a:p>
      </dgm:t>
    </dgm:pt>
    <dgm:pt modelId="{E311D43B-6A59-49B8-97DB-9BD9A9F4FCD4}" type="pres">
      <dgm:prSet presAssocID="{B3374B06-8ACD-4CBC-811C-6C5BD3877C58}" presName="compositeShape" presStyleCnt="0">
        <dgm:presLayoutVars>
          <dgm:chMax val="7"/>
          <dgm:dir/>
          <dgm:resizeHandles val="exact"/>
        </dgm:presLayoutVars>
      </dgm:prSet>
      <dgm:spPr/>
    </dgm:pt>
    <dgm:pt modelId="{D6B4CEDB-A7F2-48A6-859B-8B05FDA68843}" type="pres">
      <dgm:prSet presAssocID="{B3374B06-8ACD-4CBC-811C-6C5BD3877C58}" presName="wedge1" presStyleLbl="node1" presStyleIdx="0" presStyleCnt="7"/>
      <dgm:spPr/>
      <dgm:t>
        <a:bodyPr/>
        <a:lstStyle/>
        <a:p>
          <a:endParaRPr lang="en-GB"/>
        </a:p>
      </dgm:t>
    </dgm:pt>
    <dgm:pt modelId="{109A7B1D-2FC1-4EA3-BCA3-636240A2F924}" type="pres">
      <dgm:prSet presAssocID="{B3374B06-8ACD-4CBC-811C-6C5BD3877C58}" presName="dummy1a" presStyleCnt="0"/>
      <dgm:spPr/>
    </dgm:pt>
    <dgm:pt modelId="{44797D3D-0BA7-4AD3-B0E8-4BAC76098CF4}" type="pres">
      <dgm:prSet presAssocID="{B3374B06-8ACD-4CBC-811C-6C5BD3877C58}" presName="dummy1b" presStyleCnt="0"/>
      <dgm:spPr/>
    </dgm:pt>
    <dgm:pt modelId="{3C066BDD-EADD-4965-ABB0-3969A509229E}" type="pres">
      <dgm:prSet presAssocID="{B3374B06-8ACD-4CBC-811C-6C5BD3877C58}" presName="wedge1Tx" presStyleLbl="node1" presStyleIdx="0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F11E2BF-F5B9-4BD0-ACF4-121B24D8D424}" type="pres">
      <dgm:prSet presAssocID="{B3374B06-8ACD-4CBC-811C-6C5BD3877C58}" presName="wedge2" presStyleLbl="node1" presStyleIdx="1" presStyleCnt="7" custScaleX="113033" custScaleY="106266" custLinFactNeighborX="15790" custLinFactNeighborY="-2776"/>
      <dgm:spPr/>
      <dgm:t>
        <a:bodyPr/>
        <a:lstStyle/>
        <a:p>
          <a:endParaRPr lang="en-GB"/>
        </a:p>
      </dgm:t>
    </dgm:pt>
    <dgm:pt modelId="{D32A8768-BD45-4886-BF74-D97945AB2F9E}" type="pres">
      <dgm:prSet presAssocID="{B3374B06-8ACD-4CBC-811C-6C5BD3877C58}" presName="dummy2a" presStyleCnt="0"/>
      <dgm:spPr/>
    </dgm:pt>
    <dgm:pt modelId="{A31C46E3-8F61-4BC6-B792-1C5956FE5B9F}" type="pres">
      <dgm:prSet presAssocID="{B3374B06-8ACD-4CBC-811C-6C5BD3877C58}" presName="dummy2b" presStyleCnt="0"/>
      <dgm:spPr/>
    </dgm:pt>
    <dgm:pt modelId="{066B1B39-B2EA-441C-B443-4D9E1A2AEF23}" type="pres">
      <dgm:prSet presAssocID="{B3374B06-8ACD-4CBC-811C-6C5BD3877C58}" presName="wedge2Tx" presStyleLbl="node1" presStyleIdx="1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8729DB3-47E9-4296-AD6A-03BD64BF31A8}" type="pres">
      <dgm:prSet presAssocID="{B3374B06-8ACD-4CBC-811C-6C5BD3877C58}" presName="wedge3" presStyleLbl="node1" presStyleIdx="2" presStyleCnt="7"/>
      <dgm:spPr/>
      <dgm:t>
        <a:bodyPr/>
        <a:lstStyle/>
        <a:p>
          <a:endParaRPr lang="en-GB"/>
        </a:p>
      </dgm:t>
    </dgm:pt>
    <dgm:pt modelId="{8788810D-7B26-451F-8B9E-877051B084D0}" type="pres">
      <dgm:prSet presAssocID="{B3374B06-8ACD-4CBC-811C-6C5BD3877C58}" presName="dummy3a" presStyleCnt="0"/>
      <dgm:spPr/>
    </dgm:pt>
    <dgm:pt modelId="{7055D1FB-953C-4867-A196-B1270AD63CF5}" type="pres">
      <dgm:prSet presAssocID="{B3374B06-8ACD-4CBC-811C-6C5BD3877C58}" presName="dummy3b" presStyleCnt="0"/>
      <dgm:spPr/>
    </dgm:pt>
    <dgm:pt modelId="{11F8A502-5EA9-4979-87CC-D4D91346AD41}" type="pres">
      <dgm:prSet presAssocID="{B3374B06-8ACD-4CBC-811C-6C5BD3877C58}" presName="wedge3Tx" presStyleLbl="node1" presStyleIdx="2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AF7E07B-3CD5-4B5D-8288-FA91C414FD54}" type="pres">
      <dgm:prSet presAssocID="{B3374B06-8ACD-4CBC-811C-6C5BD3877C58}" presName="wedge4" presStyleLbl="node1" presStyleIdx="3" presStyleCnt="7"/>
      <dgm:spPr/>
      <dgm:t>
        <a:bodyPr/>
        <a:lstStyle/>
        <a:p>
          <a:endParaRPr lang="en-GB"/>
        </a:p>
      </dgm:t>
    </dgm:pt>
    <dgm:pt modelId="{88856F44-51A3-415B-89C2-B0F3475CAD1C}" type="pres">
      <dgm:prSet presAssocID="{B3374B06-8ACD-4CBC-811C-6C5BD3877C58}" presName="dummy4a" presStyleCnt="0"/>
      <dgm:spPr/>
    </dgm:pt>
    <dgm:pt modelId="{3BB7C457-F11C-40A7-B8C6-6310EFF2EFF9}" type="pres">
      <dgm:prSet presAssocID="{B3374B06-8ACD-4CBC-811C-6C5BD3877C58}" presName="dummy4b" presStyleCnt="0"/>
      <dgm:spPr/>
    </dgm:pt>
    <dgm:pt modelId="{6299D4ED-C202-4FF0-9EFF-FAC86CF17C8C}" type="pres">
      <dgm:prSet presAssocID="{B3374B06-8ACD-4CBC-811C-6C5BD3877C58}" presName="wedge4Tx" presStyleLbl="node1" presStyleIdx="3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E30A91F-270A-40E4-B3A0-A3F6B1D65CD0}" type="pres">
      <dgm:prSet presAssocID="{B3374B06-8ACD-4CBC-811C-6C5BD3877C58}" presName="wedge5" presStyleLbl="node1" presStyleIdx="4" presStyleCnt="7"/>
      <dgm:spPr/>
      <dgm:t>
        <a:bodyPr/>
        <a:lstStyle/>
        <a:p>
          <a:endParaRPr lang="en-GB"/>
        </a:p>
      </dgm:t>
    </dgm:pt>
    <dgm:pt modelId="{8EF23717-E3C7-485B-8D94-F5B183638693}" type="pres">
      <dgm:prSet presAssocID="{B3374B06-8ACD-4CBC-811C-6C5BD3877C58}" presName="dummy5a" presStyleCnt="0"/>
      <dgm:spPr/>
    </dgm:pt>
    <dgm:pt modelId="{994ABDF9-CD6E-45F7-8C8F-6AE5DDB80349}" type="pres">
      <dgm:prSet presAssocID="{B3374B06-8ACD-4CBC-811C-6C5BD3877C58}" presName="dummy5b" presStyleCnt="0"/>
      <dgm:spPr/>
    </dgm:pt>
    <dgm:pt modelId="{8888043A-DEF7-49BF-8945-4535B771C33F}" type="pres">
      <dgm:prSet presAssocID="{B3374B06-8ACD-4CBC-811C-6C5BD3877C58}" presName="wedge5Tx" presStyleLbl="node1" presStyleIdx="4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C6A334B-DBD3-45C8-869D-AAF437AA053B}" type="pres">
      <dgm:prSet presAssocID="{B3374B06-8ACD-4CBC-811C-6C5BD3877C58}" presName="wedge6" presStyleLbl="node1" presStyleIdx="5" presStyleCnt="7"/>
      <dgm:spPr/>
      <dgm:t>
        <a:bodyPr/>
        <a:lstStyle/>
        <a:p>
          <a:endParaRPr lang="en-GB"/>
        </a:p>
      </dgm:t>
    </dgm:pt>
    <dgm:pt modelId="{F75F159E-1E55-4C4E-9079-21E0E056B660}" type="pres">
      <dgm:prSet presAssocID="{B3374B06-8ACD-4CBC-811C-6C5BD3877C58}" presName="dummy6a" presStyleCnt="0"/>
      <dgm:spPr/>
    </dgm:pt>
    <dgm:pt modelId="{146035CB-2B72-4B9E-AFCE-5CE46DFD3864}" type="pres">
      <dgm:prSet presAssocID="{B3374B06-8ACD-4CBC-811C-6C5BD3877C58}" presName="dummy6b" presStyleCnt="0"/>
      <dgm:spPr/>
    </dgm:pt>
    <dgm:pt modelId="{42C08E89-3ACA-4D7E-92F4-5924012148B1}" type="pres">
      <dgm:prSet presAssocID="{B3374B06-8ACD-4CBC-811C-6C5BD3877C58}" presName="wedge6Tx" presStyleLbl="node1" presStyleIdx="5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173717B-5F12-4BF8-B4D4-8C873ABBAA58}" type="pres">
      <dgm:prSet presAssocID="{B3374B06-8ACD-4CBC-811C-6C5BD3877C58}" presName="wedge7" presStyleLbl="node1" presStyleIdx="6" presStyleCnt="7"/>
      <dgm:spPr/>
      <dgm:t>
        <a:bodyPr/>
        <a:lstStyle/>
        <a:p>
          <a:endParaRPr lang="en-GB"/>
        </a:p>
      </dgm:t>
    </dgm:pt>
    <dgm:pt modelId="{210E7F5D-19DD-4B87-866B-5F29E29DB46A}" type="pres">
      <dgm:prSet presAssocID="{B3374B06-8ACD-4CBC-811C-6C5BD3877C58}" presName="dummy7a" presStyleCnt="0"/>
      <dgm:spPr/>
    </dgm:pt>
    <dgm:pt modelId="{93CDDEE6-0933-42DE-8E92-23AF1F9C256D}" type="pres">
      <dgm:prSet presAssocID="{B3374B06-8ACD-4CBC-811C-6C5BD3877C58}" presName="dummy7b" presStyleCnt="0"/>
      <dgm:spPr/>
    </dgm:pt>
    <dgm:pt modelId="{1D29AFC2-9478-4B2C-AFFF-D89C74F26A51}" type="pres">
      <dgm:prSet presAssocID="{B3374B06-8ACD-4CBC-811C-6C5BD3877C58}" presName="wedge7Tx" presStyleLbl="node1" presStyleIdx="6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E03F4E8-5E67-4D12-898A-9D85A175DD7E}" type="pres">
      <dgm:prSet presAssocID="{D88BB50B-9D8D-449B-B300-B33D866A01B5}" presName="arrowWedge1" presStyleLbl="fgSibTrans2D1" presStyleIdx="0" presStyleCnt="7"/>
      <dgm:spPr/>
    </dgm:pt>
    <dgm:pt modelId="{9201F066-6AD1-43DA-A1E9-C90548CF62C4}" type="pres">
      <dgm:prSet presAssocID="{66BD4C65-1012-48DB-B962-C658FDD348A9}" presName="arrowWedge2" presStyleLbl="fgSibTrans2D1" presStyleIdx="1" presStyleCnt="7" custScaleX="113940" custScaleY="125801" custLinFactNeighborX="-247" custLinFactNeighborY="-51"/>
      <dgm:spPr/>
    </dgm:pt>
    <dgm:pt modelId="{0A6450F7-E9C5-442C-9E56-8D25EC9D5282}" type="pres">
      <dgm:prSet presAssocID="{7F6A12E4-2B88-48D8-A1F8-526F5A40CB45}" presName="arrowWedge3" presStyleLbl="fgSibTrans2D1" presStyleIdx="2" presStyleCnt="7"/>
      <dgm:spPr/>
    </dgm:pt>
    <dgm:pt modelId="{11C81D06-B8AF-492C-B662-B6426A21F755}" type="pres">
      <dgm:prSet presAssocID="{9BFEDC16-F068-4A37-8744-4289AB71AC81}" presName="arrowWedge4" presStyleLbl="fgSibTrans2D1" presStyleIdx="3" presStyleCnt="7"/>
      <dgm:spPr/>
    </dgm:pt>
    <dgm:pt modelId="{6F41AAAE-EB91-4FFC-A815-006DF0C275DC}" type="pres">
      <dgm:prSet presAssocID="{2DDA9A86-CC09-42C4-8EDD-EDC5A405BB5F}" presName="arrowWedge5" presStyleLbl="fgSibTrans2D1" presStyleIdx="4" presStyleCnt="7"/>
      <dgm:spPr/>
    </dgm:pt>
    <dgm:pt modelId="{8826FEF2-98AD-4DFC-B554-F42E4C51A192}" type="pres">
      <dgm:prSet presAssocID="{6EDCEEE8-D4E9-495A-952B-7F69C1F78A3D}" presName="arrowWedge6" presStyleLbl="fgSibTrans2D1" presStyleIdx="5" presStyleCnt="7"/>
      <dgm:spPr/>
    </dgm:pt>
    <dgm:pt modelId="{0E1C5E9A-DA1D-4003-A436-340AA488FB58}" type="pres">
      <dgm:prSet presAssocID="{E8D06A7F-D830-4DD1-AE0F-6435833B2EC4}" presName="arrowWedge7" presStyleLbl="fgSibTrans2D1" presStyleIdx="6" presStyleCnt="7"/>
      <dgm:spPr/>
    </dgm:pt>
  </dgm:ptLst>
  <dgm:cxnLst>
    <dgm:cxn modelId="{099E5E26-61AF-44A4-8615-0D7FCD3F50F4}" srcId="{B3374B06-8ACD-4CBC-811C-6C5BD3877C58}" destId="{815AD680-9E12-4056-AEB2-D88A4784BD08}" srcOrd="2" destOrd="0" parTransId="{6B8632A4-8C54-4368-8073-D3C413354593}" sibTransId="{7F6A12E4-2B88-48D8-A1F8-526F5A40CB45}"/>
    <dgm:cxn modelId="{CF80ED7D-51E3-43B9-9800-BD906042E5DE}" srcId="{B3374B06-8ACD-4CBC-811C-6C5BD3877C58}" destId="{196E94B5-A9F8-4215-A017-244A1E74F4A7}" srcOrd="5" destOrd="0" parTransId="{FFD0BA0B-9129-4332-A0B6-51208296B3BB}" sibTransId="{6EDCEEE8-D4E9-495A-952B-7F69C1F78A3D}"/>
    <dgm:cxn modelId="{4394A23D-CE70-E540-B2F4-C90DC72BF570}" type="presOf" srcId="{162A87EA-AFF8-4703-98EC-4DBE27C65553}" destId="{8888043A-DEF7-49BF-8945-4535B771C33F}" srcOrd="1" destOrd="0" presId="urn:microsoft.com/office/officeart/2005/8/layout/cycle8"/>
    <dgm:cxn modelId="{5429551E-D8DF-A547-BC3E-27175F6230B6}" type="presOf" srcId="{6775E51E-51DC-41B5-9AF1-5BC893598E6B}" destId="{D6B4CEDB-A7F2-48A6-859B-8B05FDA68843}" srcOrd="0" destOrd="0" presId="urn:microsoft.com/office/officeart/2005/8/layout/cycle8"/>
    <dgm:cxn modelId="{C819063A-36D7-4721-ACA5-BE5C4E7CB74F}" srcId="{B3374B06-8ACD-4CBC-811C-6C5BD3877C58}" destId="{D86CCFEB-E611-4F8A-ADCC-885A73EF946E}" srcOrd="1" destOrd="0" parTransId="{3FD39977-653D-43BF-9E97-14520E7371A4}" sibTransId="{66BD4C65-1012-48DB-B962-C658FDD348A9}"/>
    <dgm:cxn modelId="{068613DD-4779-4D2C-A7D1-EFEBAE8C1057}" srcId="{B3374B06-8ACD-4CBC-811C-6C5BD3877C58}" destId="{4EED5867-D46D-4741-9D60-4994087A3E03}" srcOrd="6" destOrd="0" parTransId="{F5A31098-45B7-47EA-B6E2-565B9EF6BD2A}" sibTransId="{E8D06A7F-D830-4DD1-AE0F-6435833B2EC4}"/>
    <dgm:cxn modelId="{209AC6B7-407A-584F-8DA1-33E180F8DEF2}" type="presOf" srcId="{D86CCFEB-E611-4F8A-ADCC-885A73EF946E}" destId="{066B1B39-B2EA-441C-B443-4D9E1A2AEF23}" srcOrd="1" destOrd="0" presId="urn:microsoft.com/office/officeart/2005/8/layout/cycle8"/>
    <dgm:cxn modelId="{DC34EFFD-2E0B-4B4C-A99B-FCAA8FCB2CAC}" type="presOf" srcId="{6775E51E-51DC-41B5-9AF1-5BC893598E6B}" destId="{3C066BDD-EADD-4965-ABB0-3969A509229E}" srcOrd="1" destOrd="0" presId="urn:microsoft.com/office/officeart/2005/8/layout/cycle8"/>
    <dgm:cxn modelId="{C462A1B8-B845-A24B-B4EF-7E117CD11A87}" type="presOf" srcId="{4EED5867-D46D-4741-9D60-4994087A3E03}" destId="{1D29AFC2-9478-4B2C-AFFF-D89C74F26A51}" srcOrd="1" destOrd="0" presId="urn:microsoft.com/office/officeart/2005/8/layout/cycle8"/>
    <dgm:cxn modelId="{9B882993-E039-B44D-8EF8-36F11E288F71}" type="presOf" srcId="{196E94B5-A9F8-4215-A017-244A1E74F4A7}" destId="{0C6A334B-DBD3-45C8-869D-AAF437AA053B}" srcOrd="0" destOrd="0" presId="urn:microsoft.com/office/officeart/2005/8/layout/cycle8"/>
    <dgm:cxn modelId="{B254BCDA-168A-1645-9B3A-E660FECED473}" type="presOf" srcId="{0E1A0B77-8E22-45AA-9686-36FFA4275933}" destId="{EAF7E07B-3CD5-4B5D-8288-FA91C414FD54}" srcOrd="0" destOrd="0" presId="urn:microsoft.com/office/officeart/2005/8/layout/cycle8"/>
    <dgm:cxn modelId="{27012454-BE27-4FB8-AA34-8D8606A347CC}" srcId="{B3374B06-8ACD-4CBC-811C-6C5BD3877C58}" destId="{6775E51E-51DC-41B5-9AF1-5BC893598E6B}" srcOrd="0" destOrd="0" parTransId="{3A30B2B9-0B8D-4051-AC0A-4A92130125CD}" sibTransId="{D88BB50B-9D8D-449B-B300-B33D866A01B5}"/>
    <dgm:cxn modelId="{5F3BC07E-D40E-48C3-810B-0EC0EE7F3A5C}" srcId="{B3374B06-8ACD-4CBC-811C-6C5BD3877C58}" destId="{0E1A0B77-8E22-45AA-9686-36FFA4275933}" srcOrd="3" destOrd="0" parTransId="{0C3C51E9-5997-4B2F-B627-B83432FDE251}" sibTransId="{9BFEDC16-F068-4A37-8744-4289AB71AC81}"/>
    <dgm:cxn modelId="{CEAE75F0-AA86-8244-9627-8F24FCC293AD}" type="presOf" srcId="{815AD680-9E12-4056-AEB2-D88A4784BD08}" destId="{11F8A502-5EA9-4979-87CC-D4D91346AD41}" srcOrd="1" destOrd="0" presId="urn:microsoft.com/office/officeart/2005/8/layout/cycle8"/>
    <dgm:cxn modelId="{6BE57571-4181-F04C-B3DD-3D785131792E}" type="presOf" srcId="{162A87EA-AFF8-4703-98EC-4DBE27C65553}" destId="{9E30A91F-270A-40E4-B3A0-A3F6B1D65CD0}" srcOrd="0" destOrd="0" presId="urn:microsoft.com/office/officeart/2005/8/layout/cycle8"/>
    <dgm:cxn modelId="{07CA29EF-D302-6744-8017-7BBC15490D31}" type="presOf" srcId="{B3374B06-8ACD-4CBC-811C-6C5BD3877C58}" destId="{E311D43B-6A59-49B8-97DB-9BD9A9F4FCD4}" srcOrd="0" destOrd="0" presId="urn:microsoft.com/office/officeart/2005/8/layout/cycle8"/>
    <dgm:cxn modelId="{D04E6547-235A-3949-8A02-ADE998A7482F}" type="presOf" srcId="{815AD680-9E12-4056-AEB2-D88A4784BD08}" destId="{68729DB3-47E9-4296-AD6A-03BD64BF31A8}" srcOrd="0" destOrd="0" presId="urn:microsoft.com/office/officeart/2005/8/layout/cycle8"/>
    <dgm:cxn modelId="{1BE654E6-7B1D-4D10-BBED-C92B05BA298F}" srcId="{B3374B06-8ACD-4CBC-811C-6C5BD3877C58}" destId="{162A87EA-AFF8-4703-98EC-4DBE27C65553}" srcOrd="4" destOrd="0" parTransId="{451D2D81-6ED1-4319-BF1D-B71E9AE6BEA5}" sibTransId="{2DDA9A86-CC09-42C4-8EDD-EDC5A405BB5F}"/>
    <dgm:cxn modelId="{31516FE6-F385-3748-B029-1D4DCEEA3386}" type="presOf" srcId="{4EED5867-D46D-4741-9D60-4994087A3E03}" destId="{D173717B-5F12-4BF8-B4D4-8C873ABBAA58}" srcOrd="0" destOrd="0" presId="urn:microsoft.com/office/officeart/2005/8/layout/cycle8"/>
    <dgm:cxn modelId="{2B398BA2-7FEF-614E-9C0B-C4E1E09B00EB}" type="presOf" srcId="{0E1A0B77-8E22-45AA-9686-36FFA4275933}" destId="{6299D4ED-C202-4FF0-9EFF-FAC86CF17C8C}" srcOrd="1" destOrd="0" presId="urn:microsoft.com/office/officeart/2005/8/layout/cycle8"/>
    <dgm:cxn modelId="{2902C197-38F9-D946-BAD7-EF408C8A214E}" type="presOf" srcId="{196E94B5-A9F8-4215-A017-244A1E74F4A7}" destId="{42C08E89-3ACA-4D7E-92F4-5924012148B1}" srcOrd="1" destOrd="0" presId="urn:microsoft.com/office/officeart/2005/8/layout/cycle8"/>
    <dgm:cxn modelId="{130821C0-BEBD-C044-B6A2-41DC9C6F50ED}" type="presOf" srcId="{D86CCFEB-E611-4F8A-ADCC-885A73EF946E}" destId="{0F11E2BF-F5B9-4BD0-ACF4-121B24D8D424}" srcOrd="0" destOrd="0" presId="urn:microsoft.com/office/officeart/2005/8/layout/cycle8"/>
    <dgm:cxn modelId="{3C39A5C1-1CEE-8843-8357-6D5B759FDCEC}" type="presParOf" srcId="{E311D43B-6A59-49B8-97DB-9BD9A9F4FCD4}" destId="{D6B4CEDB-A7F2-48A6-859B-8B05FDA68843}" srcOrd="0" destOrd="0" presId="urn:microsoft.com/office/officeart/2005/8/layout/cycle8"/>
    <dgm:cxn modelId="{3FA8667E-F064-2946-93E7-853C83D62A69}" type="presParOf" srcId="{E311D43B-6A59-49B8-97DB-9BD9A9F4FCD4}" destId="{109A7B1D-2FC1-4EA3-BCA3-636240A2F924}" srcOrd="1" destOrd="0" presId="urn:microsoft.com/office/officeart/2005/8/layout/cycle8"/>
    <dgm:cxn modelId="{90DE8A2F-6FD1-D543-8FCA-6ADD75BA4CC9}" type="presParOf" srcId="{E311D43B-6A59-49B8-97DB-9BD9A9F4FCD4}" destId="{44797D3D-0BA7-4AD3-B0E8-4BAC76098CF4}" srcOrd="2" destOrd="0" presId="urn:microsoft.com/office/officeart/2005/8/layout/cycle8"/>
    <dgm:cxn modelId="{B15E9FD5-58CB-E944-BEE1-2158C0959236}" type="presParOf" srcId="{E311D43B-6A59-49B8-97DB-9BD9A9F4FCD4}" destId="{3C066BDD-EADD-4965-ABB0-3969A509229E}" srcOrd="3" destOrd="0" presId="urn:microsoft.com/office/officeart/2005/8/layout/cycle8"/>
    <dgm:cxn modelId="{3970B3BD-B552-8443-8EB7-B26A7EF6C803}" type="presParOf" srcId="{E311D43B-6A59-49B8-97DB-9BD9A9F4FCD4}" destId="{0F11E2BF-F5B9-4BD0-ACF4-121B24D8D424}" srcOrd="4" destOrd="0" presId="urn:microsoft.com/office/officeart/2005/8/layout/cycle8"/>
    <dgm:cxn modelId="{8F65E6A6-3B6D-F44F-96D0-0630DE889970}" type="presParOf" srcId="{E311D43B-6A59-49B8-97DB-9BD9A9F4FCD4}" destId="{D32A8768-BD45-4886-BF74-D97945AB2F9E}" srcOrd="5" destOrd="0" presId="urn:microsoft.com/office/officeart/2005/8/layout/cycle8"/>
    <dgm:cxn modelId="{DD71F73F-3979-1246-A9C0-85866F8BEF69}" type="presParOf" srcId="{E311D43B-6A59-49B8-97DB-9BD9A9F4FCD4}" destId="{A31C46E3-8F61-4BC6-B792-1C5956FE5B9F}" srcOrd="6" destOrd="0" presId="urn:microsoft.com/office/officeart/2005/8/layout/cycle8"/>
    <dgm:cxn modelId="{C63EC0B1-DE26-FE44-AE22-03D88FF70825}" type="presParOf" srcId="{E311D43B-6A59-49B8-97DB-9BD9A9F4FCD4}" destId="{066B1B39-B2EA-441C-B443-4D9E1A2AEF23}" srcOrd="7" destOrd="0" presId="urn:microsoft.com/office/officeart/2005/8/layout/cycle8"/>
    <dgm:cxn modelId="{27CF3F95-4A73-5E4D-8AF2-88403B516B2A}" type="presParOf" srcId="{E311D43B-6A59-49B8-97DB-9BD9A9F4FCD4}" destId="{68729DB3-47E9-4296-AD6A-03BD64BF31A8}" srcOrd="8" destOrd="0" presId="urn:microsoft.com/office/officeart/2005/8/layout/cycle8"/>
    <dgm:cxn modelId="{589627BE-C56F-C040-A370-94EBC7C4C144}" type="presParOf" srcId="{E311D43B-6A59-49B8-97DB-9BD9A9F4FCD4}" destId="{8788810D-7B26-451F-8B9E-877051B084D0}" srcOrd="9" destOrd="0" presId="urn:microsoft.com/office/officeart/2005/8/layout/cycle8"/>
    <dgm:cxn modelId="{7FA3488C-8A8A-D649-B62E-1B01B1AFB90A}" type="presParOf" srcId="{E311D43B-6A59-49B8-97DB-9BD9A9F4FCD4}" destId="{7055D1FB-953C-4867-A196-B1270AD63CF5}" srcOrd="10" destOrd="0" presId="urn:microsoft.com/office/officeart/2005/8/layout/cycle8"/>
    <dgm:cxn modelId="{7C91CB29-76BC-C542-9701-595BF825FFE2}" type="presParOf" srcId="{E311D43B-6A59-49B8-97DB-9BD9A9F4FCD4}" destId="{11F8A502-5EA9-4979-87CC-D4D91346AD41}" srcOrd="11" destOrd="0" presId="urn:microsoft.com/office/officeart/2005/8/layout/cycle8"/>
    <dgm:cxn modelId="{BEC050F2-2A03-2140-B9FC-98E5B000D0C3}" type="presParOf" srcId="{E311D43B-6A59-49B8-97DB-9BD9A9F4FCD4}" destId="{EAF7E07B-3CD5-4B5D-8288-FA91C414FD54}" srcOrd="12" destOrd="0" presId="urn:microsoft.com/office/officeart/2005/8/layout/cycle8"/>
    <dgm:cxn modelId="{37837DFF-CD0B-FA44-9BEC-7EDFDD983A55}" type="presParOf" srcId="{E311D43B-6A59-49B8-97DB-9BD9A9F4FCD4}" destId="{88856F44-51A3-415B-89C2-B0F3475CAD1C}" srcOrd="13" destOrd="0" presId="urn:microsoft.com/office/officeart/2005/8/layout/cycle8"/>
    <dgm:cxn modelId="{05822FF9-26DA-0B44-B8E9-322553F60328}" type="presParOf" srcId="{E311D43B-6A59-49B8-97DB-9BD9A9F4FCD4}" destId="{3BB7C457-F11C-40A7-B8C6-6310EFF2EFF9}" srcOrd="14" destOrd="0" presId="urn:microsoft.com/office/officeart/2005/8/layout/cycle8"/>
    <dgm:cxn modelId="{0662B501-08FA-6A49-8E43-08B3098B86D8}" type="presParOf" srcId="{E311D43B-6A59-49B8-97DB-9BD9A9F4FCD4}" destId="{6299D4ED-C202-4FF0-9EFF-FAC86CF17C8C}" srcOrd="15" destOrd="0" presId="urn:microsoft.com/office/officeart/2005/8/layout/cycle8"/>
    <dgm:cxn modelId="{BEDA2037-D5F6-2246-9CA6-6FA686786B56}" type="presParOf" srcId="{E311D43B-6A59-49B8-97DB-9BD9A9F4FCD4}" destId="{9E30A91F-270A-40E4-B3A0-A3F6B1D65CD0}" srcOrd="16" destOrd="0" presId="urn:microsoft.com/office/officeart/2005/8/layout/cycle8"/>
    <dgm:cxn modelId="{8AFBCFD8-D303-DD44-910B-4342C60C236B}" type="presParOf" srcId="{E311D43B-6A59-49B8-97DB-9BD9A9F4FCD4}" destId="{8EF23717-E3C7-485B-8D94-F5B183638693}" srcOrd="17" destOrd="0" presId="urn:microsoft.com/office/officeart/2005/8/layout/cycle8"/>
    <dgm:cxn modelId="{A1491152-0E12-A141-B541-BA2D33215DBA}" type="presParOf" srcId="{E311D43B-6A59-49B8-97DB-9BD9A9F4FCD4}" destId="{994ABDF9-CD6E-45F7-8C8F-6AE5DDB80349}" srcOrd="18" destOrd="0" presId="urn:microsoft.com/office/officeart/2005/8/layout/cycle8"/>
    <dgm:cxn modelId="{2F374852-8F43-A74F-A6A2-EA255B4D856F}" type="presParOf" srcId="{E311D43B-6A59-49B8-97DB-9BD9A9F4FCD4}" destId="{8888043A-DEF7-49BF-8945-4535B771C33F}" srcOrd="19" destOrd="0" presId="urn:microsoft.com/office/officeart/2005/8/layout/cycle8"/>
    <dgm:cxn modelId="{46BB9FD0-CBDC-7D4E-BB10-E1B87EF6489E}" type="presParOf" srcId="{E311D43B-6A59-49B8-97DB-9BD9A9F4FCD4}" destId="{0C6A334B-DBD3-45C8-869D-AAF437AA053B}" srcOrd="20" destOrd="0" presId="urn:microsoft.com/office/officeart/2005/8/layout/cycle8"/>
    <dgm:cxn modelId="{E5105FF2-1495-2E4B-9BA8-B5D43148C948}" type="presParOf" srcId="{E311D43B-6A59-49B8-97DB-9BD9A9F4FCD4}" destId="{F75F159E-1E55-4C4E-9079-21E0E056B660}" srcOrd="21" destOrd="0" presId="urn:microsoft.com/office/officeart/2005/8/layout/cycle8"/>
    <dgm:cxn modelId="{32FEBFB2-37B7-6B41-940E-0B25C514D6C4}" type="presParOf" srcId="{E311D43B-6A59-49B8-97DB-9BD9A9F4FCD4}" destId="{146035CB-2B72-4B9E-AFCE-5CE46DFD3864}" srcOrd="22" destOrd="0" presId="urn:microsoft.com/office/officeart/2005/8/layout/cycle8"/>
    <dgm:cxn modelId="{CA45DC74-1A49-5D4C-A6CC-4192D126C304}" type="presParOf" srcId="{E311D43B-6A59-49B8-97DB-9BD9A9F4FCD4}" destId="{42C08E89-3ACA-4D7E-92F4-5924012148B1}" srcOrd="23" destOrd="0" presId="urn:microsoft.com/office/officeart/2005/8/layout/cycle8"/>
    <dgm:cxn modelId="{9222D327-4F01-2A40-8790-A9B67D635B27}" type="presParOf" srcId="{E311D43B-6A59-49B8-97DB-9BD9A9F4FCD4}" destId="{D173717B-5F12-4BF8-B4D4-8C873ABBAA58}" srcOrd="24" destOrd="0" presId="urn:microsoft.com/office/officeart/2005/8/layout/cycle8"/>
    <dgm:cxn modelId="{1CAF96FF-4D5B-8744-9759-B50DB8C7122B}" type="presParOf" srcId="{E311D43B-6A59-49B8-97DB-9BD9A9F4FCD4}" destId="{210E7F5D-19DD-4B87-866B-5F29E29DB46A}" srcOrd="25" destOrd="0" presId="urn:microsoft.com/office/officeart/2005/8/layout/cycle8"/>
    <dgm:cxn modelId="{AB4B8290-C394-6642-BA00-B5245683BED8}" type="presParOf" srcId="{E311D43B-6A59-49B8-97DB-9BD9A9F4FCD4}" destId="{93CDDEE6-0933-42DE-8E92-23AF1F9C256D}" srcOrd="26" destOrd="0" presId="urn:microsoft.com/office/officeart/2005/8/layout/cycle8"/>
    <dgm:cxn modelId="{9B288CD8-7C2F-E847-A42C-C5F91F265E36}" type="presParOf" srcId="{E311D43B-6A59-49B8-97DB-9BD9A9F4FCD4}" destId="{1D29AFC2-9478-4B2C-AFFF-D89C74F26A51}" srcOrd="27" destOrd="0" presId="urn:microsoft.com/office/officeart/2005/8/layout/cycle8"/>
    <dgm:cxn modelId="{AB43F5EE-5331-C64D-913E-DC5723C317BF}" type="presParOf" srcId="{E311D43B-6A59-49B8-97DB-9BD9A9F4FCD4}" destId="{4E03F4E8-5E67-4D12-898A-9D85A175DD7E}" srcOrd="28" destOrd="0" presId="urn:microsoft.com/office/officeart/2005/8/layout/cycle8"/>
    <dgm:cxn modelId="{5B8C1B27-8DA9-774F-B253-DB7F0FC9995B}" type="presParOf" srcId="{E311D43B-6A59-49B8-97DB-9BD9A9F4FCD4}" destId="{9201F066-6AD1-43DA-A1E9-C90548CF62C4}" srcOrd="29" destOrd="0" presId="urn:microsoft.com/office/officeart/2005/8/layout/cycle8"/>
    <dgm:cxn modelId="{537C70E9-ECE0-854A-BA2C-70C1761B90BB}" type="presParOf" srcId="{E311D43B-6A59-49B8-97DB-9BD9A9F4FCD4}" destId="{0A6450F7-E9C5-442C-9E56-8D25EC9D5282}" srcOrd="30" destOrd="0" presId="urn:microsoft.com/office/officeart/2005/8/layout/cycle8"/>
    <dgm:cxn modelId="{69F55A00-AE11-7042-8F1C-538CE1FDAAD3}" type="presParOf" srcId="{E311D43B-6A59-49B8-97DB-9BD9A9F4FCD4}" destId="{11C81D06-B8AF-492C-B662-B6426A21F755}" srcOrd="31" destOrd="0" presId="urn:microsoft.com/office/officeart/2005/8/layout/cycle8"/>
    <dgm:cxn modelId="{6347C1B9-620F-3847-AEFF-16F82DA4BFA1}" type="presParOf" srcId="{E311D43B-6A59-49B8-97DB-9BD9A9F4FCD4}" destId="{6F41AAAE-EB91-4FFC-A815-006DF0C275DC}" srcOrd="32" destOrd="0" presId="urn:microsoft.com/office/officeart/2005/8/layout/cycle8"/>
    <dgm:cxn modelId="{7E4B2C02-0114-4441-A039-3464226785F0}" type="presParOf" srcId="{E311D43B-6A59-49B8-97DB-9BD9A9F4FCD4}" destId="{8826FEF2-98AD-4DFC-B554-F42E4C51A192}" srcOrd="33" destOrd="0" presId="urn:microsoft.com/office/officeart/2005/8/layout/cycle8"/>
    <dgm:cxn modelId="{87F32C93-BDC6-1C47-B74F-87C623C42FFA}" type="presParOf" srcId="{E311D43B-6A59-49B8-97DB-9BD9A9F4FCD4}" destId="{0E1C5E9A-DA1D-4003-A436-340AA488FB58}" srcOrd="34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B4CEDB-A7F2-48A6-859B-8B05FDA68843}">
      <dsp:nvSpPr>
        <dsp:cNvPr id="0" name=""/>
        <dsp:cNvSpPr/>
      </dsp:nvSpPr>
      <dsp:spPr>
        <a:xfrm>
          <a:off x="488963" y="296888"/>
          <a:ext cx="3750176" cy="3750176"/>
        </a:xfrm>
        <a:prstGeom prst="pie">
          <a:avLst>
            <a:gd name="adj1" fmla="val 16200000"/>
            <a:gd name="adj2" fmla="val 19285716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1" kern="1200" dirty="0" smtClean="0"/>
            <a:t>Product</a:t>
          </a:r>
          <a:endParaRPr lang="en-GB" sz="1400" b="1" kern="1200" dirty="0"/>
        </a:p>
      </dsp:txBody>
      <dsp:txXfrm>
        <a:off x="2459145" y="645119"/>
        <a:ext cx="892899" cy="714319"/>
      </dsp:txXfrm>
    </dsp:sp>
    <dsp:sp modelId="{0F11E2BF-F5B9-4BD0-ACF4-121B24D8D424}">
      <dsp:nvSpPr>
        <dsp:cNvPr id="0" name=""/>
        <dsp:cNvSpPr/>
      </dsp:nvSpPr>
      <dsp:spPr>
        <a:xfrm>
          <a:off x="884952" y="135561"/>
          <a:ext cx="4238937" cy="3985162"/>
        </a:xfrm>
        <a:prstGeom prst="pie">
          <a:avLst>
            <a:gd name="adj1" fmla="val 19285716"/>
            <a:gd name="adj2" fmla="val 771428"/>
          </a:avLst>
        </a:prstGeom>
        <a:solidFill>
          <a:srgbClr val="FFC000"/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200" b="1" kern="1200" dirty="0" smtClean="0">
              <a:solidFill>
                <a:schemeClr val="bg1"/>
              </a:solidFill>
            </a:rPr>
            <a:t>Price</a:t>
          </a:r>
          <a:endParaRPr lang="en-GB" sz="3200" b="1" kern="1200" dirty="0">
            <a:solidFill>
              <a:schemeClr val="bg1"/>
            </a:solidFill>
          </a:endParaRPr>
        </a:p>
      </dsp:txBody>
      <dsp:txXfrm>
        <a:off x="3763897" y="1580183"/>
        <a:ext cx="1160661" cy="664193"/>
      </dsp:txXfrm>
    </dsp:sp>
    <dsp:sp modelId="{68729DB3-47E9-4296-AD6A-03BD64BF31A8}">
      <dsp:nvSpPr>
        <dsp:cNvPr id="0" name=""/>
        <dsp:cNvSpPr/>
      </dsp:nvSpPr>
      <dsp:spPr>
        <a:xfrm>
          <a:off x="519768" y="433056"/>
          <a:ext cx="3750176" cy="3750176"/>
        </a:xfrm>
        <a:prstGeom prst="pie">
          <a:avLst>
            <a:gd name="adj1" fmla="val 771428"/>
            <a:gd name="adj2" fmla="val 3857143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1" kern="1200" dirty="0" smtClean="0"/>
            <a:t>Promotion</a:t>
          </a:r>
          <a:endParaRPr lang="en-GB" sz="1400" b="1" kern="1200" dirty="0"/>
        </a:p>
      </dsp:txBody>
      <dsp:txXfrm>
        <a:off x="2927917" y="2654142"/>
        <a:ext cx="892899" cy="691996"/>
      </dsp:txXfrm>
    </dsp:sp>
    <dsp:sp modelId="{EAF7E07B-3CD5-4B5D-8288-FA91C414FD54}">
      <dsp:nvSpPr>
        <dsp:cNvPr id="0" name=""/>
        <dsp:cNvSpPr/>
      </dsp:nvSpPr>
      <dsp:spPr>
        <a:xfrm>
          <a:off x="450122" y="466539"/>
          <a:ext cx="3750176" cy="3750176"/>
        </a:xfrm>
        <a:prstGeom prst="pie">
          <a:avLst>
            <a:gd name="adj1" fmla="val 3857226"/>
            <a:gd name="adj2" fmla="val 6942858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1" kern="1200" dirty="0" smtClean="0"/>
            <a:t>Place</a:t>
          </a:r>
          <a:endParaRPr lang="en-GB" sz="1400" b="1" kern="1200" dirty="0"/>
        </a:p>
      </dsp:txBody>
      <dsp:txXfrm>
        <a:off x="1889921" y="3413107"/>
        <a:ext cx="870576" cy="625029"/>
      </dsp:txXfrm>
    </dsp:sp>
    <dsp:sp modelId="{9E30A91F-270A-40E4-B3A0-A3F6B1D65CD0}">
      <dsp:nvSpPr>
        <dsp:cNvPr id="0" name=""/>
        <dsp:cNvSpPr/>
      </dsp:nvSpPr>
      <dsp:spPr>
        <a:xfrm>
          <a:off x="380475" y="433056"/>
          <a:ext cx="3750176" cy="3750176"/>
        </a:xfrm>
        <a:prstGeom prst="pie">
          <a:avLst>
            <a:gd name="adj1" fmla="val 6942858"/>
            <a:gd name="adj2" fmla="val 10028574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1" kern="1200" dirty="0" smtClean="0"/>
            <a:t>People</a:t>
          </a:r>
          <a:endParaRPr lang="en-GB" sz="1400" b="1" kern="1200" dirty="0"/>
        </a:p>
      </dsp:txBody>
      <dsp:txXfrm>
        <a:off x="829604" y="2654142"/>
        <a:ext cx="892899" cy="691996"/>
      </dsp:txXfrm>
    </dsp:sp>
    <dsp:sp modelId="{0C6A334B-DBD3-45C8-869D-AAF437AA053B}">
      <dsp:nvSpPr>
        <dsp:cNvPr id="0" name=""/>
        <dsp:cNvSpPr/>
      </dsp:nvSpPr>
      <dsp:spPr>
        <a:xfrm>
          <a:off x="363064" y="357159"/>
          <a:ext cx="3750176" cy="3750176"/>
        </a:xfrm>
        <a:prstGeom prst="pie">
          <a:avLst>
            <a:gd name="adj1" fmla="val 10028574"/>
            <a:gd name="adj2" fmla="val 13114284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1" kern="1200" dirty="0" smtClean="0"/>
            <a:t>Process</a:t>
          </a:r>
          <a:endParaRPr lang="en-GB" sz="1400" b="1" kern="1200" dirty="0"/>
        </a:p>
      </dsp:txBody>
      <dsp:txXfrm>
        <a:off x="539411" y="1716598"/>
        <a:ext cx="1026834" cy="625029"/>
      </dsp:txXfrm>
    </dsp:sp>
    <dsp:sp modelId="{D173717B-5F12-4BF8-B4D4-8C873ABBAA58}">
      <dsp:nvSpPr>
        <dsp:cNvPr id="0" name=""/>
        <dsp:cNvSpPr/>
      </dsp:nvSpPr>
      <dsp:spPr>
        <a:xfrm>
          <a:off x="411280" y="296888"/>
          <a:ext cx="3750176" cy="3750176"/>
        </a:xfrm>
        <a:prstGeom prst="pie">
          <a:avLst>
            <a:gd name="adj1" fmla="val 13114284"/>
            <a:gd name="adj2" fmla="val 1620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1" kern="1200" dirty="0" smtClean="0"/>
            <a:t>Physical </a:t>
          </a:r>
          <a:r>
            <a:rPr lang="en-GB" sz="1200" b="1" kern="1200" dirty="0" smtClean="0"/>
            <a:t>environment</a:t>
          </a:r>
          <a:endParaRPr lang="en-GB" sz="1200" b="1" kern="1200" dirty="0"/>
        </a:p>
      </dsp:txBody>
      <dsp:txXfrm>
        <a:off x="1298376" y="645119"/>
        <a:ext cx="892899" cy="714319"/>
      </dsp:txXfrm>
    </dsp:sp>
    <dsp:sp modelId="{4E03F4E8-5E67-4D12-898A-9D85A175DD7E}">
      <dsp:nvSpPr>
        <dsp:cNvPr id="0" name=""/>
        <dsp:cNvSpPr/>
      </dsp:nvSpPr>
      <dsp:spPr>
        <a:xfrm>
          <a:off x="256622" y="64735"/>
          <a:ext cx="4214484" cy="4214484"/>
        </a:xfrm>
        <a:prstGeom prst="circularArrow">
          <a:avLst>
            <a:gd name="adj1" fmla="val 5085"/>
            <a:gd name="adj2" fmla="val 327528"/>
            <a:gd name="adj3" fmla="val 18957827"/>
            <a:gd name="adj4" fmla="val 16200343"/>
            <a:gd name="adj5" fmla="val 5932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201F066-6AD1-43DA-A1E9-C90548CF62C4}">
      <dsp:nvSpPr>
        <dsp:cNvPr id="0" name=""/>
        <dsp:cNvSpPr/>
      </dsp:nvSpPr>
      <dsp:spPr>
        <a:xfrm>
          <a:off x="590789" y="-525798"/>
          <a:ext cx="4801983" cy="5301863"/>
        </a:xfrm>
        <a:prstGeom prst="circularArrow">
          <a:avLst>
            <a:gd name="adj1" fmla="val 5085"/>
            <a:gd name="adj2" fmla="val 327528"/>
            <a:gd name="adj3" fmla="val 443744"/>
            <a:gd name="adj4" fmla="val 19285776"/>
            <a:gd name="adj5" fmla="val 5932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A6450F7-E9C5-442C-9E56-8D25EC9D5282}">
      <dsp:nvSpPr>
        <dsp:cNvPr id="0" name=""/>
        <dsp:cNvSpPr/>
      </dsp:nvSpPr>
      <dsp:spPr>
        <a:xfrm>
          <a:off x="287668" y="200993"/>
          <a:ext cx="4214484" cy="4214484"/>
        </a:xfrm>
        <a:prstGeom prst="circularArrow">
          <a:avLst>
            <a:gd name="adj1" fmla="val 5085"/>
            <a:gd name="adj2" fmla="val 327528"/>
            <a:gd name="adj3" fmla="val 3529100"/>
            <a:gd name="adj4" fmla="val 770764"/>
            <a:gd name="adj5" fmla="val 5932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1C81D06-B8AF-492C-B662-B6426A21F755}">
      <dsp:nvSpPr>
        <dsp:cNvPr id="0" name=""/>
        <dsp:cNvSpPr/>
      </dsp:nvSpPr>
      <dsp:spPr>
        <a:xfrm>
          <a:off x="217968" y="234288"/>
          <a:ext cx="4214484" cy="4214484"/>
        </a:xfrm>
        <a:prstGeom prst="circularArrow">
          <a:avLst>
            <a:gd name="adj1" fmla="val 5085"/>
            <a:gd name="adj2" fmla="val 327528"/>
            <a:gd name="adj3" fmla="val 6615046"/>
            <a:gd name="adj4" fmla="val 3857426"/>
            <a:gd name="adj5" fmla="val 5932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F41AAAE-EB91-4FFC-A815-006DF0C275DC}">
      <dsp:nvSpPr>
        <dsp:cNvPr id="0" name=""/>
        <dsp:cNvSpPr/>
      </dsp:nvSpPr>
      <dsp:spPr>
        <a:xfrm>
          <a:off x="148267" y="200993"/>
          <a:ext cx="4214484" cy="4214484"/>
        </a:xfrm>
        <a:prstGeom prst="circularArrow">
          <a:avLst>
            <a:gd name="adj1" fmla="val 5085"/>
            <a:gd name="adj2" fmla="val 327528"/>
            <a:gd name="adj3" fmla="val 9701707"/>
            <a:gd name="adj4" fmla="val 6943371"/>
            <a:gd name="adj5" fmla="val 5932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826FEF2-98AD-4DFC-B554-F42E4C51A192}">
      <dsp:nvSpPr>
        <dsp:cNvPr id="0" name=""/>
        <dsp:cNvSpPr/>
      </dsp:nvSpPr>
      <dsp:spPr>
        <a:xfrm>
          <a:off x="130794" y="125272"/>
          <a:ext cx="4214484" cy="4214484"/>
        </a:xfrm>
        <a:prstGeom prst="circularArrow">
          <a:avLst>
            <a:gd name="adj1" fmla="val 5085"/>
            <a:gd name="adj2" fmla="val 327528"/>
            <a:gd name="adj3" fmla="val 12786695"/>
            <a:gd name="adj4" fmla="val 10028727"/>
            <a:gd name="adj5" fmla="val 5932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E1C5E9A-DA1D-4003-A436-340AA488FB58}">
      <dsp:nvSpPr>
        <dsp:cNvPr id="0" name=""/>
        <dsp:cNvSpPr/>
      </dsp:nvSpPr>
      <dsp:spPr>
        <a:xfrm>
          <a:off x="179314" y="64735"/>
          <a:ext cx="4214484" cy="4214484"/>
        </a:xfrm>
        <a:prstGeom prst="circularArrow">
          <a:avLst>
            <a:gd name="adj1" fmla="val 5085"/>
            <a:gd name="adj2" fmla="val 327528"/>
            <a:gd name="adj3" fmla="val 15872129"/>
            <a:gd name="adj4" fmla="val 13114645"/>
            <a:gd name="adj5" fmla="val 5932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A0639B-A6BB-9B4C-B259-F9C2AC30017E}" type="datetimeFigureOut">
              <a:rPr lang="en-US" smtClean="0"/>
              <a:pPr/>
              <a:t>1/10/2016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76957A-A420-6F40-B0B5-33903A3142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4766064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6B966F-47FD-406B-9107-B1C1B617898E}" type="datetimeFigureOut">
              <a:rPr lang="en-GB" smtClean="0"/>
              <a:pPr/>
              <a:t>10/01/2016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1011EB-DF6A-41D0-9118-8EF2A693032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22527842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E78D0E-A523-4EF3-9B21-5945364C7102}" type="slidenum">
              <a:rPr lang="en-GB" smtClean="0"/>
              <a:pPr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0880980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E78D0E-A523-4EF3-9B21-5945364C7102}" type="slidenum">
              <a:rPr lang="en-GB" smtClean="0"/>
              <a:pPr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0880980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AQA A-level Business © Hodder &amp; Stoughton Limited 2015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47246-2CC8-4C53-9EA3-1413DD9598C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1006692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AQA A-level Business © Hodder &amp; Stoughton Limited 2015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47246-2CC8-4C53-9EA3-1413DD9598C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002567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AQA A-level Business © Hodder &amp; Stoughton Limited 2015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47246-2CC8-4C53-9EA3-1413DD9598C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4201211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AQA A-level Business © Hodder &amp; Stoughton Limited 2015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47246-2CC8-4C53-9EA3-1413DD9598C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582951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AQA A-level Business © Hodder &amp; Stoughton Limited 2015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47246-2CC8-4C53-9EA3-1413DD9598C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550039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AQA A-level Business © Hodder &amp; Stoughton Limited 2015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47246-2CC8-4C53-9EA3-1413DD9598C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3903861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AQA A-level Business © Hodder &amp; Stoughton Limited 2015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47246-2CC8-4C53-9EA3-1413DD9598C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0025253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AQA A-level Business © Hodder &amp; Stoughton Limited 2015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47246-2CC8-4C53-9EA3-1413DD9598C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8243979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AQA A-level Business © Hodder &amp; Stoughton Limited 2015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47246-2CC8-4C53-9EA3-1413DD9598C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5053257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AQA A-level Business © Hodder &amp; Stoughton Limited 2015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47246-2CC8-4C53-9EA3-1413DD9598C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6632388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AQA A-level Business © Hodder &amp; Stoughton Limited 2015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47246-2CC8-4C53-9EA3-1413DD9598C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3159034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0" y="0"/>
            <a:ext cx="9144000" cy="980728"/>
          </a:xfrm>
          <a:prstGeom prst="rect">
            <a:avLst/>
          </a:prstGeom>
          <a:solidFill>
            <a:srgbClr val="B70C3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 descr="1471836091_Fotolia_61696414.jpg"/>
          <p:cNvPicPr>
            <a:picLocks noChangeAspect="1"/>
          </p:cNvPicPr>
          <p:nvPr userDrawn="1"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21292"/>
          <a:stretch/>
        </p:blipFill>
        <p:spPr>
          <a:xfrm>
            <a:off x="0" y="0"/>
            <a:ext cx="1259632" cy="978305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7544" y="1052736"/>
            <a:ext cx="8208912" cy="96987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60848"/>
            <a:ext cx="8229600" cy="40653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7544" y="6356350"/>
            <a:ext cx="40324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dirty="0" smtClean="0"/>
              <a:t>AQA A-level Business © Hodder &amp; Stoughton Limited 2015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E47246-2CC8-4C53-9EA3-1413DD9598CD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TextBox 7"/>
          <p:cNvSpPr txBox="1"/>
          <p:nvPr userDrawn="1"/>
        </p:nvSpPr>
        <p:spPr>
          <a:xfrm>
            <a:off x="1259632" y="260648"/>
            <a:ext cx="73448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>
                <a:solidFill>
                  <a:schemeClr val="bg1"/>
                </a:solidFill>
              </a:rPr>
              <a:t>Unit 3 – Decision</a:t>
            </a:r>
            <a:r>
              <a:rPr lang="en-US" sz="2200" b="1" baseline="0" dirty="0" smtClean="0">
                <a:solidFill>
                  <a:schemeClr val="bg1"/>
                </a:solidFill>
              </a:rPr>
              <a:t> </a:t>
            </a:r>
            <a:r>
              <a:rPr lang="en-US" sz="2200" b="1" dirty="0" smtClean="0">
                <a:solidFill>
                  <a:schemeClr val="bg1"/>
                </a:solidFill>
              </a:rPr>
              <a:t>making to improve marketing performance</a:t>
            </a:r>
            <a:endParaRPr lang="en-US" sz="2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370418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914400" rtl="0" eaLnBrk="1" latinLnBrk="0" hangingPunct="1">
        <a:spcBef>
          <a:spcPct val="0"/>
        </a:spcBef>
        <a:buNone/>
        <a:defRPr sz="4000" b="0" kern="1200">
          <a:solidFill>
            <a:srgbClr val="C0000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C00000"/>
        </a:buClr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C00000"/>
        </a:buClr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C00000"/>
        </a:buClr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C00000"/>
        </a:buClr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C00000"/>
        </a:buClr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43608" y="2060848"/>
            <a:ext cx="7416824" cy="3001888"/>
          </a:xfrm>
        </p:spPr>
        <p:txBody>
          <a:bodyPr>
            <a:normAutofit lnSpcReduction="10000"/>
          </a:bodyPr>
          <a:lstStyle/>
          <a:p>
            <a:pPr>
              <a:spcAft>
                <a:spcPts val="1200"/>
              </a:spcAft>
            </a:pPr>
            <a:r>
              <a:rPr lang="en-GB" sz="5400" dirty="0">
                <a:solidFill>
                  <a:srgbClr val="C00000"/>
                </a:solidFill>
              </a:rPr>
              <a:t>3.4 </a:t>
            </a:r>
            <a:r>
              <a:rPr lang="en-GB" sz="5400" dirty="0" smtClean="0">
                <a:solidFill>
                  <a:srgbClr val="C00000"/>
                </a:solidFill>
              </a:rPr>
              <a:t>– Using </a:t>
            </a:r>
            <a:r>
              <a:rPr lang="en-GB" sz="5400" dirty="0">
                <a:solidFill>
                  <a:srgbClr val="C00000"/>
                </a:solidFill>
              </a:rPr>
              <a:t>the </a:t>
            </a:r>
            <a:endParaRPr lang="en-GB" sz="5400" dirty="0" smtClean="0">
              <a:solidFill>
                <a:srgbClr val="C00000"/>
              </a:solidFill>
            </a:endParaRPr>
          </a:p>
          <a:p>
            <a:pPr>
              <a:spcAft>
                <a:spcPts val="1200"/>
              </a:spcAft>
            </a:pPr>
            <a:r>
              <a:rPr lang="en-GB" sz="5400" dirty="0" smtClean="0">
                <a:solidFill>
                  <a:srgbClr val="C00000"/>
                </a:solidFill>
              </a:rPr>
              <a:t>marketing mix:</a:t>
            </a:r>
          </a:p>
          <a:p>
            <a:pPr>
              <a:spcAft>
                <a:spcPts val="1200"/>
              </a:spcAft>
            </a:pPr>
            <a:r>
              <a:rPr lang="en-GB" sz="5400" dirty="0" smtClean="0">
                <a:solidFill>
                  <a:srgbClr val="C00000"/>
                </a:solidFill>
              </a:rPr>
              <a:t>Price</a:t>
            </a:r>
            <a:endParaRPr lang="en-GB" sz="5400" dirty="0">
              <a:solidFill>
                <a:srgbClr val="C00000"/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467544" y="6356350"/>
            <a:ext cx="40324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smtClean="0"/>
              <a:t>AQA A-level Business © Hodder &amp; Stoughton Limited 2015</a:t>
            </a:r>
            <a:endParaRPr lang="en-GB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E47246-2CC8-4C53-9EA3-1413DD9598CD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369418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705" y="2132856"/>
            <a:ext cx="8964488" cy="4536504"/>
          </a:xfr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  <a:spcAft>
                <a:spcPts val="600"/>
              </a:spcAft>
            </a:pPr>
            <a:r>
              <a:rPr lang="en-GB" sz="1800" dirty="0" smtClean="0"/>
              <a:t>This measures the responsiveness (or sensitivity) of demand to a change in price</a:t>
            </a: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None/>
            </a:pPr>
            <a:r>
              <a:rPr lang="en-GB" sz="1800" b="1" dirty="0" smtClean="0">
                <a:solidFill>
                  <a:srgbClr val="000000"/>
                </a:solidFill>
              </a:rPr>
              <a:t>	PED </a:t>
            </a:r>
            <a:r>
              <a:rPr lang="en-GB" sz="1800" b="1" dirty="0">
                <a:solidFill>
                  <a:srgbClr val="000000"/>
                </a:solidFill>
              </a:rPr>
              <a:t>= 		</a:t>
            </a:r>
            <a:r>
              <a:rPr lang="en-GB" sz="1800" b="1" u="sng" dirty="0" smtClean="0">
                <a:solidFill>
                  <a:srgbClr val="000000"/>
                </a:solidFill>
              </a:rPr>
              <a:t>percentage </a:t>
            </a:r>
            <a:r>
              <a:rPr lang="en-GB" sz="1800" b="1" u="sng" dirty="0">
                <a:solidFill>
                  <a:srgbClr val="000000"/>
                </a:solidFill>
              </a:rPr>
              <a:t>change in quantity demanded</a:t>
            </a:r>
            <a:endParaRPr lang="en-GB" sz="1800" b="1" dirty="0">
              <a:solidFill>
                <a:srgbClr val="000000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None/>
            </a:pPr>
            <a:r>
              <a:rPr lang="en-GB" sz="1800" b="1" dirty="0">
                <a:solidFill>
                  <a:srgbClr val="000000"/>
                </a:solidFill>
              </a:rPr>
              <a:t>			</a:t>
            </a:r>
            <a:r>
              <a:rPr lang="en-GB" sz="1800" b="1" dirty="0" smtClean="0">
                <a:solidFill>
                  <a:srgbClr val="000000"/>
                </a:solidFill>
              </a:rPr>
              <a:t>            percentage change </a:t>
            </a:r>
            <a:r>
              <a:rPr lang="en-GB" sz="1800" b="1" dirty="0">
                <a:solidFill>
                  <a:srgbClr val="000000"/>
                </a:solidFill>
              </a:rPr>
              <a:t>in </a:t>
            </a:r>
            <a:r>
              <a:rPr lang="en-GB" sz="1800" b="1" dirty="0" smtClean="0">
                <a:solidFill>
                  <a:srgbClr val="000000"/>
                </a:solidFill>
              </a:rPr>
              <a:t>price</a:t>
            </a:r>
            <a:endParaRPr lang="en-GB" sz="1800" dirty="0">
              <a:solidFill>
                <a:srgbClr val="000000"/>
              </a:solidFill>
            </a:endParaRPr>
          </a:p>
          <a:p>
            <a:pPr algn="just">
              <a:spcBef>
                <a:spcPts val="0"/>
              </a:spcBef>
              <a:spcAft>
                <a:spcPts val="600"/>
              </a:spcAft>
            </a:pPr>
            <a:r>
              <a:rPr lang="en-GB" sz="1800" b="1" i="1" dirty="0"/>
              <a:t>Elastic goods</a:t>
            </a:r>
            <a:r>
              <a:rPr lang="en-GB" sz="1800" dirty="0"/>
              <a:t> = an answer </a:t>
            </a:r>
            <a:r>
              <a:rPr lang="en-GB" sz="1800" b="1" dirty="0"/>
              <a:t>greater than 1</a:t>
            </a:r>
            <a:r>
              <a:rPr lang="en-GB" sz="1800" dirty="0"/>
              <a:t>, where demand will change with a price </a:t>
            </a:r>
            <a:r>
              <a:rPr lang="en-GB" sz="1800" dirty="0" smtClean="0"/>
              <a:t>change. The higher the number the more elastic the product is and more demand will change as price changes.</a:t>
            </a:r>
            <a:endParaRPr lang="en-GB" sz="1800" dirty="0"/>
          </a:p>
          <a:p>
            <a:pPr algn="just">
              <a:spcBef>
                <a:spcPts val="0"/>
              </a:spcBef>
              <a:spcAft>
                <a:spcPts val="600"/>
              </a:spcAft>
            </a:pPr>
            <a:r>
              <a:rPr lang="en-GB" sz="1800" b="1" i="1" dirty="0"/>
              <a:t>Inelastic goods</a:t>
            </a:r>
            <a:r>
              <a:rPr lang="en-GB" sz="1800" dirty="0"/>
              <a:t> = </a:t>
            </a:r>
            <a:r>
              <a:rPr lang="en-GB" sz="1800" b="1" dirty="0"/>
              <a:t>Less than 1</a:t>
            </a:r>
            <a:r>
              <a:rPr lang="en-GB" sz="1800" dirty="0"/>
              <a:t>, where demand is relatively unresponsive to a change in </a:t>
            </a:r>
            <a:r>
              <a:rPr lang="en-GB" sz="1800" dirty="0" smtClean="0"/>
              <a:t>price. The smaller the decimal the more inelastic it is. If prices increase there will be little </a:t>
            </a:r>
            <a:r>
              <a:rPr lang="en-GB" sz="1800" dirty="0"/>
              <a:t>to no impact on </a:t>
            </a:r>
            <a:r>
              <a:rPr lang="en-GB" sz="1800" dirty="0" smtClean="0"/>
              <a:t>demand.</a:t>
            </a:r>
            <a:endParaRPr lang="en-GB" sz="1800" dirty="0"/>
          </a:p>
          <a:p>
            <a:pPr algn="just">
              <a:spcBef>
                <a:spcPts val="0"/>
              </a:spcBef>
              <a:spcAft>
                <a:spcPts val="600"/>
              </a:spcAft>
            </a:pPr>
            <a:r>
              <a:rPr lang="en-GB" sz="1800" b="1" i="1" dirty="0" smtClean="0"/>
              <a:t>Unit</a:t>
            </a:r>
            <a:r>
              <a:rPr lang="en-GB" sz="1800" b="1" i="1" dirty="0" smtClean="0">
                <a:solidFill>
                  <a:srgbClr val="008000"/>
                </a:solidFill>
              </a:rPr>
              <a:t>ary</a:t>
            </a:r>
            <a:r>
              <a:rPr lang="en-GB" sz="1800" b="1" i="1" dirty="0" smtClean="0"/>
              <a:t> </a:t>
            </a:r>
            <a:r>
              <a:rPr lang="en-GB" sz="1800" b="1" i="1" dirty="0"/>
              <a:t>elasticity</a:t>
            </a:r>
            <a:r>
              <a:rPr lang="en-GB" sz="1800" dirty="0"/>
              <a:t> = an </a:t>
            </a:r>
            <a:r>
              <a:rPr lang="en-GB" sz="1800" b="1" dirty="0"/>
              <a:t>elasticity of 1</a:t>
            </a:r>
            <a:r>
              <a:rPr lang="en-GB" sz="1800" dirty="0"/>
              <a:t>, any price change is cancelled out by the demand </a:t>
            </a:r>
            <a:r>
              <a:rPr lang="en-GB" sz="1800" dirty="0" smtClean="0"/>
              <a:t>change. </a:t>
            </a:r>
            <a:r>
              <a:rPr lang="en-GB" sz="1800" b="1" dirty="0" smtClean="0">
                <a:solidFill>
                  <a:srgbClr val="008000"/>
                </a:solidFill>
              </a:rPr>
              <a:t>[Used in PP3.2b]</a:t>
            </a:r>
          </a:p>
          <a:p>
            <a:pPr algn="just">
              <a:spcBef>
                <a:spcPts val="0"/>
              </a:spcBef>
              <a:spcAft>
                <a:spcPts val="600"/>
              </a:spcAft>
            </a:pPr>
            <a:r>
              <a:rPr lang="en-GB" sz="1800" dirty="0" smtClean="0"/>
              <a:t>Elasticity </a:t>
            </a:r>
            <a:r>
              <a:rPr lang="en-GB" sz="1800" b="1" dirty="0" smtClean="0"/>
              <a:t>will always be a negative figure </a:t>
            </a:r>
            <a:r>
              <a:rPr lang="en-GB" sz="1800" dirty="0" smtClean="0"/>
              <a:t>as when price goes up demand falls and when prices fall demand rises. The relationship between these variables is opposite and therefore negative.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1052736"/>
            <a:ext cx="9180512" cy="864096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>
                <a:solidFill>
                  <a:srgbClr val="C00000"/>
                </a:solidFill>
              </a:rPr>
              <a:t>Price elasticity of demand (PED)</a:t>
            </a:r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AQA A-level Business © Hodder &amp; Stoughton Limited 2015</a:t>
            </a:r>
            <a:endParaRPr lang="en-GB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47246-2CC8-4C53-9EA3-1413DD9598CD}" type="slidenum">
              <a:rPr lang="en-GB" smtClean="0"/>
              <a:pPr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9811368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636912"/>
            <a:ext cx="9144000" cy="1296144"/>
          </a:xfrm>
        </p:spPr>
        <p:txBody>
          <a:bodyPr>
            <a:normAutofit fontScale="90000"/>
          </a:bodyPr>
          <a:lstStyle/>
          <a:p>
            <a:r>
              <a:rPr lang="en-GB" sz="4400" dirty="0" smtClean="0"/>
              <a:t>Discussion: </a:t>
            </a:r>
            <a:br>
              <a:rPr lang="en-GB" sz="4400" dirty="0" smtClean="0"/>
            </a:br>
            <a:r>
              <a:rPr lang="en-GB" dirty="0" smtClean="0">
                <a:solidFill>
                  <a:srgbClr val="000000"/>
                </a:solidFill>
              </a:rPr>
              <a:t>What factors may determine how elastic or inelastic a product is?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AQA A-level Business © Hodder &amp; Stoughton Limited 2015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47246-2CC8-4C53-9EA3-1413DD9598CD}" type="slidenum">
              <a:rPr lang="en-GB" smtClean="0"/>
              <a:pPr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368217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1844824"/>
            <a:ext cx="8781574" cy="4704336"/>
          </a:xfrm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buNone/>
            </a:pPr>
            <a:endParaRPr lang="en-GB" sz="1100" b="1" dirty="0">
              <a:solidFill>
                <a:srgbClr val="660066"/>
              </a:solidFill>
            </a:endParaRPr>
          </a:p>
          <a:p>
            <a:pPr marL="0" indent="0" algn="just" fontAlgn="base">
              <a:spcBef>
                <a:spcPts val="0"/>
              </a:spcBef>
              <a:buNone/>
            </a:pPr>
            <a:endParaRPr lang="en-GB" sz="1650" dirty="0" smtClean="0"/>
          </a:p>
          <a:p>
            <a:pPr marL="0" indent="0" algn="just" fontAlgn="base">
              <a:spcBef>
                <a:spcPts val="0"/>
              </a:spcBef>
              <a:buNone/>
            </a:pPr>
            <a:r>
              <a:rPr lang="en-GB" sz="2000" dirty="0" smtClean="0"/>
              <a:t>When </a:t>
            </a:r>
            <a:r>
              <a:rPr lang="en-GB" sz="2000" dirty="0"/>
              <a:t>Sony first released the PlayStation 3 in 2006 they sold it at a loss. It cost about $805 to build and initially sold for $599. </a:t>
            </a:r>
            <a:r>
              <a:rPr lang="en-GB" sz="2000" dirty="0" smtClean="0"/>
              <a:t>Over time </a:t>
            </a:r>
            <a:r>
              <a:rPr lang="en-GB" sz="2000" dirty="0"/>
              <a:t>costs and prices came down and by 2009 the PS3 was selling for $299 at a cost of $336 to </a:t>
            </a:r>
            <a:r>
              <a:rPr lang="en-GB" sz="2000" dirty="0" smtClean="0"/>
              <a:t>build. </a:t>
            </a:r>
            <a:r>
              <a:rPr lang="en-GB" sz="2000" dirty="0"/>
              <a:t>The PS4 costs approximately $381 and when launched sold for </a:t>
            </a:r>
            <a:r>
              <a:rPr lang="en-GB" sz="2000" dirty="0" smtClean="0"/>
              <a:t>a $</a:t>
            </a:r>
            <a:r>
              <a:rPr lang="en-GB" sz="2000" dirty="0"/>
              <a:t>399 retail </a:t>
            </a:r>
            <a:r>
              <a:rPr lang="en-GB" sz="2000" dirty="0" smtClean="0"/>
              <a:t>price, </a:t>
            </a:r>
            <a:r>
              <a:rPr lang="en-GB" sz="2000" dirty="0"/>
              <a:t>only an $18 difference. </a:t>
            </a:r>
            <a:r>
              <a:rPr lang="en-GB" sz="2000" dirty="0" smtClean="0"/>
              <a:t>These </a:t>
            </a:r>
            <a:r>
              <a:rPr lang="en-GB" sz="2000" dirty="0"/>
              <a:t>small profit margins are rare in consumer electronics. For </a:t>
            </a:r>
            <a:r>
              <a:rPr lang="en-GB" sz="2000" dirty="0" smtClean="0"/>
              <a:t>example, </a:t>
            </a:r>
            <a:r>
              <a:rPr lang="en-GB" sz="2000" dirty="0"/>
              <a:t>Apple’s iPad Air sells for a minimum of $499 at retail, yet costs up to $274 to build</a:t>
            </a:r>
            <a:r>
              <a:rPr lang="en-GB" sz="2000" dirty="0" smtClean="0"/>
              <a:t>.</a:t>
            </a:r>
            <a:endParaRPr lang="en-GB" sz="2000" dirty="0"/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0" y="908720"/>
            <a:ext cx="9144000" cy="912289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>
                <a:solidFill>
                  <a:srgbClr val="C00000"/>
                </a:solidFill>
              </a:rPr>
              <a:t>Example </a:t>
            </a:r>
            <a:r>
              <a:rPr lang="en-GB" dirty="0" smtClean="0">
                <a:solidFill>
                  <a:srgbClr val="C00000"/>
                </a:solidFill>
              </a:rPr>
              <a:t>and exam-style </a:t>
            </a:r>
            <a:r>
              <a:rPr lang="en-GB" dirty="0">
                <a:solidFill>
                  <a:srgbClr val="C00000"/>
                </a:solidFill>
              </a:rPr>
              <a:t>q</a:t>
            </a:r>
            <a:r>
              <a:rPr lang="en-GB" dirty="0" smtClean="0">
                <a:solidFill>
                  <a:srgbClr val="C00000"/>
                </a:solidFill>
              </a:rPr>
              <a:t>uestions</a:t>
            </a:r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AQA A-level Business © Hodder &amp; Stoughton Limited 2015</a:t>
            </a:r>
            <a:endParaRPr lang="en-GB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47246-2CC8-4C53-9EA3-1413DD9598CD}" type="slidenum">
              <a:rPr lang="en-GB" smtClean="0"/>
              <a:pPr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804535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1844824"/>
            <a:ext cx="8781574" cy="4704336"/>
          </a:xfrm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en-GB" sz="2200" b="1" dirty="0" smtClean="0">
                <a:solidFill>
                  <a:srgbClr val="C00000"/>
                </a:solidFill>
              </a:rPr>
              <a:t>Questions:</a:t>
            </a:r>
            <a:endParaRPr lang="en-GB" sz="2200" b="1" dirty="0">
              <a:solidFill>
                <a:srgbClr val="C00000"/>
              </a:solidFill>
            </a:endParaRPr>
          </a:p>
          <a:p>
            <a:pPr marL="514350" indent="-514350" algn="just">
              <a:spcBef>
                <a:spcPts val="0"/>
              </a:spcBef>
              <a:buFont typeface="+mj-lt"/>
              <a:buAutoNum type="arabicPeriod"/>
            </a:pPr>
            <a:r>
              <a:rPr lang="en-GB" sz="2200" b="1" dirty="0" smtClean="0"/>
              <a:t>Analyse </a:t>
            </a:r>
            <a:r>
              <a:rPr lang="en-GB" sz="2200" dirty="0" smtClean="0"/>
              <a:t>why you believe Sony decided to sell its PS4 console using a loss leader strategy on its launch? (6 marks)</a:t>
            </a:r>
          </a:p>
          <a:p>
            <a:pPr marL="514350" indent="-514350" algn="just">
              <a:spcBef>
                <a:spcPts val="0"/>
              </a:spcBef>
              <a:buFont typeface="+mj-lt"/>
              <a:buAutoNum type="arabicPeriod"/>
            </a:pPr>
            <a:r>
              <a:rPr lang="en-GB" sz="2200" b="1" dirty="0"/>
              <a:t>Explain</a:t>
            </a:r>
            <a:r>
              <a:rPr lang="en-GB" sz="2200" dirty="0"/>
              <a:t> the factors that might influence the price at which </a:t>
            </a:r>
            <a:r>
              <a:rPr lang="en-GB" sz="2200" dirty="0" smtClean="0"/>
              <a:t>Sony </a:t>
            </a:r>
            <a:r>
              <a:rPr lang="en-GB" sz="2200" dirty="0"/>
              <a:t>sells its </a:t>
            </a:r>
            <a:r>
              <a:rPr lang="en-GB" sz="2200" dirty="0" smtClean="0"/>
              <a:t>games consoles. (6 marks) </a:t>
            </a:r>
            <a:endParaRPr lang="en-GB" sz="2200" dirty="0"/>
          </a:p>
          <a:p>
            <a:pPr marL="514350" indent="-514350" algn="just">
              <a:spcBef>
                <a:spcPts val="0"/>
              </a:spcBef>
              <a:buFont typeface="+mj-lt"/>
              <a:buAutoNum type="arabicPeriod"/>
            </a:pPr>
            <a:r>
              <a:rPr lang="en-GB" sz="2200" b="1" dirty="0" smtClean="0"/>
              <a:t>Discuss</a:t>
            </a:r>
            <a:r>
              <a:rPr lang="en-GB" sz="2200" dirty="0" smtClean="0"/>
              <a:t> whether Sony was right to use price skimming on the launch of the PS4? Justify your view. (16 marks)</a:t>
            </a:r>
            <a:r>
              <a:rPr lang="en-GB" sz="2200" b="1" dirty="0" smtClean="0">
                <a:solidFill>
                  <a:srgbClr val="008000"/>
                </a:solidFill>
              </a:rPr>
              <a:t> </a:t>
            </a:r>
          </a:p>
          <a:p>
            <a:pPr marL="0" indent="0" algn="just">
              <a:spcBef>
                <a:spcPts val="0"/>
              </a:spcBef>
              <a:buNone/>
            </a:pPr>
            <a:endParaRPr lang="en-GB" sz="2200" b="1" dirty="0">
              <a:solidFill>
                <a:srgbClr val="008000"/>
              </a:solidFill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en-GB" sz="2200" b="1" dirty="0" smtClean="0">
                <a:solidFill>
                  <a:srgbClr val="C00000"/>
                </a:solidFill>
              </a:rPr>
              <a:t>Exam tip: </a:t>
            </a:r>
          </a:p>
          <a:p>
            <a:pPr algn="just">
              <a:spcBef>
                <a:spcPts val="0"/>
              </a:spcBef>
            </a:pPr>
            <a:r>
              <a:rPr lang="en-GB" sz="2200" dirty="0" smtClean="0"/>
              <a:t>Use a </a:t>
            </a:r>
            <a:r>
              <a:rPr lang="en-GB" sz="2200" b="1" dirty="0" smtClean="0"/>
              <a:t>supported judgement </a:t>
            </a:r>
            <a:r>
              <a:rPr lang="en-GB" sz="2200" dirty="0" smtClean="0"/>
              <a:t>in the final paragraph to answer the actual question asked. Support your judgement using key points from the case.</a:t>
            </a:r>
          </a:p>
          <a:p>
            <a:pPr algn="just">
              <a:spcBef>
                <a:spcPts val="0"/>
              </a:spcBef>
            </a:pPr>
            <a:r>
              <a:rPr lang="en-GB" sz="2200" dirty="0" smtClean="0"/>
              <a:t>You may also wish to discuss the judgement in the </a:t>
            </a:r>
            <a:r>
              <a:rPr lang="en-GB" sz="2200" b="1" dirty="0" smtClean="0"/>
              <a:t>short and long term </a:t>
            </a:r>
            <a:r>
              <a:rPr lang="en-GB" sz="2200" dirty="0" smtClean="0"/>
              <a:t>to build a more in-depth final evaluation </a:t>
            </a: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0" y="908720"/>
            <a:ext cx="9144000" cy="912289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>
                <a:solidFill>
                  <a:srgbClr val="C00000"/>
                </a:solidFill>
              </a:rPr>
              <a:t>Example </a:t>
            </a:r>
            <a:r>
              <a:rPr lang="en-GB" dirty="0" smtClean="0">
                <a:solidFill>
                  <a:srgbClr val="C00000"/>
                </a:solidFill>
              </a:rPr>
              <a:t>and exam-style </a:t>
            </a:r>
            <a:r>
              <a:rPr lang="en-GB" dirty="0">
                <a:solidFill>
                  <a:srgbClr val="C00000"/>
                </a:solidFill>
              </a:rPr>
              <a:t>q</a:t>
            </a:r>
            <a:r>
              <a:rPr lang="en-GB" dirty="0" smtClean="0">
                <a:solidFill>
                  <a:srgbClr val="C00000"/>
                </a:solidFill>
              </a:rPr>
              <a:t>uestions</a:t>
            </a:r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AQA A-level Business © Hodder &amp; Stoughton Limited 2015</a:t>
            </a:r>
            <a:endParaRPr lang="en-GB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47246-2CC8-4C53-9EA3-1413DD9598CD}" type="slidenum">
              <a:rPr lang="en-GB" smtClean="0"/>
              <a:pPr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727450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9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39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399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9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8229600" cy="994122"/>
          </a:xfrm>
        </p:spPr>
        <p:txBody>
          <a:bodyPr/>
          <a:lstStyle/>
          <a:p>
            <a:r>
              <a:rPr lang="en-GB" dirty="0" smtClean="0"/>
              <a:t>Summary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060848"/>
            <a:ext cx="8229600" cy="4104456"/>
          </a:xfrm>
        </p:spPr>
        <p:txBody>
          <a:bodyPr>
            <a:noAutofit/>
          </a:bodyPr>
          <a:lstStyle/>
          <a:p>
            <a:pPr algn="just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</a:pPr>
            <a:r>
              <a:rPr lang="en-GB" sz="2400" dirty="0" smtClean="0"/>
              <a:t>The price set by a firm is decided by a wide range of factors.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</a:pPr>
            <a:r>
              <a:rPr lang="en-GB" sz="2400" dirty="0" smtClean="0"/>
              <a:t>It is also one of the most important parts of the marketing mix to get right as it is a key part of the consumer buying decision.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</a:pPr>
            <a:r>
              <a:rPr lang="en-GB" sz="2400" dirty="0" smtClean="0"/>
              <a:t>Many </a:t>
            </a:r>
            <a:r>
              <a:rPr lang="en-GB" sz="2400" dirty="0"/>
              <a:t>firms do not like to compete on price as it may trigger a </a:t>
            </a:r>
            <a:r>
              <a:rPr lang="en-GB" sz="2400" b="1" dirty="0"/>
              <a:t>price war</a:t>
            </a:r>
            <a:r>
              <a:rPr lang="en-GB" sz="2400" dirty="0"/>
              <a:t>. </a:t>
            </a:r>
            <a:endParaRPr lang="en-GB" sz="2400" dirty="0" smtClean="0"/>
          </a:p>
          <a:p>
            <a:pPr algn="just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</a:pPr>
            <a:r>
              <a:rPr lang="en-GB" sz="2400" dirty="0" smtClean="0"/>
              <a:t>If </a:t>
            </a:r>
            <a:r>
              <a:rPr lang="en-GB" sz="2400" dirty="0"/>
              <a:t>firms constantly undercut each other to attract customers the only result is profit margins falling and the only stakeholder that benefits is the consumer.</a:t>
            </a:r>
          </a:p>
          <a:p>
            <a:endParaRPr lang="en-GB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AQA A-level Business © Hodder &amp; Stoughton Limited 2015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47246-2CC8-4C53-9EA3-1413DD9598CD}" type="slidenum">
              <a:rPr lang="en-GB" smtClean="0"/>
              <a:pPr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395176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dirty="0" smtClean="0"/>
              <a:t>Learning </a:t>
            </a:r>
            <a:r>
              <a:rPr lang="en-GB" dirty="0"/>
              <a:t>o</a:t>
            </a:r>
            <a:r>
              <a:rPr lang="en-GB" dirty="0" smtClean="0"/>
              <a:t>utcomes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dirty="0"/>
              <a:t>Making marketing decisions: </a:t>
            </a:r>
            <a:r>
              <a:rPr lang="en-GB" dirty="0" smtClean="0"/>
              <a:t>Using the marketing </a:t>
            </a:r>
            <a:r>
              <a:rPr lang="en-GB" dirty="0"/>
              <a:t>m</a:t>
            </a:r>
            <a:r>
              <a:rPr lang="en-GB" dirty="0" smtClean="0"/>
              <a:t>ix</a:t>
            </a: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What you need to know:</a:t>
            </a:r>
          </a:p>
          <a:p>
            <a:r>
              <a:rPr lang="en-GB" dirty="0" smtClean="0"/>
              <a:t>The elements of the marketing mix (7Ps)</a:t>
            </a:r>
          </a:p>
          <a:p>
            <a:r>
              <a:rPr lang="en-GB" dirty="0" smtClean="0"/>
              <a:t>The influences on and effects of the changes in the elements of the marketing mix</a:t>
            </a:r>
          </a:p>
          <a:p>
            <a:r>
              <a:rPr lang="en-GB" dirty="0" smtClean="0"/>
              <a:t>Pricing decisions</a:t>
            </a:r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AQA A-level Business © Hodder &amp; Stoughton Limited 2015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47246-2CC8-4C53-9EA3-1413DD9598CD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405510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536" y="980728"/>
            <a:ext cx="8496944" cy="1991072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GB" sz="2900" dirty="0" smtClean="0">
                <a:solidFill>
                  <a:srgbClr val="C00000"/>
                </a:solidFill>
              </a:rPr>
              <a:t>Making marketing decisions: Using the marketing </a:t>
            </a:r>
            <a:r>
              <a:rPr lang="en-GB" sz="2900" dirty="0">
                <a:solidFill>
                  <a:srgbClr val="C00000"/>
                </a:solidFill>
              </a:rPr>
              <a:t>m</a:t>
            </a:r>
            <a:r>
              <a:rPr lang="en-GB" sz="2900" dirty="0" smtClean="0">
                <a:solidFill>
                  <a:srgbClr val="C00000"/>
                </a:solidFill>
              </a:rPr>
              <a:t>ix: </a:t>
            </a:r>
            <a:r>
              <a:rPr lang="en-GB" dirty="0" smtClean="0">
                <a:solidFill>
                  <a:srgbClr val="C00000"/>
                </a:solidFill>
              </a:rPr>
              <a:t>Product</a:t>
            </a:r>
            <a:endParaRPr lang="en-GB" dirty="0">
              <a:solidFill>
                <a:srgbClr val="C00000"/>
              </a:solidFill>
            </a:endParaRPr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xmlns="" val="2047572414"/>
              </p:ext>
            </p:extLst>
          </p:nvPr>
        </p:nvGraphicFramePr>
        <p:xfrm>
          <a:off x="2339752" y="2060848"/>
          <a:ext cx="4824536" cy="44644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AQA A-level Business © Hodder &amp; Stoughton Limited 2015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47246-2CC8-4C53-9EA3-1413DD9598CD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551320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636912"/>
            <a:ext cx="9144000" cy="1296144"/>
          </a:xfrm>
        </p:spPr>
        <p:txBody>
          <a:bodyPr>
            <a:normAutofit fontScale="90000"/>
          </a:bodyPr>
          <a:lstStyle/>
          <a:p>
            <a:r>
              <a:rPr lang="en-GB" sz="4400" dirty="0" smtClean="0"/>
              <a:t>Starter discussion</a:t>
            </a:r>
            <a:r>
              <a:rPr lang="en-GB" sz="4400" dirty="0" smtClean="0"/>
              <a:t>:</a:t>
            </a:r>
            <a:br>
              <a:rPr lang="en-GB" sz="4400" dirty="0" smtClean="0"/>
            </a:br>
            <a:r>
              <a:rPr lang="en-GB" dirty="0" smtClean="0"/>
              <a:t> </a:t>
            </a:r>
            <a:br>
              <a:rPr lang="en-GB" dirty="0" smtClean="0"/>
            </a:br>
            <a:r>
              <a:rPr lang="en-GB" dirty="0" smtClean="0">
                <a:solidFill>
                  <a:schemeClr val="tx1"/>
                </a:solidFill>
              </a:rPr>
              <a:t>What factors may determine how much a firm charges for its products?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AQA A-level Business © Hodder &amp; Stoughton Limited 2015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47246-2CC8-4C53-9EA3-1413DD9598CD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648285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79" y="980728"/>
            <a:ext cx="9144000" cy="864096"/>
          </a:xfrm>
          <a:noFill/>
          <a:ln>
            <a:noFill/>
          </a:ln>
        </p:spPr>
        <p:txBody>
          <a:bodyPr>
            <a:noAutofit/>
          </a:bodyPr>
          <a:lstStyle/>
          <a:p>
            <a:r>
              <a:rPr lang="en-GB" dirty="0" smtClean="0"/>
              <a:t>Factors impacting on price </a:t>
            </a:r>
            <a:r>
              <a:rPr lang="en-GB" dirty="0" smtClean="0"/>
              <a:t>charged</a:t>
            </a:r>
            <a:br>
              <a:rPr lang="en-GB" dirty="0" smtClean="0"/>
            </a:br>
            <a:r>
              <a:rPr lang="en-GB" sz="3200" dirty="0" smtClean="0"/>
              <a:t>(explain in 1 sentence why each of these impact price)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916832"/>
            <a:ext cx="8640960" cy="468052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GB" sz="2000" dirty="0" smtClean="0"/>
              <a:t>There are several factors a business needs to consider in setting the price: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GB" sz="2000" dirty="0" smtClean="0"/>
              <a:t>Competitors’ products and prices</a:t>
            </a:r>
            <a:endParaRPr lang="en-GB" sz="2000" dirty="0"/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GB" sz="2000" dirty="0" smtClean="0"/>
              <a:t>Costs of production, promotion, etc.</a:t>
            </a:r>
            <a:endParaRPr lang="en-GB" sz="2000" dirty="0"/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GB" sz="2000" dirty="0"/>
              <a:t>M</a:t>
            </a:r>
            <a:r>
              <a:rPr lang="en-GB" sz="2000" dirty="0" smtClean="0"/>
              <a:t>arket conditions, for example, demand levels, accepted prices, market share, etc.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GB" sz="2000" dirty="0" smtClean="0"/>
              <a:t>The state of the economy and its impact on consumers’ disposable income</a:t>
            </a:r>
            <a:endParaRPr lang="en-GB" sz="2000" dirty="0"/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GB" sz="2000" dirty="0" smtClean="0"/>
              <a:t>The bargaining power of customers in the target market – Do they sell to consumers or businesses?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GB" sz="2000" u="none" dirty="0" smtClean="0">
                <a:cs typeface="Times New Roman" pitchFamily="18" charset="0"/>
              </a:rPr>
              <a:t>Location of the business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GB" sz="2000" u="none" dirty="0" smtClean="0">
                <a:cs typeface="Times New Roman" pitchFamily="18" charset="0"/>
              </a:rPr>
              <a:t>Brand image, reputation and customer loyalty </a:t>
            </a:r>
            <a:endParaRPr lang="en-GB" sz="2000" dirty="0">
              <a:cs typeface="Times New Roman" pitchFamily="18" charset="0"/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GB" sz="2000" dirty="0" smtClean="0">
                <a:cs typeface="Times New Roman" pitchFamily="18" charset="0"/>
              </a:rPr>
              <a:t>Product q</a:t>
            </a:r>
            <a:r>
              <a:rPr lang="en-GB" sz="2000" u="none" dirty="0" smtClean="0">
                <a:cs typeface="Times New Roman" pitchFamily="18" charset="0"/>
              </a:rPr>
              <a:t>uality and packaging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GB" sz="2000" u="none" dirty="0" smtClean="0"/>
              <a:t>Price elasticity of demand – Is the product elastic or inelastic?</a:t>
            </a:r>
            <a:endParaRPr lang="en-GB" sz="2000" dirty="0" smtClean="0"/>
          </a:p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47246-2CC8-4C53-9EA3-1413DD9598CD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151604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052736"/>
            <a:ext cx="8229600" cy="994122"/>
          </a:xfrm>
        </p:spPr>
        <p:txBody>
          <a:bodyPr>
            <a:normAutofit/>
          </a:bodyPr>
          <a:lstStyle/>
          <a:p>
            <a:r>
              <a:rPr lang="en-GB" dirty="0" smtClean="0"/>
              <a:t>Pricing strategies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2132856"/>
            <a:ext cx="8579296" cy="4248472"/>
          </a:xfrm>
        </p:spPr>
        <p:txBody>
          <a:bodyPr>
            <a:normAutofit fontScale="62500" lnSpcReduction="20000"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</a:pPr>
            <a:r>
              <a:rPr lang="en-GB" dirty="0" smtClean="0"/>
              <a:t>There are two pricing strategies that can be used by firms when they are first launched into the market:</a:t>
            </a:r>
            <a:endParaRPr lang="en-GB" b="1" dirty="0"/>
          </a:p>
          <a:p>
            <a:pPr marL="514350" indent="-514350" algn="just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GB" b="1" dirty="0" smtClean="0"/>
              <a:t>Penetration </a:t>
            </a:r>
            <a:r>
              <a:rPr lang="en-GB" b="1" dirty="0"/>
              <a:t>pricing:</a:t>
            </a:r>
            <a:r>
              <a:rPr lang="en-GB" dirty="0"/>
              <a:t> </a:t>
            </a:r>
            <a:r>
              <a:rPr lang="en-GB" dirty="0" smtClean="0"/>
              <a:t>Low </a:t>
            </a:r>
            <a:r>
              <a:rPr lang="en-GB" dirty="0"/>
              <a:t>prices are </a:t>
            </a:r>
            <a:r>
              <a:rPr lang="en-GB" dirty="0" smtClean="0"/>
              <a:t>charged to help attract customers; to gain a foothold in the market and establish market share. It is commonly used with new food products.</a:t>
            </a:r>
            <a:endParaRPr lang="en-GB" dirty="0" smtClean="0">
              <a:solidFill>
                <a:srgbClr val="FF0000"/>
              </a:solidFill>
            </a:endParaRPr>
          </a:p>
          <a:p>
            <a:pPr marL="514350" indent="-514350" algn="just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GB" b="1" dirty="0" smtClean="0"/>
              <a:t>Price skimming: </a:t>
            </a:r>
            <a:r>
              <a:rPr lang="en-GB" dirty="0" smtClean="0"/>
              <a:t>High </a:t>
            </a:r>
            <a:r>
              <a:rPr lang="en-GB" dirty="0"/>
              <a:t>price </a:t>
            </a:r>
            <a:r>
              <a:rPr lang="en-GB" dirty="0" smtClean="0"/>
              <a:t>are charged to gain a high profit margin</a:t>
            </a:r>
            <a:r>
              <a:rPr lang="en-GB" dirty="0"/>
              <a:t> </a:t>
            </a:r>
            <a:r>
              <a:rPr lang="en-GB" dirty="0" smtClean="0"/>
              <a:t>from</a:t>
            </a:r>
            <a:r>
              <a:rPr lang="en-GB" dirty="0"/>
              <a:t> </a:t>
            </a:r>
            <a:r>
              <a:rPr lang="en-GB" b="1" dirty="0" smtClean="0"/>
              <a:t>early adopters</a:t>
            </a:r>
            <a:r>
              <a:rPr lang="en-GB" dirty="0" smtClean="0"/>
              <a:t>. It is commonly used when the business has already established a strong brand image and has a loyal customer base, for example, Apple.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GB" b="1" dirty="0" smtClean="0">
                <a:solidFill>
                  <a:srgbClr val="FF0000"/>
                </a:solidFill>
              </a:rPr>
              <a:t>Early adopters </a:t>
            </a:r>
            <a:r>
              <a:rPr lang="en-GB" dirty="0" smtClean="0">
                <a:solidFill>
                  <a:srgbClr val="FF0000"/>
                </a:solidFill>
              </a:rPr>
              <a:t>are people who are willing to pay high prices to purchase products when they are first launched. Very common in technology markets such as games consoles and phones.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47246-2CC8-4C53-9EA3-1413DD9598CD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71473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07504" y="1052736"/>
            <a:ext cx="9144000" cy="936104"/>
          </a:xfrm>
          <a:noFill/>
          <a:ln>
            <a:noFill/>
          </a:ln>
        </p:spPr>
        <p:txBody>
          <a:bodyPr/>
          <a:lstStyle/>
          <a:p>
            <a:r>
              <a:rPr lang="en-GB" dirty="0" smtClean="0"/>
              <a:t>Pricing strategies</a:t>
            </a:r>
            <a:endParaRPr lang="en-GB" dirty="0"/>
          </a:p>
        </p:txBody>
      </p:sp>
      <p:grpSp>
        <p:nvGrpSpPr>
          <p:cNvPr id="9" name="Group 8"/>
          <p:cNvGrpSpPr/>
          <p:nvPr/>
        </p:nvGrpSpPr>
        <p:grpSpPr>
          <a:xfrm>
            <a:off x="1259632" y="1890410"/>
            <a:ext cx="6480720" cy="3986862"/>
            <a:chOff x="395536" y="2080012"/>
            <a:chExt cx="6480720" cy="3986862"/>
          </a:xfrm>
        </p:grpSpPr>
        <p:cxnSp>
          <p:nvCxnSpPr>
            <p:cNvPr id="3" name="Straight Arrow Connector 2"/>
            <p:cNvCxnSpPr>
              <a:endCxn id="15" idx="3"/>
            </p:cNvCxnSpPr>
            <p:nvPr/>
          </p:nvCxnSpPr>
          <p:spPr>
            <a:xfrm flipV="1">
              <a:off x="395536" y="2080012"/>
              <a:ext cx="0" cy="3986862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Arrow Connector 5"/>
            <p:cNvCxnSpPr/>
            <p:nvPr/>
          </p:nvCxnSpPr>
          <p:spPr>
            <a:xfrm>
              <a:off x="395536" y="6066874"/>
              <a:ext cx="6480720" cy="0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1" name="Straight Arrow Connector 10"/>
          <p:cNvCxnSpPr/>
          <p:nvPr/>
        </p:nvCxnSpPr>
        <p:spPr>
          <a:xfrm>
            <a:off x="1835696" y="2420888"/>
            <a:ext cx="5040560" cy="3005172"/>
          </a:xfrm>
          <a:prstGeom prst="straightConnector1">
            <a:avLst/>
          </a:prstGeom>
          <a:ln w="571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1619672" y="2780928"/>
            <a:ext cx="4968552" cy="2664296"/>
          </a:xfrm>
          <a:prstGeom prst="straightConnector1">
            <a:avLst/>
          </a:prstGeom>
          <a:ln w="571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79512" y="1628800"/>
            <a:ext cx="1080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/>
              <a:t>Price</a:t>
            </a:r>
            <a:endParaRPr lang="en-GB" sz="28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5940152" y="6165304"/>
            <a:ext cx="24482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/>
              <a:t>Demand/Time</a:t>
            </a:r>
            <a:endParaRPr lang="en-GB" sz="28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7020272" y="4941168"/>
            <a:ext cx="17281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rgbClr val="002060"/>
                </a:solidFill>
              </a:rPr>
              <a:t>Penetration pricing</a:t>
            </a:r>
            <a:endParaRPr lang="en-GB" sz="2400" b="1" dirty="0">
              <a:solidFill>
                <a:srgbClr val="00206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876256" y="2204864"/>
            <a:ext cx="17281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rgbClr val="C00000"/>
                </a:solidFill>
              </a:rPr>
              <a:t>Price skimming</a:t>
            </a:r>
            <a:endParaRPr lang="en-GB" sz="2400" b="1" dirty="0">
              <a:solidFill>
                <a:srgbClr val="C00000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AQA A-level Business © Hodder &amp; Stoughton Limited 2015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47246-2CC8-4C53-9EA3-1413DD9598CD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346229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79" y="980728"/>
            <a:ext cx="9144000" cy="864096"/>
          </a:xfrm>
          <a:noFill/>
        </p:spPr>
        <p:txBody>
          <a:bodyPr>
            <a:normAutofit/>
          </a:bodyPr>
          <a:lstStyle/>
          <a:p>
            <a:r>
              <a:rPr lang="en-GB" dirty="0" smtClean="0"/>
              <a:t>Other </a:t>
            </a:r>
            <a:r>
              <a:rPr lang="en-GB" dirty="0"/>
              <a:t>p</a:t>
            </a:r>
            <a:r>
              <a:rPr lang="en-GB" dirty="0" smtClean="0"/>
              <a:t>ricing strategies and methods</a:t>
            </a:r>
            <a:endParaRPr lang="en-GB" sz="27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988840"/>
            <a:ext cx="8856984" cy="4536504"/>
          </a:xfrm>
        </p:spPr>
        <p:txBody>
          <a:bodyPr>
            <a:noAutofit/>
          </a:bodyPr>
          <a:lstStyle/>
          <a:p>
            <a:pPr algn="just">
              <a:lnSpc>
                <a:spcPct val="90000"/>
              </a:lnSpc>
              <a:spcAft>
                <a:spcPts val="600"/>
              </a:spcAft>
            </a:pPr>
            <a:r>
              <a:rPr lang="en-GB" sz="2200" b="1" dirty="0" smtClean="0"/>
              <a:t>Price leadership and price taking </a:t>
            </a:r>
            <a:r>
              <a:rPr lang="en-GB" sz="2200" dirty="0" smtClean="0"/>
              <a:t>– Large market leading firms, known as price leaders, are able to set the price in a market as they have the market power. This may be because they have a strong USP, brand image or customer loyalty. Smaller rivals, known as price takers, which do not have as much market power take the accepted price and follow. </a:t>
            </a:r>
          </a:p>
          <a:p>
            <a:pPr algn="just">
              <a:lnSpc>
                <a:spcPct val="90000"/>
              </a:lnSpc>
              <a:spcAft>
                <a:spcPts val="600"/>
              </a:spcAft>
            </a:pPr>
            <a:r>
              <a:rPr lang="en-GB" sz="2200" b="1" dirty="0" smtClean="0"/>
              <a:t>Predator (or destroyer) pricing </a:t>
            </a:r>
            <a:r>
              <a:rPr lang="en-GB" sz="2200" dirty="0"/>
              <a:t>– F</a:t>
            </a:r>
            <a:r>
              <a:rPr lang="en-GB" sz="2200" dirty="0" smtClean="0"/>
              <a:t>irm </a:t>
            </a:r>
            <a:r>
              <a:rPr lang="en-GB" sz="2200" dirty="0"/>
              <a:t>sets very low prices in order to drive other firms out of the market. </a:t>
            </a:r>
            <a:endParaRPr lang="en-GB" sz="2200" dirty="0" smtClean="0"/>
          </a:p>
          <a:p>
            <a:pPr algn="just">
              <a:lnSpc>
                <a:spcPct val="90000"/>
              </a:lnSpc>
              <a:spcAft>
                <a:spcPts val="600"/>
              </a:spcAft>
            </a:pPr>
            <a:r>
              <a:rPr lang="en-GB" sz="2200" b="1" dirty="0" smtClean="0"/>
              <a:t>Premium pricing </a:t>
            </a:r>
            <a:r>
              <a:rPr lang="en-GB" sz="2200" dirty="0" smtClean="0"/>
              <a:t>– Charging high prices for high quality goods, for example, luxury cars, holidays, clothes or jewellery.</a:t>
            </a:r>
          </a:p>
          <a:p>
            <a:pPr algn="just">
              <a:lnSpc>
                <a:spcPct val="90000"/>
              </a:lnSpc>
              <a:spcAft>
                <a:spcPts val="600"/>
              </a:spcAft>
            </a:pPr>
            <a:r>
              <a:rPr lang="en-GB" sz="2200" b="1" dirty="0" smtClean="0"/>
              <a:t>Seasonal pricing </a:t>
            </a:r>
            <a:r>
              <a:rPr lang="en-GB" sz="2200" dirty="0" smtClean="0"/>
              <a:t>– Different prices are charged depending on the level of demand. In peak seasons higher prices can be charged and vice versa.</a:t>
            </a:r>
          </a:p>
          <a:p>
            <a:pPr marL="0" indent="0" algn="just">
              <a:lnSpc>
                <a:spcPct val="90000"/>
              </a:lnSpc>
              <a:spcAft>
                <a:spcPts val="600"/>
              </a:spcAft>
              <a:buNone/>
            </a:pPr>
            <a:endParaRPr lang="en-GB" sz="2200" b="1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47246-2CC8-4C53-9EA3-1413DD9598CD}" type="slidenum">
              <a:rPr lang="en-GB" smtClean="0"/>
              <a:pPr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882962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908720"/>
            <a:ext cx="9144000" cy="864096"/>
          </a:xfrm>
          <a:noFill/>
        </p:spPr>
        <p:txBody>
          <a:bodyPr>
            <a:normAutofit/>
          </a:bodyPr>
          <a:lstStyle/>
          <a:p>
            <a:r>
              <a:rPr lang="en-GB" dirty="0" smtClean="0"/>
              <a:t>Other </a:t>
            </a:r>
            <a:r>
              <a:rPr lang="en-GB" dirty="0"/>
              <a:t>p</a:t>
            </a:r>
            <a:r>
              <a:rPr lang="en-GB" dirty="0" smtClean="0"/>
              <a:t>ricing strategies and methods</a:t>
            </a:r>
            <a:endParaRPr lang="en-GB" sz="27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772816"/>
            <a:ext cx="8856984" cy="4752528"/>
          </a:xfrm>
        </p:spPr>
        <p:txBody>
          <a:bodyPr>
            <a:noAutofit/>
          </a:bodyPr>
          <a:lstStyle/>
          <a:p>
            <a:pPr algn="just">
              <a:lnSpc>
                <a:spcPct val="90000"/>
              </a:lnSpc>
              <a:spcAft>
                <a:spcPts val="600"/>
              </a:spcAft>
            </a:pPr>
            <a:r>
              <a:rPr lang="en-GB" sz="2100" b="1" dirty="0" smtClean="0"/>
              <a:t>Loss leaders </a:t>
            </a:r>
            <a:r>
              <a:rPr lang="en-GB" sz="2100" dirty="0" smtClean="0"/>
              <a:t>– A short-term tactic where firms set lower </a:t>
            </a:r>
            <a:r>
              <a:rPr lang="en-GB" sz="2100" dirty="0"/>
              <a:t>prices </a:t>
            </a:r>
            <a:r>
              <a:rPr lang="en-GB" sz="2100" dirty="0" smtClean="0"/>
              <a:t>than usual to attract customers who they hope will buy other full-priced products. Very common in supermarkets, mobile phone contracts where the handset is free and mobile games where the game is free but you then have in-app purchases.</a:t>
            </a:r>
          </a:p>
          <a:p>
            <a:pPr algn="just">
              <a:lnSpc>
                <a:spcPct val="90000"/>
              </a:lnSpc>
              <a:spcAft>
                <a:spcPts val="600"/>
              </a:spcAft>
            </a:pPr>
            <a:r>
              <a:rPr lang="en-GB" sz="2100" b="1" dirty="0" smtClean="0"/>
              <a:t>Psychological pricing </a:t>
            </a:r>
            <a:r>
              <a:rPr lang="en-GB" sz="2100" dirty="0" smtClean="0"/>
              <a:t>– Prices are set to appear lower to the consumer, for example, products sold for £9.99 or not including add-on fees such as only advertising the entrance fee for paintballing but not the cost of paintballs needed to play.</a:t>
            </a:r>
          </a:p>
          <a:p>
            <a:pPr algn="just">
              <a:lnSpc>
                <a:spcPct val="90000"/>
              </a:lnSpc>
              <a:spcAft>
                <a:spcPts val="600"/>
              </a:spcAft>
            </a:pPr>
            <a:r>
              <a:rPr lang="en-GB" sz="2100" b="1" dirty="0"/>
              <a:t>Price </a:t>
            </a:r>
            <a:r>
              <a:rPr lang="en-GB" sz="2100" b="1" dirty="0" smtClean="0"/>
              <a:t>discrimination </a:t>
            </a:r>
            <a:r>
              <a:rPr lang="en-GB" sz="2100" dirty="0"/>
              <a:t>– </a:t>
            </a:r>
            <a:r>
              <a:rPr lang="en-GB" sz="2100" dirty="0" smtClean="0"/>
              <a:t>Higher </a:t>
            </a:r>
            <a:r>
              <a:rPr lang="en-GB" sz="2100" dirty="0"/>
              <a:t>price </a:t>
            </a:r>
            <a:r>
              <a:rPr lang="en-GB" sz="2100" dirty="0" smtClean="0"/>
              <a:t>are charged </a:t>
            </a:r>
            <a:r>
              <a:rPr lang="en-GB" sz="2100" dirty="0"/>
              <a:t>to some customers for the same product/</a:t>
            </a:r>
            <a:r>
              <a:rPr lang="en-GB" sz="2100" dirty="0" smtClean="0"/>
              <a:t>service, for example, </a:t>
            </a:r>
            <a:r>
              <a:rPr lang="en-GB" sz="2100" dirty="0"/>
              <a:t>taxis, train </a:t>
            </a:r>
            <a:r>
              <a:rPr lang="en-GB" sz="2100" dirty="0" smtClean="0"/>
              <a:t>fares.</a:t>
            </a:r>
          </a:p>
          <a:p>
            <a:pPr algn="just"/>
            <a:r>
              <a:rPr lang="en-GB" sz="2100" b="1" dirty="0" smtClean="0"/>
              <a:t>Cost-plus </a:t>
            </a:r>
            <a:r>
              <a:rPr lang="en-GB" sz="2100" b="1" dirty="0"/>
              <a:t>pricing </a:t>
            </a:r>
            <a:r>
              <a:rPr lang="en-GB" sz="2100" dirty="0"/>
              <a:t>– </a:t>
            </a:r>
            <a:r>
              <a:rPr lang="en-GB" sz="2100" dirty="0" smtClean="0"/>
              <a:t>The average </a:t>
            </a:r>
            <a:r>
              <a:rPr lang="en-GB" sz="2100" dirty="0"/>
              <a:t>cost of </a:t>
            </a:r>
            <a:r>
              <a:rPr lang="en-GB" sz="2100" dirty="0" smtClean="0"/>
              <a:t>producing a product </a:t>
            </a:r>
            <a:r>
              <a:rPr lang="en-GB" sz="2100" dirty="0"/>
              <a:t>plus a </a:t>
            </a:r>
            <a:r>
              <a:rPr lang="en-GB" sz="2100" dirty="0" smtClean="0"/>
              <a:t>sum to ensure profit is made.</a:t>
            </a:r>
            <a:endParaRPr lang="en-GB" sz="2100" dirty="0"/>
          </a:p>
          <a:p>
            <a:pPr algn="just"/>
            <a:r>
              <a:rPr lang="en-GB" sz="2100" b="1" dirty="0"/>
              <a:t>Mark up </a:t>
            </a:r>
            <a:r>
              <a:rPr lang="en-GB" sz="2100" dirty="0"/>
              <a:t>– </a:t>
            </a:r>
            <a:r>
              <a:rPr lang="en-GB" sz="2100" dirty="0" smtClean="0"/>
              <a:t>The percentage added to a product to ensure a profit is made.</a:t>
            </a:r>
            <a:endParaRPr lang="en-GB" sz="21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47246-2CC8-4C53-9EA3-1413DD9598CD}" type="slidenum">
              <a:rPr lang="en-GB" smtClean="0"/>
              <a:pPr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11576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35c1a8b8f3b443ec2635f53eb280131adbcc4f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796</TotalTime>
  <Words>1075</Words>
  <Application>Microsoft Office PowerPoint</Application>
  <PresentationFormat>On-screen Show (4:3)</PresentationFormat>
  <Paragraphs>104</Paragraphs>
  <Slides>14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Slide 1</vt:lpstr>
      <vt:lpstr>Learning outcomes</vt:lpstr>
      <vt:lpstr>Slide 3</vt:lpstr>
      <vt:lpstr>Starter discussion:   What factors may determine how much a firm charges for its products?</vt:lpstr>
      <vt:lpstr>Factors impacting on price charged (explain in 1 sentence why each of these impact price)</vt:lpstr>
      <vt:lpstr>Pricing strategies</vt:lpstr>
      <vt:lpstr>Pricing strategies</vt:lpstr>
      <vt:lpstr>Other pricing strategies and methods</vt:lpstr>
      <vt:lpstr>Other pricing strategies and methods</vt:lpstr>
      <vt:lpstr>Slide 10</vt:lpstr>
      <vt:lpstr>Discussion:  What factors may determine how elastic or inelastic a product is?</vt:lpstr>
      <vt:lpstr>Slide 12</vt:lpstr>
      <vt:lpstr>Slide 13</vt:lpstr>
      <vt:lpstr>Summary</vt:lpstr>
    </vt:vector>
  </TitlesOfParts>
  <Company>Halesowen College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I.T. Support</dc:creator>
  <cp:lastModifiedBy>user</cp:lastModifiedBy>
  <cp:revision>72</cp:revision>
  <dcterms:created xsi:type="dcterms:W3CDTF">2014-07-21T12:45:36Z</dcterms:created>
  <dcterms:modified xsi:type="dcterms:W3CDTF">2016-01-10T10:37:42Z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131905</vt:lpwstr>
  </property>
  <property fmtid="{D5CDD505-2E9C-101B-9397-08002B2CF9AE}" pid="3" name="NXPowerLiteSettings">
    <vt:lpwstr>F5000400038000</vt:lpwstr>
  </property>
  <property fmtid="{D5CDD505-2E9C-101B-9397-08002B2CF9AE}" pid="4" name="NXPowerLiteVersion">
    <vt:lpwstr>D6.1.2</vt:lpwstr>
  </property>
</Properties>
</file>