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92" r:id="rId3"/>
    <p:sldId id="338" r:id="rId4"/>
    <p:sldId id="293" r:id="rId5"/>
    <p:sldId id="294" r:id="rId6"/>
    <p:sldId id="324" r:id="rId7"/>
    <p:sldId id="337" r:id="rId8"/>
    <p:sldId id="339" r:id="rId9"/>
    <p:sldId id="295" r:id="rId10"/>
    <p:sldId id="296" r:id="rId11"/>
    <p:sldId id="297" r:id="rId12"/>
    <p:sldId id="298" r:id="rId13"/>
    <p:sldId id="340" r:id="rId14"/>
    <p:sldId id="299" r:id="rId15"/>
    <p:sldId id="341" r:id="rId16"/>
    <p:sldId id="300" r:id="rId17"/>
    <p:sldId id="342" r:id="rId18"/>
    <p:sldId id="301" r:id="rId19"/>
    <p:sldId id="302" r:id="rId20"/>
    <p:sldId id="325" r:id="rId21"/>
    <p:sldId id="326" r:id="rId22"/>
    <p:sldId id="327" r:id="rId23"/>
    <p:sldId id="328" r:id="rId24"/>
    <p:sldId id="329" r:id="rId25"/>
    <p:sldId id="330" r:id="rId26"/>
    <p:sldId id="309" r:id="rId27"/>
    <p:sldId id="310" r:id="rId28"/>
    <p:sldId id="331" r:id="rId29"/>
    <p:sldId id="332" r:id="rId30"/>
    <p:sldId id="343" r:id="rId31"/>
    <p:sldId id="333" r:id="rId32"/>
    <p:sldId id="334" r:id="rId33"/>
    <p:sldId id="335" r:id="rId34"/>
    <p:sldId id="315" r:id="rId35"/>
    <p:sldId id="316" r:id="rId36"/>
    <p:sldId id="344" r:id="rId37"/>
    <p:sldId id="317" r:id="rId38"/>
    <p:sldId id="318" r:id="rId39"/>
    <p:sldId id="319" r:id="rId40"/>
    <p:sldId id="345" r:id="rId41"/>
    <p:sldId id="320" r:id="rId42"/>
    <p:sldId id="336" r:id="rId43"/>
    <p:sldId id="321" r:id="rId44"/>
    <p:sldId id="322" r:id="rId45"/>
    <p:sldId id="323" r:id="rId46"/>
  </p:sldIdLst>
  <p:sldSz cx="9144000" cy="6858000" type="screen4x3"/>
  <p:notesSz cx="6858000" cy="91440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41C65"/>
    <a:srgbClr val="2F44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374B06-8ACD-4CBC-811C-6C5BD3877C58}" type="doc">
      <dgm:prSet loTypeId="urn:microsoft.com/office/officeart/2005/8/layout/cycle8" loCatId="cycle" qsTypeId="urn:microsoft.com/office/officeart/2005/8/quickstyle/simple1" qsCatId="simple" csTypeId="urn:microsoft.com/office/officeart/2005/8/colors/colorful5" csCatId="colorful" phldr="1"/>
      <dgm:spPr/>
    </dgm:pt>
    <dgm:pt modelId="{6775E51E-51DC-41B5-9AF1-5BC893598E6B}">
      <dgm:prSet phldrT="[Text]" custT="1"/>
      <dgm:spPr/>
      <dgm:t>
        <a:bodyPr/>
        <a:lstStyle/>
        <a:p>
          <a:r>
            <a:rPr lang="en-GB" sz="1400" b="1" dirty="0" smtClean="0"/>
            <a:t>Price</a:t>
          </a:r>
          <a:endParaRPr lang="en-GB" sz="1400" b="1" dirty="0"/>
        </a:p>
      </dgm:t>
    </dgm:pt>
    <dgm:pt modelId="{3A30B2B9-0B8D-4051-AC0A-4A92130125CD}" type="parTrans" cxnId="{27012454-BE27-4FB8-AA34-8D8606A347CC}">
      <dgm:prSet/>
      <dgm:spPr/>
      <dgm:t>
        <a:bodyPr/>
        <a:lstStyle/>
        <a:p>
          <a:endParaRPr lang="en-GB" sz="2400"/>
        </a:p>
      </dgm:t>
    </dgm:pt>
    <dgm:pt modelId="{D88BB50B-9D8D-449B-B300-B33D866A01B5}" type="sibTrans" cxnId="{27012454-BE27-4FB8-AA34-8D8606A347CC}">
      <dgm:prSet/>
      <dgm:spPr/>
      <dgm:t>
        <a:bodyPr/>
        <a:lstStyle/>
        <a:p>
          <a:endParaRPr lang="en-GB" sz="2400"/>
        </a:p>
      </dgm:t>
    </dgm:pt>
    <dgm:pt modelId="{D86CCFEB-E611-4F8A-ADCC-885A73EF946E}">
      <dgm:prSet phldrT="[Text]" custT="1"/>
      <dgm:spPr/>
      <dgm:t>
        <a:bodyPr/>
        <a:lstStyle/>
        <a:p>
          <a:r>
            <a:rPr lang="en-GB" sz="1400" b="1" dirty="0" smtClean="0"/>
            <a:t>Product</a:t>
          </a:r>
          <a:endParaRPr lang="en-GB" sz="1400" b="1" dirty="0"/>
        </a:p>
      </dgm:t>
    </dgm:pt>
    <dgm:pt modelId="{3FD39977-653D-43BF-9E97-14520E7371A4}" type="parTrans" cxnId="{C819063A-36D7-4721-ACA5-BE5C4E7CB74F}">
      <dgm:prSet/>
      <dgm:spPr/>
      <dgm:t>
        <a:bodyPr/>
        <a:lstStyle/>
        <a:p>
          <a:endParaRPr lang="en-GB" sz="2400"/>
        </a:p>
      </dgm:t>
    </dgm:pt>
    <dgm:pt modelId="{66BD4C65-1012-48DB-B962-C658FDD348A9}" type="sibTrans" cxnId="{C819063A-36D7-4721-ACA5-BE5C4E7CB74F}">
      <dgm:prSet/>
      <dgm:spPr/>
      <dgm:t>
        <a:bodyPr/>
        <a:lstStyle/>
        <a:p>
          <a:endParaRPr lang="en-GB" sz="2400"/>
        </a:p>
      </dgm:t>
    </dgm:pt>
    <dgm:pt modelId="{815AD680-9E12-4056-AEB2-D88A4784BD08}">
      <dgm:prSet phldrT="[Text]" custT="1"/>
      <dgm:spPr/>
      <dgm:t>
        <a:bodyPr/>
        <a:lstStyle/>
        <a:p>
          <a:r>
            <a:rPr lang="en-GB" sz="1400" b="1" dirty="0" smtClean="0"/>
            <a:t>Promotion</a:t>
          </a:r>
          <a:endParaRPr lang="en-GB" sz="1400" b="1" dirty="0"/>
        </a:p>
      </dgm:t>
    </dgm:pt>
    <dgm:pt modelId="{6B8632A4-8C54-4368-8073-D3C413354593}" type="parTrans" cxnId="{099E5E26-61AF-44A4-8615-0D7FCD3F50F4}">
      <dgm:prSet/>
      <dgm:spPr/>
      <dgm:t>
        <a:bodyPr/>
        <a:lstStyle/>
        <a:p>
          <a:endParaRPr lang="en-GB" sz="2400"/>
        </a:p>
      </dgm:t>
    </dgm:pt>
    <dgm:pt modelId="{7F6A12E4-2B88-48D8-A1F8-526F5A40CB45}" type="sibTrans" cxnId="{099E5E26-61AF-44A4-8615-0D7FCD3F50F4}">
      <dgm:prSet/>
      <dgm:spPr/>
      <dgm:t>
        <a:bodyPr/>
        <a:lstStyle/>
        <a:p>
          <a:endParaRPr lang="en-GB" sz="2400"/>
        </a:p>
      </dgm:t>
    </dgm:pt>
    <dgm:pt modelId="{0E1A0B77-8E22-45AA-9686-36FFA4275933}">
      <dgm:prSet phldrT="[Text]" custT="1"/>
      <dgm:spPr/>
      <dgm:t>
        <a:bodyPr/>
        <a:lstStyle/>
        <a:p>
          <a:r>
            <a:rPr lang="en-GB" sz="1400" b="1" dirty="0" smtClean="0"/>
            <a:t>Place</a:t>
          </a:r>
          <a:endParaRPr lang="en-GB" sz="1400" b="1" dirty="0"/>
        </a:p>
      </dgm:t>
    </dgm:pt>
    <dgm:pt modelId="{0C3C51E9-5997-4B2F-B627-B83432FDE251}" type="parTrans" cxnId="{5F3BC07E-D40E-48C3-810B-0EC0EE7F3A5C}">
      <dgm:prSet/>
      <dgm:spPr/>
      <dgm:t>
        <a:bodyPr/>
        <a:lstStyle/>
        <a:p>
          <a:endParaRPr lang="en-GB" sz="2400"/>
        </a:p>
      </dgm:t>
    </dgm:pt>
    <dgm:pt modelId="{9BFEDC16-F068-4A37-8744-4289AB71AC81}" type="sibTrans" cxnId="{5F3BC07E-D40E-48C3-810B-0EC0EE7F3A5C}">
      <dgm:prSet/>
      <dgm:spPr/>
      <dgm:t>
        <a:bodyPr/>
        <a:lstStyle/>
        <a:p>
          <a:endParaRPr lang="en-GB" sz="2400"/>
        </a:p>
      </dgm:t>
    </dgm:pt>
    <dgm:pt modelId="{162A87EA-AFF8-4703-98EC-4DBE27C65553}">
      <dgm:prSet phldrT="[Text]" custT="1"/>
      <dgm:spPr/>
      <dgm:t>
        <a:bodyPr/>
        <a:lstStyle/>
        <a:p>
          <a:r>
            <a:rPr lang="en-GB" sz="1400" b="1" dirty="0" smtClean="0"/>
            <a:t>People</a:t>
          </a:r>
          <a:endParaRPr lang="en-GB" sz="1400" b="1" dirty="0"/>
        </a:p>
      </dgm:t>
    </dgm:pt>
    <dgm:pt modelId="{451D2D81-6ED1-4319-BF1D-B71E9AE6BEA5}" type="parTrans" cxnId="{1BE654E6-7B1D-4D10-BBED-C92B05BA298F}">
      <dgm:prSet/>
      <dgm:spPr/>
      <dgm:t>
        <a:bodyPr/>
        <a:lstStyle/>
        <a:p>
          <a:endParaRPr lang="en-GB" sz="2400"/>
        </a:p>
      </dgm:t>
    </dgm:pt>
    <dgm:pt modelId="{2DDA9A86-CC09-42C4-8EDD-EDC5A405BB5F}" type="sibTrans" cxnId="{1BE654E6-7B1D-4D10-BBED-C92B05BA298F}">
      <dgm:prSet/>
      <dgm:spPr/>
      <dgm:t>
        <a:bodyPr/>
        <a:lstStyle/>
        <a:p>
          <a:endParaRPr lang="en-GB" sz="2400"/>
        </a:p>
      </dgm:t>
    </dgm:pt>
    <dgm:pt modelId="{196E94B5-A9F8-4215-A017-244A1E74F4A7}">
      <dgm:prSet phldrT="[Text]" custT="1"/>
      <dgm:spPr/>
      <dgm:t>
        <a:bodyPr/>
        <a:lstStyle/>
        <a:p>
          <a:r>
            <a:rPr lang="en-GB" sz="1400" b="1" dirty="0" smtClean="0"/>
            <a:t>Process</a:t>
          </a:r>
          <a:endParaRPr lang="en-GB" sz="1400" b="1" dirty="0"/>
        </a:p>
      </dgm:t>
    </dgm:pt>
    <dgm:pt modelId="{FFD0BA0B-9129-4332-A0B6-51208296B3BB}" type="parTrans" cxnId="{CF80ED7D-51E3-43B9-9800-BD906042E5DE}">
      <dgm:prSet/>
      <dgm:spPr/>
      <dgm:t>
        <a:bodyPr/>
        <a:lstStyle/>
        <a:p>
          <a:endParaRPr lang="en-GB" sz="2400"/>
        </a:p>
      </dgm:t>
    </dgm:pt>
    <dgm:pt modelId="{6EDCEEE8-D4E9-495A-952B-7F69C1F78A3D}" type="sibTrans" cxnId="{CF80ED7D-51E3-43B9-9800-BD906042E5DE}">
      <dgm:prSet/>
      <dgm:spPr/>
      <dgm:t>
        <a:bodyPr/>
        <a:lstStyle/>
        <a:p>
          <a:endParaRPr lang="en-GB" sz="2400"/>
        </a:p>
      </dgm:t>
    </dgm:pt>
    <dgm:pt modelId="{4EED5867-D46D-4741-9D60-4994087A3E03}">
      <dgm:prSet phldrT="[Text]" custT="1"/>
      <dgm:spPr/>
      <dgm:t>
        <a:bodyPr/>
        <a:lstStyle/>
        <a:p>
          <a:r>
            <a:rPr lang="en-GB" sz="1400" b="1" dirty="0" smtClean="0"/>
            <a:t>Physical </a:t>
          </a:r>
          <a:r>
            <a:rPr lang="en-GB" sz="1200" b="1" dirty="0" smtClean="0"/>
            <a:t>Environment</a:t>
          </a:r>
          <a:endParaRPr lang="en-GB" sz="1200" b="1" dirty="0"/>
        </a:p>
      </dgm:t>
    </dgm:pt>
    <dgm:pt modelId="{F5A31098-45B7-47EA-B6E2-565B9EF6BD2A}" type="parTrans" cxnId="{068613DD-4779-4D2C-A7D1-EFEBAE8C1057}">
      <dgm:prSet/>
      <dgm:spPr/>
      <dgm:t>
        <a:bodyPr/>
        <a:lstStyle/>
        <a:p>
          <a:endParaRPr lang="en-GB" sz="2400"/>
        </a:p>
      </dgm:t>
    </dgm:pt>
    <dgm:pt modelId="{E8D06A7F-D830-4DD1-AE0F-6435833B2EC4}" type="sibTrans" cxnId="{068613DD-4779-4D2C-A7D1-EFEBAE8C1057}">
      <dgm:prSet/>
      <dgm:spPr/>
      <dgm:t>
        <a:bodyPr/>
        <a:lstStyle/>
        <a:p>
          <a:endParaRPr lang="en-GB" sz="2400"/>
        </a:p>
      </dgm:t>
    </dgm:pt>
    <dgm:pt modelId="{E311D43B-6A59-49B8-97DB-9BD9A9F4FCD4}" type="pres">
      <dgm:prSet presAssocID="{B3374B06-8ACD-4CBC-811C-6C5BD3877C58}" presName="compositeShape" presStyleCnt="0">
        <dgm:presLayoutVars>
          <dgm:chMax val="7"/>
          <dgm:dir/>
          <dgm:resizeHandles val="exact"/>
        </dgm:presLayoutVars>
      </dgm:prSet>
      <dgm:spPr/>
    </dgm:pt>
    <dgm:pt modelId="{D6B4CEDB-A7F2-48A6-859B-8B05FDA68843}" type="pres">
      <dgm:prSet presAssocID="{B3374B06-8ACD-4CBC-811C-6C5BD3877C58}" presName="wedge1" presStyleLbl="node1" presStyleIdx="0" presStyleCnt="7"/>
      <dgm:spPr/>
      <dgm:t>
        <a:bodyPr/>
        <a:lstStyle/>
        <a:p>
          <a:endParaRPr lang="en-GB"/>
        </a:p>
      </dgm:t>
    </dgm:pt>
    <dgm:pt modelId="{109A7B1D-2FC1-4EA3-BCA3-636240A2F924}" type="pres">
      <dgm:prSet presAssocID="{B3374B06-8ACD-4CBC-811C-6C5BD3877C58}" presName="dummy1a" presStyleCnt="0"/>
      <dgm:spPr/>
    </dgm:pt>
    <dgm:pt modelId="{44797D3D-0BA7-4AD3-B0E8-4BAC76098CF4}" type="pres">
      <dgm:prSet presAssocID="{B3374B06-8ACD-4CBC-811C-6C5BD3877C58}" presName="dummy1b" presStyleCnt="0"/>
      <dgm:spPr/>
    </dgm:pt>
    <dgm:pt modelId="{3C066BDD-EADD-4965-ABB0-3969A509229E}" type="pres">
      <dgm:prSet presAssocID="{B3374B06-8ACD-4CBC-811C-6C5BD3877C58}" presName="wedge1Tx" presStyleLbl="node1" presStyleIdx="0" presStyleCnt="7">
        <dgm:presLayoutVars>
          <dgm:chMax val="0"/>
          <dgm:chPref val="0"/>
          <dgm:bulletEnabled val="1"/>
        </dgm:presLayoutVars>
      </dgm:prSet>
      <dgm:spPr/>
      <dgm:t>
        <a:bodyPr/>
        <a:lstStyle/>
        <a:p>
          <a:endParaRPr lang="en-GB"/>
        </a:p>
      </dgm:t>
    </dgm:pt>
    <dgm:pt modelId="{0F11E2BF-F5B9-4BD0-ACF4-121B24D8D424}" type="pres">
      <dgm:prSet presAssocID="{B3374B06-8ACD-4CBC-811C-6C5BD3877C58}" presName="wedge2" presStyleLbl="node1" presStyleIdx="1" presStyleCnt="7"/>
      <dgm:spPr/>
      <dgm:t>
        <a:bodyPr/>
        <a:lstStyle/>
        <a:p>
          <a:endParaRPr lang="en-GB"/>
        </a:p>
      </dgm:t>
    </dgm:pt>
    <dgm:pt modelId="{D32A8768-BD45-4886-BF74-D97945AB2F9E}" type="pres">
      <dgm:prSet presAssocID="{B3374B06-8ACD-4CBC-811C-6C5BD3877C58}" presName="dummy2a" presStyleCnt="0"/>
      <dgm:spPr/>
    </dgm:pt>
    <dgm:pt modelId="{A31C46E3-8F61-4BC6-B792-1C5956FE5B9F}" type="pres">
      <dgm:prSet presAssocID="{B3374B06-8ACD-4CBC-811C-6C5BD3877C58}" presName="dummy2b" presStyleCnt="0"/>
      <dgm:spPr/>
    </dgm:pt>
    <dgm:pt modelId="{066B1B39-B2EA-441C-B443-4D9E1A2AEF23}" type="pres">
      <dgm:prSet presAssocID="{B3374B06-8ACD-4CBC-811C-6C5BD3877C58}" presName="wedge2Tx" presStyleLbl="node1" presStyleIdx="1" presStyleCnt="7">
        <dgm:presLayoutVars>
          <dgm:chMax val="0"/>
          <dgm:chPref val="0"/>
          <dgm:bulletEnabled val="1"/>
        </dgm:presLayoutVars>
      </dgm:prSet>
      <dgm:spPr/>
      <dgm:t>
        <a:bodyPr/>
        <a:lstStyle/>
        <a:p>
          <a:endParaRPr lang="en-GB"/>
        </a:p>
      </dgm:t>
    </dgm:pt>
    <dgm:pt modelId="{68729DB3-47E9-4296-AD6A-03BD64BF31A8}" type="pres">
      <dgm:prSet presAssocID="{B3374B06-8ACD-4CBC-811C-6C5BD3877C58}" presName="wedge3" presStyleLbl="node1" presStyleIdx="2" presStyleCnt="7"/>
      <dgm:spPr/>
      <dgm:t>
        <a:bodyPr/>
        <a:lstStyle/>
        <a:p>
          <a:endParaRPr lang="en-GB"/>
        </a:p>
      </dgm:t>
    </dgm:pt>
    <dgm:pt modelId="{8788810D-7B26-451F-8B9E-877051B084D0}" type="pres">
      <dgm:prSet presAssocID="{B3374B06-8ACD-4CBC-811C-6C5BD3877C58}" presName="dummy3a" presStyleCnt="0"/>
      <dgm:spPr/>
    </dgm:pt>
    <dgm:pt modelId="{7055D1FB-953C-4867-A196-B1270AD63CF5}" type="pres">
      <dgm:prSet presAssocID="{B3374B06-8ACD-4CBC-811C-6C5BD3877C58}" presName="dummy3b" presStyleCnt="0"/>
      <dgm:spPr/>
    </dgm:pt>
    <dgm:pt modelId="{11F8A502-5EA9-4979-87CC-D4D91346AD41}" type="pres">
      <dgm:prSet presAssocID="{B3374B06-8ACD-4CBC-811C-6C5BD3877C58}" presName="wedge3Tx" presStyleLbl="node1" presStyleIdx="2" presStyleCnt="7">
        <dgm:presLayoutVars>
          <dgm:chMax val="0"/>
          <dgm:chPref val="0"/>
          <dgm:bulletEnabled val="1"/>
        </dgm:presLayoutVars>
      </dgm:prSet>
      <dgm:spPr/>
      <dgm:t>
        <a:bodyPr/>
        <a:lstStyle/>
        <a:p>
          <a:endParaRPr lang="en-GB"/>
        </a:p>
      </dgm:t>
    </dgm:pt>
    <dgm:pt modelId="{EAF7E07B-3CD5-4B5D-8288-FA91C414FD54}" type="pres">
      <dgm:prSet presAssocID="{B3374B06-8ACD-4CBC-811C-6C5BD3877C58}" presName="wedge4" presStyleLbl="node1" presStyleIdx="3" presStyleCnt="7"/>
      <dgm:spPr/>
      <dgm:t>
        <a:bodyPr/>
        <a:lstStyle/>
        <a:p>
          <a:endParaRPr lang="en-GB"/>
        </a:p>
      </dgm:t>
    </dgm:pt>
    <dgm:pt modelId="{88856F44-51A3-415B-89C2-B0F3475CAD1C}" type="pres">
      <dgm:prSet presAssocID="{B3374B06-8ACD-4CBC-811C-6C5BD3877C58}" presName="dummy4a" presStyleCnt="0"/>
      <dgm:spPr/>
    </dgm:pt>
    <dgm:pt modelId="{3BB7C457-F11C-40A7-B8C6-6310EFF2EFF9}" type="pres">
      <dgm:prSet presAssocID="{B3374B06-8ACD-4CBC-811C-6C5BD3877C58}" presName="dummy4b" presStyleCnt="0"/>
      <dgm:spPr/>
    </dgm:pt>
    <dgm:pt modelId="{6299D4ED-C202-4FF0-9EFF-FAC86CF17C8C}" type="pres">
      <dgm:prSet presAssocID="{B3374B06-8ACD-4CBC-811C-6C5BD3877C58}" presName="wedge4Tx" presStyleLbl="node1" presStyleIdx="3" presStyleCnt="7">
        <dgm:presLayoutVars>
          <dgm:chMax val="0"/>
          <dgm:chPref val="0"/>
          <dgm:bulletEnabled val="1"/>
        </dgm:presLayoutVars>
      </dgm:prSet>
      <dgm:spPr/>
      <dgm:t>
        <a:bodyPr/>
        <a:lstStyle/>
        <a:p>
          <a:endParaRPr lang="en-GB"/>
        </a:p>
      </dgm:t>
    </dgm:pt>
    <dgm:pt modelId="{9E30A91F-270A-40E4-B3A0-A3F6B1D65CD0}" type="pres">
      <dgm:prSet presAssocID="{B3374B06-8ACD-4CBC-811C-6C5BD3877C58}" presName="wedge5" presStyleLbl="node1" presStyleIdx="4" presStyleCnt="7"/>
      <dgm:spPr/>
      <dgm:t>
        <a:bodyPr/>
        <a:lstStyle/>
        <a:p>
          <a:endParaRPr lang="en-GB"/>
        </a:p>
      </dgm:t>
    </dgm:pt>
    <dgm:pt modelId="{8EF23717-E3C7-485B-8D94-F5B183638693}" type="pres">
      <dgm:prSet presAssocID="{B3374B06-8ACD-4CBC-811C-6C5BD3877C58}" presName="dummy5a" presStyleCnt="0"/>
      <dgm:spPr/>
    </dgm:pt>
    <dgm:pt modelId="{994ABDF9-CD6E-45F7-8C8F-6AE5DDB80349}" type="pres">
      <dgm:prSet presAssocID="{B3374B06-8ACD-4CBC-811C-6C5BD3877C58}" presName="dummy5b" presStyleCnt="0"/>
      <dgm:spPr/>
    </dgm:pt>
    <dgm:pt modelId="{8888043A-DEF7-49BF-8945-4535B771C33F}" type="pres">
      <dgm:prSet presAssocID="{B3374B06-8ACD-4CBC-811C-6C5BD3877C58}" presName="wedge5Tx" presStyleLbl="node1" presStyleIdx="4" presStyleCnt="7">
        <dgm:presLayoutVars>
          <dgm:chMax val="0"/>
          <dgm:chPref val="0"/>
          <dgm:bulletEnabled val="1"/>
        </dgm:presLayoutVars>
      </dgm:prSet>
      <dgm:spPr/>
      <dgm:t>
        <a:bodyPr/>
        <a:lstStyle/>
        <a:p>
          <a:endParaRPr lang="en-GB"/>
        </a:p>
      </dgm:t>
    </dgm:pt>
    <dgm:pt modelId="{0C6A334B-DBD3-45C8-869D-AAF437AA053B}" type="pres">
      <dgm:prSet presAssocID="{B3374B06-8ACD-4CBC-811C-6C5BD3877C58}" presName="wedge6" presStyleLbl="node1" presStyleIdx="5" presStyleCnt="7"/>
      <dgm:spPr/>
      <dgm:t>
        <a:bodyPr/>
        <a:lstStyle/>
        <a:p>
          <a:endParaRPr lang="en-GB"/>
        </a:p>
      </dgm:t>
    </dgm:pt>
    <dgm:pt modelId="{F75F159E-1E55-4C4E-9079-21E0E056B660}" type="pres">
      <dgm:prSet presAssocID="{B3374B06-8ACD-4CBC-811C-6C5BD3877C58}" presName="dummy6a" presStyleCnt="0"/>
      <dgm:spPr/>
    </dgm:pt>
    <dgm:pt modelId="{146035CB-2B72-4B9E-AFCE-5CE46DFD3864}" type="pres">
      <dgm:prSet presAssocID="{B3374B06-8ACD-4CBC-811C-6C5BD3877C58}" presName="dummy6b" presStyleCnt="0"/>
      <dgm:spPr/>
    </dgm:pt>
    <dgm:pt modelId="{42C08E89-3ACA-4D7E-92F4-5924012148B1}" type="pres">
      <dgm:prSet presAssocID="{B3374B06-8ACD-4CBC-811C-6C5BD3877C58}" presName="wedge6Tx" presStyleLbl="node1" presStyleIdx="5" presStyleCnt="7">
        <dgm:presLayoutVars>
          <dgm:chMax val="0"/>
          <dgm:chPref val="0"/>
          <dgm:bulletEnabled val="1"/>
        </dgm:presLayoutVars>
      </dgm:prSet>
      <dgm:spPr/>
      <dgm:t>
        <a:bodyPr/>
        <a:lstStyle/>
        <a:p>
          <a:endParaRPr lang="en-GB"/>
        </a:p>
      </dgm:t>
    </dgm:pt>
    <dgm:pt modelId="{D173717B-5F12-4BF8-B4D4-8C873ABBAA58}" type="pres">
      <dgm:prSet presAssocID="{B3374B06-8ACD-4CBC-811C-6C5BD3877C58}" presName="wedge7" presStyleLbl="node1" presStyleIdx="6" presStyleCnt="7"/>
      <dgm:spPr/>
      <dgm:t>
        <a:bodyPr/>
        <a:lstStyle/>
        <a:p>
          <a:endParaRPr lang="en-GB"/>
        </a:p>
      </dgm:t>
    </dgm:pt>
    <dgm:pt modelId="{210E7F5D-19DD-4B87-866B-5F29E29DB46A}" type="pres">
      <dgm:prSet presAssocID="{B3374B06-8ACD-4CBC-811C-6C5BD3877C58}" presName="dummy7a" presStyleCnt="0"/>
      <dgm:spPr/>
    </dgm:pt>
    <dgm:pt modelId="{93CDDEE6-0933-42DE-8E92-23AF1F9C256D}" type="pres">
      <dgm:prSet presAssocID="{B3374B06-8ACD-4CBC-811C-6C5BD3877C58}" presName="dummy7b" presStyleCnt="0"/>
      <dgm:spPr/>
    </dgm:pt>
    <dgm:pt modelId="{1D29AFC2-9478-4B2C-AFFF-D89C74F26A51}" type="pres">
      <dgm:prSet presAssocID="{B3374B06-8ACD-4CBC-811C-6C5BD3877C58}" presName="wedge7Tx" presStyleLbl="node1" presStyleIdx="6" presStyleCnt="7">
        <dgm:presLayoutVars>
          <dgm:chMax val="0"/>
          <dgm:chPref val="0"/>
          <dgm:bulletEnabled val="1"/>
        </dgm:presLayoutVars>
      </dgm:prSet>
      <dgm:spPr/>
      <dgm:t>
        <a:bodyPr/>
        <a:lstStyle/>
        <a:p>
          <a:endParaRPr lang="en-GB"/>
        </a:p>
      </dgm:t>
    </dgm:pt>
    <dgm:pt modelId="{4E03F4E8-5E67-4D12-898A-9D85A175DD7E}" type="pres">
      <dgm:prSet presAssocID="{D88BB50B-9D8D-449B-B300-B33D866A01B5}" presName="arrowWedge1" presStyleLbl="fgSibTrans2D1" presStyleIdx="0" presStyleCnt="7"/>
      <dgm:spPr/>
    </dgm:pt>
    <dgm:pt modelId="{9201F066-6AD1-43DA-A1E9-C90548CF62C4}" type="pres">
      <dgm:prSet presAssocID="{66BD4C65-1012-48DB-B962-C658FDD348A9}" presName="arrowWedge2" presStyleLbl="fgSibTrans2D1" presStyleIdx="1" presStyleCnt="7"/>
      <dgm:spPr/>
    </dgm:pt>
    <dgm:pt modelId="{0A6450F7-E9C5-442C-9E56-8D25EC9D5282}" type="pres">
      <dgm:prSet presAssocID="{7F6A12E4-2B88-48D8-A1F8-526F5A40CB45}" presName="arrowWedge3" presStyleLbl="fgSibTrans2D1" presStyleIdx="2" presStyleCnt="7"/>
      <dgm:spPr/>
    </dgm:pt>
    <dgm:pt modelId="{11C81D06-B8AF-492C-B662-B6426A21F755}" type="pres">
      <dgm:prSet presAssocID="{9BFEDC16-F068-4A37-8744-4289AB71AC81}" presName="arrowWedge4" presStyleLbl="fgSibTrans2D1" presStyleIdx="3" presStyleCnt="7"/>
      <dgm:spPr/>
    </dgm:pt>
    <dgm:pt modelId="{6F41AAAE-EB91-4FFC-A815-006DF0C275DC}" type="pres">
      <dgm:prSet presAssocID="{2DDA9A86-CC09-42C4-8EDD-EDC5A405BB5F}" presName="arrowWedge5" presStyleLbl="fgSibTrans2D1" presStyleIdx="4" presStyleCnt="7"/>
      <dgm:spPr/>
    </dgm:pt>
    <dgm:pt modelId="{8826FEF2-98AD-4DFC-B554-F42E4C51A192}" type="pres">
      <dgm:prSet presAssocID="{6EDCEEE8-D4E9-495A-952B-7F69C1F78A3D}" presName="arrowWedge6" presStyleLbl="fgSibTrans2D1" presStyleIdx="5" presStyleCnt="7"/>
      <dgm:spPr/>
    </dgm:pt>
    <dgm:pt modelId="{0E1C5E9A-DA1D-4003-A436-340AA488FB58}" type="pres">
      <dgm:prSet presAssocID="{E8D06A7F-D830-4DD1-AE0F-6435833B2EC4}" presName="arrowWedge7" presStyleLbl="fgSibTrans2D1" presStyleIdx="6" presStyleCnt="7"/>
      <dgm:spPr/>
    </dgm:pt>
  </dgm:ptLst>
  <dgm:cxnLst>
    <dgm:cxn modelId="{099E5E26-61AF-44A4-8615-0D7FCD3F50F4}" srcId="{B3374B06-8ACD-4CBC-811C-6C5BD3877C58}" destId="{815AD680-9E12-4056-AEB2-D88A4784BD08}" srcOrd="2" destOrd="0" parTransId="{6B8632A4-8C54-4368-8073-D3C413354593}" sibTransId="{7F6A12E4-2B88-48D8-A1F8-526F5A40CB45}"/>
    <dgm:cxn modelId="{CF80ED7D-51E3-43B9-9800-BD906042E5DE}" srcId="{B3374B06-8ACD-4CBC-811C-6C5BD3877C58}" destId="{196E94B5-A9F8-4215-A017-244A1E74F4A7}" srcOrd="5" destOrd="0" parTransId="{FFD0BA0B-9129-4332-A0B6-51208296B3BB}" sibTransId="{6EDCEEE8-D4E9-495A-952B-7F69C1F78A3D}"/>
    <dgm:cxn modelId="{5FF11265-9164-464A-8B3C-FBD609178D45}" type="presOf" srcId="{196E94B5-A9F8-4215-A017-244A1E74F4A7}" destId="{0C6A334B-DBD3-45C8-869D-AAF437AA053B}" srcOrd="0" destOrd="0" presId="urn:microsoft.com/office/officeart/2005/8/layout/cycle8"/>
    <dgm:cxn modelId="{C819063A-36D7-4721-ACA5-BE5C4E7CB74F}" srcId="{B3374B06-8ACD-4CBC-811C-6C5BD3877C58}" destId="{D86CCFEB-E611-4F8A-ADCC-885A73EF946E}" srcOrd="1" destOrd="0" parTransId="{3FD39977-653D-43BF-9E97-14520E7371A4}" sibTransId="{66BD4C65-1012-48DB-B962-C658FDD348A9}"/>
    <dgm:cxn modelId="{4DE55669-7174-1841-9F4D-D56219FAAFD8}" type="presOf" srcId="{4EED5867-D46D-4741-9D60-4994087A3E03}" destId="{1D29AFC2-9478-4B2C-AFFF-D89C74F26A51}" srcOrd="1" destOrd="0" presId="urn:microsoft.com/office/officeart/2005/8/layout/cycle8"/>
    <dgm:cxn modelId="{068613DD-4779-4D2C-A7D1-EFEBAE8C1057}" srcId="{B3374B06-8ACD-4CBC-811C-6C5BD3877C58}" destId="{4EED5867-D46D-4741-9D60-4994087A3E03}" srcOrd="6" destOrd="0" parTransId="{F5A31098-45B7-47EA-B6E2-565B9EF6BD2A}" sibTransId="{E8D06A7F-D830-4DD1-AE0F-6435833B2EC4}"/>
    <dgm:cxn modelId="{51239465-878D-C746-89FA-EA4B2D6ED0F3}" type="presOf" srcId="{D86CCFEB-E611-4F8A-ADCC-885A73EF946E}" destId="{0F11E2BF-F5B9-4BD0-ACF4-121B24D8D424}" srcOrd="0" destOrd="0" presId="urn:microsoft.com/office/officeart/2005/8/layout/cycle8"/>
    <dgm:cxn modelId="{5109878E-BDF3-5D46-B699-F97744081FC3}" type="presOf" srcId="{0E1A0B77-8E22-45AA-9686-36FFA4275933}" destId="{6299D4ED-C202-4FF0-9EFF-FAC86CF17C8C}" srcOrd="1" destOrd="0" presId="urn:microsoft.com/office/officeart/2005/8/layout/cycle8"/>
    <dgm:cxn modelId="{AD4C777D-2415-6746-B4EE-4BCBCD571BED}" type="presOf" srcId="{196E94B5-A9F8-4215-A017-244A1E74F4A7}" destId="{42C08E89-3ACA-4D7E-92F4-5924012148B1}" srcOrd="1" destOrd="0" presId="urn:microsoft.com/office/officeart/2005/8/layout/cycle8"/>
    <dgm:cxn modelId="{53608C32-80B3-214C-B10E-5E964B8F235C}" type="presOf" srcId="{162A87EA-AFF8-4703-98EC-4DBE27C65553}" destId="{9E30A91F-270A-40E4-B3A0-A3F6B1D65CD0}" srcOrd="0" destOrd="0" presId="urn:microsoft.com/office/officeart/2005/8/layout/cycle8"/>
    <dgm:cxn modelId="{27012454-BE27-4FB8-AA34-8D8606A347CC}" srcId="{B3374B06-8ACD-4CBC-811C-6C5BD3877C58}" destId="{6775E51E-51DC-41B5-9AF1-5BC893598E6B}" srcOrd="0" destOrd="0" parTransId="{3A30B2B9-0B8D-4051-AC0A-4A92130125CD}" sibTransId="{D88BB50B-9D8D-449B-B300-B33D866A01B5}"/>
    <dgm:cxn modelId="{5F3BC07E-D40E-48C3-810B-0EC0EE7F3A5C}" srcId="{B3374B06-8ACD-4CBC-811C-6C5BD3877C58}" destId="{0E1A0B77-8E22-45AA-9686-36FFA4275933}" srcOrd="3" destOrd="0" parTransId="{0C3C51E9-5997-4B2F-B627-B83432FDE251}" sibTransId="{9BFEDC16-F068-4A37-8744-4289AB71AC81}"/>
    <dgm:cxn modelId="{41C242CA-E895-3842-821D-5BA0CE0D2774}" type="presOf" srcId="{6775E51E-51DC-41B5-9AF1-5BC893598E6B}" destId="{D6B4CEDB-A7F2-48A6-859B-8B05FDA68843}" srcOrd="0" destOrd="0" presId="urn:microsoft.com/office/officeart/2005/8/layout/cycle8"/>
    <dgm:cxn modelId="{D68CBA1F-0ABF-2249-967C-F3128C1E0E89}" type="presOf" srcId="{4EED5867-D46D-4741-9D60-4994087A3E03}" destId="{D173717B-5F12-4BF8-B4D4-8C873ABBAA58}" srcOrd="0" destOrd="0" presId="urn:microsoft.com/office/officeart/2005/8/layout/cycle8"/>
    <dgm:cxn modelId="{66E3AC34-DF1B-1E4F-A3EA-0A04A94A5E53}" type="presOf" srcId="{D86CCFEB-E611-4F8A-ADCC-885A73EF946E}" destId="{066B1B39-B2EA-441C-B443-4D9E1A2AEF23}" srcOrd="1" destOrd="0" presId="urn:microsoft.com/office/officeart/2005/8/layout/cycle8"/>
    <dgm:cxn modelId="{C8B71FA9-19BD-DF4B-9511-889F3651815A}" type="presOf" srcId="{0E1A0B77-8E22-45AA-9686-36FFA4275933}" destId="{EAF7E07B-3CD5-4B5D-8288-FA91C414FD54}" srcOrd="0" destOrd="0" presId="urn:microsoft.com/office/officeart/2005/8/layout/cycle8"/>
    <dgm:cxn modelId="{1BE654E6-7B1D-4D10-BBED-C92B05BA298F}" srcId="{B3374B06-8ACD-4CBC-811C-6C5BD3877C58}" destId="{162A87EA-AFF8-4703-98EC-4DBE27C65553}" srcOrd="4" destOrd="0" parTransId="{451D2D81-6ED1-4319-BF1D-B71E9AE6BEA5}" sibTransId="{2DDA9A86-CC09-42C4-8EDD-EDC5A405BB5F}"/>
    <dgm:cxn modelId="{ED9044EA-117F-A242-93CB-8F38E4D1C434}" type="presOf" srcId="{815AD680-9E12-4056-AEB2-D88A4784BD08}" destId="{68729DB3-47E9-4296-AD6A-03BD64BF31A8}" srcOrd="0" destOrd="0" presId="urn:microsoft.com/office/officeart/2005/8/layout/cycle8"/>
    <dgm:cxn modelId="{E0993691-5090-AD4D-B2D5-41F55DF5D00F}" type="presOf" srcId="{815AD680-9E12-4056-AEB2-D88A4784BD08}" destId="{11F8A502-5EA9-4979-87CC-D4D91346AD41}" srcOrd="1" destOrd="0" presId="urn:microsoft.com/office/officeart/2005/8/layout/cycle8"/>
    <dgm:cxn modelId="{3D6BF54B-DF9B-F24C-ACBB-3B1E9B53FFD2}" type="presOf" srcId="{B3374B06-8ACD-4CBC-811C-6C5BD3877C58}" destId="{E311D43B-6A59-49B8-97DB-9BD9A9F4FCD4}" srcOrd="0" destOrd="0" presId="urn:microsoft.com/office/officeart/2005/8/layout/cycle8"/>
    <dgm:cxn modelId="{3474343E-896D-A144-838F-39AD3DEB4711}" type="presOf" srcId="{6775E51E-51DC-41B5-9AF1-5BC893598E6B}" destId="{3C066BDD-EADD-4965-ABB0-3969A509229E}" srcOrd="1" destOrd="0" presId="urn:microsoft.com/office/officeart/2005/8/layout/cycle8"/>
    <dgm:cxn modelId="{B555CB1F-D10A-434F-A0EC-98528C2E867B}" type="presOf" srcId="{162A87EA-AFF8-4703-98EC-4DBE27C65553}" destId="{8888043A-DEF7-49BF-8945-4535B771C33F}" srcOrd="1" destOrd="0" presId="urn:microsoft.com/office/officeart/2005/8/layout/cycle8"/>
    <dgm:cxn modelId="{58E1A55C-5E3A-A54B-AA0B-833D761C18A3}" type="presParOf" srcId="{E311D43B-6A59-49B8-97DB-9BD9A9F4FCD4}" destId="{D6B4CEDB-A7F2-48A6-859B-8B05FDA68843}" srcOrd="0" destOrd="0" presId="urn:microsoft.com/office/officeart/2005/8/layout/cycle8"/>
    <dgm:cxn modelId="{F3D97364-FCC3-5544-B9B6-2DFA036AC9C0}" type="presParOf" srcId="{E311D43B-6A59-49B8-97DB-9BD9A9F4FCD4}" destId="{109A7B1D-2FC1-4EA3-BCA3-636240A2F924}" srcOrd="1" destOrd="0" presId="urn:microsoft.com/office/officeart/2005/8/layout/cycle8"/>
    <dgm:cxn modelId="{6FF5A467-27B9-ED48-8371-285615CA3516}" type="presParOf" srcId="{E311D43B-6A59-49B8-97DB-9BD9A9F4FCD4}" destId="{44797D3D-0BA7-4AD3-B0E8-4BAC76098CF4}" srcOrd="2" destOrd="0" presId="urn:microsoft.com/office/officeart/2005/8/layout/cycle8"/>
    <dgm:cxn modelId="{408B9062-BC6D-3B4D-836B-12B64D263EC9}" type="presParOf" srcId="{E311D43B-6A59-49B8-97DB-9BD9A9F4FCD4}" destId="{3C066BDD-EADD-4965-ABB0-3969A509229E}" srcOrd="3" destOrd="0" presId="urn:microsoft.com/office/officeart/2005/8/layout/cycle8"/>
    <dgm:cxn modelId="{D8C332BF-307C-B243-BFCC-F37545187E6A}" type="presParOf" srcId="{E311D43B-6A59-49B8-97DB-9BD9A9F4FCD4}" destId="{0F11E2BF-F5B9-4BD0-ACF4-121B24D8D424}" srcOrd="4" destOrd="0" presId="urn:microsoft.com/office/officeart/2005/8/layout/cycle8"/>
    <dgm:cxn modelId="{E8812631-5D82-B04E-914C-4CD99F56E159}" type="presParOf" srcId="{E311D43B-6A59-49B8-97DB-9BD9A9F4FCD4}" destId="{D32A8768-BD45-4886-BF74-D97945AB2F9E}" srcOrd="5" destOrd="0" presId="urn:microsoft.com/office/officeart/2005/8/layout/cycle8"/>
    <dgm:cxn modelId="{9B2EE6C9-C821-FD4A-A929-509E2C40EF36}" type="presParOf" srcId="{E311D43B-6A59-49B8-97DB-9BD9A9F4FCD4}" destId="{A31C46E3-8F61-4BC6-B792-1C5956FE5B9F}" srcOrd="6" destOrd="0" presId="urn:microsoft.com/office/officeart/2005/8/layout/cycle8"/>
    <dgm:cxn modelId="{4C8DF058-1750-994D-8469-FC89702E3105}" type="presParOf" srcId="{E311D43B-6A59-49B8-97DB-9BD9A9F4FCD4}" destId="{066B1B39-B2EA-441C-B443-4D9E1A2AEF23}" srcOrd="7" destOrd="0" presId="urn:microsoft.com/office/officeart/2005/8/layout/cycle8"/>
    <dgm:cxn modelId="{C8DEE7C8-DBD7-F843-B854-712CBA3834B7}" type="presParOf" srcId="{E311D43B-6A59-49B8-97DB-9BD9A9F4FCD4}" destId="{68729DB3-47E9-4296-AD6A-03BD64BF31A8}" srcOrd="8" destOrd="0" presId="urn:microsoft.com/office/officeart/2005/8/layout/cycle8"/>
    <dgm:cxn modelId="{4470238E-3813-AB42-B55E-CD8D14764F73}" type="presParOf" srcId="{E311D43B-6A59-49B8-97DB-9BD9A9F4FCD4}" destId="{8788810D-7B26-451F-8B9E-877051B084D0}" srcOrd="9" destOrd="0" presId="urn:microsoft.com/office/officeart/2005/8/layout/cycle8"/>
    <dgm:cxn modelId="{CF4A3979-C21C-FD46-9F11-2F3A5A6E0A6B}" type="presParOf" srcId="{E311D43B-6A59-49B8-97DB-9BD9A9F4FCD4}" destId="{7055D1FB-953C-4867-A196-B1270AD63CF5}" srcOrd="10" destOrd="0" presId="urn:microsoft.com/office/officeart/2005/8/layout/cycle8"/>
    <dgm:cxn modelId="{511A75C7-05D7-3C47-BC90-3B363E36010B}" type="presParOf" srcId="{E311D43B-6A59-49B8-97DB-9BD9A9F4FCD4}" destId="{11F8A502-5EA9-4979-87CC-D4D91346AD41}" srcOrd="11" destOrd="0" presId="urn:microsoft.com/office/officeart/2005/8/layout/cycle8"/>
    <dgm:cxn modelId="{1FAB516A-3A22-CE4D-B12A-D341D7831707}" type="presParOf" srcId="{E311D43B-6A59-49B8-97DB-9BD9A9F4FCD4}" destId="{EAF7E07B-3CD5-4B5D-8288-FA91C414FD54}" srcOrd="12" destOrd="0" presId="urn:microsoft.com/office/officeart/2005/8/layout/cycle8"/>
    <dgm:cxn modelId="{107CEB9D-9D0E-7D4B-B715-73BD3A1BEA10}" type="presParOf" srcId="{E311D43B-6A59-49B8-97DB-9BD9A9F4FCD4}" destId="{88856F44-51A3-415B-89C2-B0F3475CAD1C}" srcOrd="13" destOrd="0" presId="urn:microsoft.com/office/officeart/2005/8/layout/cycle8"/>
    <dgm:cxn modelId="{3A093AD1-2BF8-8D40-95E8-3FF45849B7B2}" type="presParOf" srcId="{E311D43B-6A59-49B8-97DB-9BD9A9F4FCD4}" destId="{3BB7C457-F11C-40A7-B8C6-6310EFF2EFF9}" srcOrd="14" destOrd="0" presId="urn:microsoft.com/office/officeart/2005/8/layout/cycle8"/>
    <dgm:cxn modelId="{5945A8C5-53DE-724E-8A50-29D2B9F43188}" type="presParOf" srcId="{E311D43B-6A59-49B8-97DB-9BD9A9F4FCD4}" destId="{6299D4ED-C202-4FF0-9EFF-FAC86CF17C8C}" srcOrd="15" destOrd="0" presId="urn:microsoft.com/office/officeart/2005/8/layout/cycle8"/>
    <dgm:cxn modelId="{EFE9BA2E-B9EA-FD40-837D-57964DDDAFB3}" type="presParOf" srcId="{E311D43B-6A59-49B8-97DB-9BD9A9F4FCD4}" destId="{9E30A91F-270A-40E4-B3A0-A3F6B1D65CD0}" srcOrd="16" destOrd="0" presId="urn:microsoft.com/office/officeart/2005/8/layout/cycle8"/>
    <dgm:cxn modelId="{41475539-F5F8-674E-BB96-3295BFAE6592}" type="presParOf" srcId="{E311D43B-6A59-49B8-97DB-9BD9A9F4FCD4}" destId="{8EF23717-E3C7-485B-8D94-F5B183638693}" srcOrd="17" destOrd="0" presId="urn:microsoft.com/office/officeart/2005/8/layout/cycle8"/>
    <dgm:cxn modelId="{17745150-318A-F24F-B5E2-505AABF49CBC}" type="presParOf" srcId="{E311D43B-6A59-49B8-97DB-9BD9A9F4FCD4}" destId="{994ABDF9-CD6E-45F7-8C8F-6AE5DDB80349}" srcOrd="18" destOrd="0" presId="urn:microsoft.com/office/officeart/2005/8/layout/cycle8"/>
    <dgm:cxn modelId="{72DBA745-3903-2241-B2F8-BA4CB00E219F}" type="presParOf" srcId="{E311D43B-6A59-49B8-97DB-9BD9A9F4FCD4}" destId="{8888043A-DEF7-49BF-8945-4535B771C33F}" srcOrd="19" destOrd="0" presId="urn:microsoft.com/office/officeart/2005/8/layout/cycle8"/>
    <dgm:cxn modelId="{47540A30-CD87-9242-86D9-AFA9AA8957E3}" type="presParOf" srcId="{E311D43B-6A59-49B8-97DB-9BD9A9F4FCD4}" destId="{0C6A334B-DBD3-45C8-869D-AAF437AA053B}" srcOrd="20" destOrd="0" presId="urn:microsoft.com/office/officeart/2005/8/layout/cycle8"/>
    <dgm:cxn modelId="{36A6EDC1-CECB-D545-AAC2-2357F5573A6C}" type="presParOf" srcId="{E311D43B-6A59-49B8-97DB-9BD9A9F4FCD4}" destId="{F75F159E-1E55-4C4E-9079-21E0E056B660}" srcOrd="21" destOrd="0" presId="urn:microsoft.com/office/officeart/2005/8/layout/cycle8"/>
    <dgm:cxn modelId="{F053F563-8E5C-7A48-9C6F-CF2EFB28EE37}" type="presParOf" srcId="{E311D43B-6A59-49B8-97DB-9BD9A9F4FCD4}" destId="{146035CB-2B72-4B9E-AFCE-5CE46DFD3864}" srcOrd="22" destOrd="0" presId="urn:microsoft.com/office/officeart/2005/8/layout/cycle8"/>
    <dgm:cxn modelId="{D7589FD7-0144-9146-8380-13FA7777D1DC}" type="presParOf" srcId="{E311D43B-6A59-49B8-97DB-9BD9A9F4FCD4}" destId="{42C08E89-3ACA-4D7E-92F4-5924012148B1}" srcOrd="23" destOrd="0" presId="urn:microsoft.com/office/officeart/2005/8/layout/cycle8"/>
    <dgm:cxn modelId="{BDE2A5EE-9E1F-7044-A1E4-83ACBBB58857}" type="presParOf" srcId="{E311D43B-6A59-49B8-97DB-9BD9A9F4FCD4}" destId="{D173717B-5F12-4BF8-B4D4-8C873ABBAA58}" srcOrd="24" destOrd="0" presId="urn:microsoft.com/office/officeart/2005/8/layout/cycle8"/>
    <dgm:cxn modelId="{61DC9C91-0009-BF48-8116-D53AD82CC6BF}" type="presParOf" srcId="{E311D43B-6A59-49B8-97DB-9BD9A9F4FCD4}" destId="{210E7F5D-19DD-4B87-866B-5F29E29DB46A}" srcOrd="25" destOrd="0" presId="urn:microsoft.com/office/officeart/2005/8/layout/cycle8"/>
    <dgm:cxn modelId="{EB109446-B240-9442-80B2-9CC528E0E590}" type="presParOf" srcId="{E311D43B-6A59-49B8-97DB-9BD9A9F4FCD4}" destId="{93CDDEE6-0933-42DE-8E92-23AF1F9C256D}" srcOrd="26" destOrd="0" presId="urn:microsoft.com/office/officeart/2005/8/layout/cycle8"/>
    <dgm:cxn modelId="{385A9693-02EE-BA47-B546-44ED9C2BAFFC}" type="presParOf" srcId="{E311D43B-6A59-49B8-97DB-9BD9A9F4FCD4}" destId="{1D29AFC2-9478-4B2C-AFFF-D89C74F26A51}" srcOrd="27" destOrd="0" presId="urn:microsoft.com/office/officeart/2005/8/layout/cycle8"/>
    <dgm:cxn modelId="{992AABE7-E66E-1F46-91A1-FC698A8266FD}" type="presParOf" srcId="{E311D43B-6A59-49B8-97DB-9BD9A9F4FCD4}" destId="{4E03F4E8-5E67-4D12-898A-9D85A175DD7E}" srcOrd="28" destOrd="0" presId="urn:microsoft.com/office/officeart/2005/8/layout/cycle8"/>
    <dgm:cxn modelId="{4D25B55A-BDC5-9A4D-A527-0E060C2F3597}" type="presParOf" srcId="{E311D43B-6A59-49B8-97DB-9BD9A9F4FCD4}" destId="{9201F066-6AD1-43DA-A1E9-C90548CF62C4}" srcOrd="29" destOrd="0" presId="urn:microsoft.com/office/officeart/2005/8/layout/cycle8"/>
    <dgm:cxn modelId="{3AB3E089-2185-5F4E-BB6A-B21E7FF18FA6}" type="presParOf" srcId="{E311D43B-6A59-49B8-97DB-9BD9A9F4FCD4}" destId="{0A6450F7-E9C5-442C-9E56-8D25EC9D5282}" srcOrd="30" destOrd="0" presId="urn:microsoft.com/office/officeart/2005/8/layout/cycle8"/>
    <dgm:cxn modelId="{6390F2EA-327D-4149-B538-4470299DE5EF}" type="presParOf" srcId="{E311D43B-6A59-49B8-97DB-9BD9A9F4FCD4}" destId="{11C81D06-B8AF-492C-B662-B6426A21F755}" srcOrd="31" destOrd="0" presId="urn:microsoft.com/office/officeart/2005/8/layout/cycle8"/>
    <dgm:cxn modelId="{8D437C67-85B1-8945-B3FD-93D213FF5A0A}" type="presParOf" srcId="{E311D43B-6A59-49B8-97DB-9BD9A9F4FCD4}" destId="{6F41AAAE-EB91-4FFC-A815-006DF0C275DC}" srcOrd="32" destOrd="0" presId="urn:microsoft.com/office/officeart/2005/8/layout/cycle8"/>
    <dgm:cxn modelId="{E2B09327-AEF5-8042-B60F-C4270A755A09}" type="presParOf" srcId="{E311D43B-6A59-49B8-97DB-9BD9A9F4FCD4}" destId="{8826FEF2-98AD-4DFC-B554-F42E4C51A192}" srcOrd="33" destOrd="0" presId="urn:microsoft.com/office/officeart/2005/8/layout/cycle8"/>
    <dgm:cxn modelId="{CC42427D-B8B2-4C40-BA2A-BD81313E4FE7}" type="presParOf" srcId="{E311D43B-6A59-49B8-97DB-9BD9A9F4FCD4}" destId="{0E1C5E9A-DA1D-4003-A436-340AA488FB58}" srcOrd="34"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74B06-8ACD-4CBC-811C-6C5BD3877C58}" type="doc">
      <dgm:prSet loTypeId="urn:microsoft.com/office/officeart/2005/8/layout/cycle8" loCatId="cycle" qsTypeId="urn:microsoft.com/office/officeart/2005/8/quickstyle/simple1" qsCatId="simple" csTypeId="urn:microsoft.com/office/officeart/2005/8/colors/accent0_1" csCatId="mainScheme" phldr="1"/>
      <dgm:spPr/>
    </dgm:pt>
    <dgm:pt modelId="{6775E51E-51DC-41B5-9AF1-5BC893598E6B}">
      <dgm:prSet phldrT="[Text]" custT="1"/>
      <dgm:spPr/>
      <dgm:t>
        <a:bodyPr/>
        <a:lstStyle/>
        <a:p>
          <a:r>
            <a:rPr lang="en-GB" sz="1400" b="1" dirty="0" smtClean="0"/>
            <a:t>Price</a:t>
          </a:r>
          <a:endParaRPr lang="en-GB" sz="1400" b="1" dirty="0"/>
        </a:p>
      </dgm:t>
    </dgm:pt>
    <dgm:pt modelId="{3A30B2B9-0B8D-4051-AC0A-4A92130125CD}" type="parTrans" cxnId="{27012454-BE27-4FB8-AA34-8D8606A347CC}">
      <dgm:prSet/>
      <dgm:spPr/>
      <dgm:t>
        <a:bodyPr/>
        <a:lstStyle/>
        <a:p>
          <a:endParaRPr lang="en-GB" sz="2400"/>
        </a:p>
      </dgm:t>
    </dgm:pt>
    <dgm:pt modelId="{D88BB50B-9D8D-449B-B300-B33D866A01B5}" type="sibTrans" cxnId="{27012454-BE27-4FB8-AA34-8D8606A347CC}">
      <dgm:prSet/>
      <dgm:spPr/>
      <dgm:t>
        <a:bodyPr/>
        <a:lstStyle/>
        <a:p>
          <a:endParaRPr lang="en-GB" sz="2400"/>
        </a:p>
      </dgm:t>
    </dgm:pt>
    <dgm:pt modelId="{D86CCFEB-E611-4F8A-ADCC-885A73EF946E}">
      <dgm:prSet phldrT="[Text]" custT="1"/>
      <dgm:spPr>
        <a:solidFill>
          <a:srgbClr val="0070C0"/>
        </a:solidFill>
      </dgm:spPr>
      <dgm:t>
        <a:bodyPr/>
        <a:lstStyle/>
        <a:p>
          <a:r>
            <a:rPr lang="en-GB" sz="2000" b="1" dirty="0" smtClean="0">
              <a:solidFill>
                <a:schemeClr val="bg1"/>
              </a:solidFill>
            </a:rPr>
            <a:t>Product</a:t>
          </a:r>
          <a:endParaRPr lang="en-GB" sz="2000" b="1" dirty="0">
            <a:solidFill>
              <a:schemeClr val="bg1"/>
            </a:solidFill>
          </a:endParaRPr>
        </a:p>
      </dgm:t>
    </dgm:pt>
    <dgm:pt modelId="{3FD39977-653D-43BF-9E97-14520E7371A4}" type="parTrans" cxnId="{C819063A-36D7-4721-ACA5-BE5C4E7CB74F}">
      <dgm:prSet/>
      <dgm:spPr/>
      <dgm:t>
        <a:bodyPr/>
        <a:lstStyle/>
        <a:p>
          <a:endParaRPr lang="en-GB" sz="2400"/>
        </a:p>
      </dgm:t>
    </dgm:pt>
    <dgm:pt modelId="{66BD4C65-1012-48DB-B962-C658FDD348A9}" type="sibTrans" cxnId="{C819063A-36D7-4721-ACA5-BE5C4E7CB74F}">
      <dgm:prSet/>
      <dgm:spPr/>
      <dgm:t>
        <a:bodyPr/>
        <a:lstStyle/>
        <a:p>
          <a:endParaRPr lang="en-GB" sz="2400"/>
        </a:p>
      </dgm:t>
    </dgm:pt>
    <dgm:pt modelId="{815AD680-9E12-4056-AEB2-D88A4784BD08}">
      <dgm:prSet phldrT="[Text]" custT="1"/>
      <dgm:spPr/>
      <dgm:t>
        <a:bodyPr/>
        <a:lstStyle/>
        <a:p>
          <a:r>
            <a:rPr lang="en-GB" sz="1400" b="1" dirty="0" smtClean="0"/>
            <a:t>Promotion</a:t>
          </a:r>
          <a:endParaRPr lang="en-GB" sz="1400" b="1" dirty="0"/>
        </a:p>
      </dgm:t>
    </dgm:pt>
    <dgm:pt modelId="{6B8632A4-8C54-4368-8073-D3C413354593}" type="parTrans" cxnId="{099E5E26-61AF-44A4-8615-0D7FCD3F50F4}">
      <dgm:prSet/>
      <dgm:spPr/>
      <dgm:t>
        <a:bodyPr/>
        <a:lstStyle/>
        <a:p>
          <a:endParaRPr lang="en-GB" sz="2400"/>
        </a:p>
      </dgm:t>
    </dgm:pt>
    <dgm:pt modelId="{7F6A12E4-2B88-48D8-A1F8-526F5A40CB45}" type="sibTrans" cxnId="{099E5E26-61AF-44A4-8615-0D7FCD3F50F4}">
      <dgm:prSet/>
      <dgm:spPr/>
      <dgm:t>
        <a:bodyPr/>
        <a:lstStyle/>
        <a:p>
          <a:endParaRPr lang="en-GB" sz="2400"/>
        </a:p>
      </dgm:t>
    </dgm:pt>
    <dgm:pt modelId="{0E1A0B77-8E22-45AA-9686-36FFA4275933}">
      <dgm:prSet phldrT="[Text]" custT="1"/>
      <dgm:spPr/>
      <dgm:t>
        <a:bodyPr/>
        <a:lstStyle/>
        <a:p>
          <a:r>
            <a:rPr lang="en-GB" sz="1400" b="1" dirty="0" smtClean="0"/>
            <a:t>Place</a:t>
          </a:r>
          <a:endParaRPr lang="en-GB" sz="1400" b="1" dirty="0"/>
        </a:p>
      </dgm:t>
    </dgm:pt>
    <dgm:pt modelId="{0C3C51E9-5997-4B2F-B627-B83432FDE251}" type="parTrans" cxnId="{5F3BC07E-D40E-48C3-810B-0EC0EE7F3A5C}">
      <dgm:prSet/>
      <dgm:spPr/>
      <dgm:t>
        <a:bodyPr/>
        <a:lstStyle/>
        <a:p>
          <a:endParaRPr lang="en-GB" sz="2400"/>
        </a:p>
      </dgm:t>
    </dgm:pt>
    <dgm:pt modelId="{9BFEDC16-F068-4A37-8744-4289AB71AC81}" type="sibTrans" cxnId="{5F3BC07E-D40E-48C3-810B-0EC0EE7F3A5C}">
      <dgm:prSet/>
      <dgm:spPr/>
      <dgm:t>
        <a:bodyPr/>
        <a:lstStyle/>
        <a:p>
          <a:endParaRPr lang="en-GB" sz="2400"/>
        </a:p>
      </dgm:t>
    </dgm:pt>
    <dgm:pt modelId="{162A87EA-AFF8-4703-98EC-4DBE27C65553}">
      <dgm:prSet phldrT="[Text]" custT="1"/>
      <dgm:spPr/>
      <dgm:t>
        <a:bodyPr/>
        <a:lstStyle/>
        <a:p>
          <a:r>
            <a:rPr lang="en-GB" sz="1400" b="1" dirty="0" smtClean="0"/>
            <a:t>People</a:t>
          </a:r>
          <a:endParaRPr lang="en-GB" sz="1400" b="1" dirty="0"/>
        </a:p>
      </dgm:t>
    </dgm:pt>
    <dgm:pt modelId="{451D2D81-6ED1-4319-BF1D-B71E9AE6BEA5}" type="parTrans" cxnId="{1BE654E6-7B1D-4D10-BBED-C92B05BA298F}">
      <dgm:prSet/>
      <dgm:spPr/>
      <dgm:t>
        <a:bodyPr/>
        <a:lstStyle/>
        <a:p>
          <a:endParaRPr lang="en-GB" sz="2400"/>
        </a:p>
      </dgm:t>
    </dgm:pt>
    <dgm:pt modelId="{2DDA9A86-CC09-42C4-8EDD-EDC5A405BB5F}" type="sibTrans" cxnId="{1BE654E6-7B1D-4D10-BBED-C92B05BA298F}">
      <dgm:prSet/>
      <dgm:spPr/>
      <dgm:t>
        <a:bodyPr/>
        <a:lstStyle/>
        <a:p>
          <a:endParaRPr lang="en-GB" sz="2400"/>
        </a:p>
      </dgm:t>
    </dgm:pt>
    <dgm:pt modelId="{196E94B5-A9F8-4215-A017-244A1E74F4A7}">
      <dgm:prSet phldrT="[Text]" custT="1"/>
      <dgm:spPr/>
      <dgm:t>
        <a:bodyPr/>
        <a:lstStyle/>
        <a:p>
          <a:r>
            <a:rPr lang="en-GB" sz="1400" b="1" dirty="0" smtClean="0"/>
            <a:t>Process</a:t>
          </a:r>
          <a:endParaRPr lang="en-GB" sz="1400" b="1" dirty="0"/>
        </a:p>
      </dgm:t>
    </dgm:pt>
    <dgm:pt modelId="{FFD0BA0B-9129-4332-A0B6-51208296B3BB}" type="parTrans" cxnId="{CF80ED7D-51E3-43B9-9800-BD906042E5DE}">
      <dgm:prSet/>
      <dgm:spPr/>
      <dgm:t>
        <a:bodyPr/>
        <a:lstStyle/>
        <a:p>
          <a:endParaRPr lang="en-GB" sz="2400"/>
        </a:p>
      </dgm:t>
    </dgm:pt>
    <dgm:pt modelId="{6EDCEEE8-D4E9-495A-952B-7F69C1F78A3D}" type="sibTrans" cxnId="{CF80ED7D-51E3-43B9-9800-BD906042E5DE}">
      <dgm:prSet/>
      <dgm:spPr/>
      <dgm:t>
        <a:bodyPr/>
        <a:lstStyle/>
        <a:p>
          <a:endParaRPr lang="en-GB" sz="2400"/>
        </a:p>
      </dgm:t>
    </dgm:pt>
    <dgm:pt modelId="{4EED5867-D46D-4741-9D60-4994087A3E03}">
      <dgm:prSet phldrT="[Text]" custT="1"/>
      <dgm:spPr/>
      <dgm:t>
        <a:bodyPr/>
        <a:lstStyle/>
        <a:p>
          <a:r>
            <a:rPr lang="en-GB" sz="1200" b="1" dirty="0" smtClean="0"/>
            <a:t>Physical environment</a:t>
          </a:r>
          <a:endParaRPr lang="en-GB" sz="1200" b="1" dirty="0"/>
        </a:p>
      </dgm:t>
    </dgm:pt>
    <dgm:pt modelId="{F5A31098-45B7-47EA-B6E2-565B9EF6BD2A}" type="parTrans" cxnId="{068613DD-4779-4D2C-A7D1-EFEBAE8C1057}">
      <dgm:prSet/>
      <dgm:spPr/>
      <dgm:t>
        <a:bodyPr/>
        <a:lstStyle/>
        <a:p>
          <a:endParaRPr lang="en-GB" sz="2400"/>
        </a:p>
      </dgm:t>
    </dgm:pt>
    <dgm:pt modelId="{E8D06A7F-D830-4DD1-AE0F-6435833B2EC4}" type="sibTrans" cxnId="{068613DD-4779-4D2C-A7D1-EFEBAE8C1057}">
      <dgm:prSet/>
      <dgm:spPr/>
      <dgm:t>
        <a:bodyPr/>
        <a:lstStyle/>
        <a:p>
          <a:endParaRPr lang="en-GB" sz="2400"/>
        </a:p>
      </dgm:t>
    </dgm:pt>
    <dgm:pt modelId="{E311D43B-6A59-49B8-97DB-9BD9A9F4FCD4}" type="pres">
      <dgm:prSet presAssocID="{B3374B06-8ACD-4CBC-811C-6C5BD3877C58}" presName="compositeShape" presStyleCnt="0">
        <dgm:presLayoutVars>
          <dgm:chMax val="7"/>
          <dgm:dir/>
          <dgm:resizeHandles val="exact"/>
        </dgm:presLayoutVars>
      </dgm:prSet>
      <dgm:spPr/>
    </dgm:pt>
    <dgm:pt modelId="{D6B4CEDB-A7F2-48A6-859B-8B05FDA68843}" type="pres">
      <dgm:prSet presAssocID="{B3374B06-8ACD-4CBC-811C-6C5BD3877C58}" presName="wedge1" presStyleLbl="node1" presStyleIdx="0" presStyleCnt="7"/>
      <dgm:spPr/>
      <dgm:t>
        <a:bodyPr/>
        <a:lstStyle/>
        <a:p>
          <a:endParaRPr lang="en-GB"/>
        </a:p>
      </dgm:t>
    </dgm:pt>
    <dgm:pt modelId="{109A7B1D-2FC1-4EA3-BCA3-636240A2F924}" type="pres">
      <dgm:prSet presAssocID="{B3374B06-8ACD-4CBC-811C-6C5BD3877C58}" presName="dummy1a" presStyleCnt="0"/>
      <dgm:spPr/>
    </dgm:pt>
    <dgm:pt modelId="{44797D3D-0BA7-4AD3-B0E8-4BAC76098CF4}" type="pres">
      <dgm:prSet presAssocID="{B3374B06-8ACD-4CBC-811C-6C5BD3877C58}" presName="dummy1b" presStyleCnt="0"/>
      <dgm:spPr/>
    </dgm:pt>
    <dgm:pt modelId="{3C066BDD-EADD-4965-ABB0-3969A509229E}" type="pres">
      <dgm:prSet presAssocID="{B3374B06-8ACD-4CBC-811C-6C5BD3877C58}" presName="wedge1Tx" presStyleLbl="node1" presStyleIdx="0" presStyleCnt="7">
        <dgm:presLayoutVars>
          <dgm:chMax val="0"/>
          <dgm:chPref val="0"/>
          <dgm:bulletEnabled val="1"/>
        </dgm:presLayoutVars>
      </dgm:prSet>
      <dgm:spPr/>
      <dgm:t>
        <a:bodyPr/>
        <a:lstStyle/>
        <a:p>
          <a:endParaRPr lang="en-GB"/>
        </a:p>
      </dgm:t>
    </dgm:pt>
    <dgm:pt modelId="{0F11E2BF-F5B9-4BD0-ACF4-121B24D8D424}" type="pres">
      <dgm:prSet presAssocID="{B3374B06-8ACD-4CBC-811C-6C5BD3877C58}" presName="wedge2" presStyleLbl="node1" presStyleIdx="1" presStyleCnt="7" custScaleX="113033" custScaleY="106266" custLinFactNeighborX="15790" custLinFactNeighborY="-2776"/>
      <dgm:spPr/>
      <dgm:t>
        <a:bodyPr/>
        <a:lstStyle/>
        <a:p>
          <a:endParaRPr lang="en-GB"/>
        </a:p>
      </dgm:t>
    </dgm:pt>
    <dgm:pt modelId="{D32A8768-BD45-4886-BF74-D97945AB2F9E}" type="pres">
      <dgm:prSet presAssocID="{B3374B06-8ACD-4CBC-811C-6C5BD3877C58}" presName="dummy2a" presStyleCnt="0"/>
      <dgm:spPr/>
    </dgm:pt>
    <dgm:pt modelId="{A31C46E3-8F61-4BC6-B792-1C5956FE5B9F}" type="pres">
      <dgm:prSet presAssocID="{B3374B06-8ACD-4CBC-811C-6C5BD3877C58}" presName="dummy2b" presStyleCnt="0"/>
      <dgm:spPr/>
    </dgm:pt>
    <dgm:pt modelId="{066B1B39-B2EA-441C-B443-4D9E1A2AEF23}" type="pres">
      <dgm:prSet presAssocID="{B3374B06-8ACD-4CBC-811C-6C5BD3877C58}" presName="wedge2Tx" presStyleLbl="node1" presStyleIdx="1" presStyleCnt="7">
        <dgm:presLayoutVars>
          <dgm:chMax val="0"/>
          <dgm:chPref val="0"/>
          <dgm:bulletEnabled val="1"/>
        </dgm:presLayoutVars>
      </dgm:prSet>
      <dgm:spPr/>
      <dgm:t>
        <a:bodyPr/>
        <a:lstStyle/>
        <a:p>
          <a:endParaRPr lang="en-GB"/>
        </a:p>
      </dgm:t>
    </dgm:pt>
    <dgm:pt modelId="{68729DB3-47E9-4296-AD6A-03BD64BF31A8}" type="pres">
      <dgm:prSet presAssocID="{B3374B06-8ACD-4CBC-811C-6C5BD3877C58}" presName="wedge3" presStyleLbl="node1" presStyleIdx="2" presStyleCnt="7"/>
      <dgm:spPr/>
      <dgm:t>
        <a:bodyPr/>
        <a:lstStyle/>
        <a:p>
          <a:endParaRPr lang="en-GB"/>
        </a:p>
      </dgm:t>
    </dgm:pt>
    <dgm:pt modelId="{8788810D-7B26-451F-8B9E-877051B084D0}" type="pres">
      <dgm:prSet presAssocID="{B3374B06-8ACD-4CBC-811C-6C5BD3877C58}" presName="dummy3a" presStyleCnt="0"/>
      <dgm:spPr/>
    </dgm:pt>
    <dgm:pt modelId="{7055D1FB-953C-4867-A196-B1270AD63CF5}" type="pres">
      <dgm:prSet presAssocID="{B3374B06-8ACD-4CBC-811C-6C5BD3877C58}" presName="dummy3b" presStyleCnt="0"/>
      <dgm:spPr/>
    </dgm:pt>
    <dgm:pt modelId="{11F8A502-5EA9-4979-87CC-D4D91346AD41}" type="pres">
      <dgm:prSet presAssocID="{B3374B06-8ACD-4CBC-811C-6C5BD3877C58}" presName="wedge3Tx" presStyleLbl="node1" presStyleIdx="2" presStyleCnt="7">
        <dgm:presLayoutVars>
          <dgm:chMax val="0"/>
          <dgm:chPref val="0"/>
          <dgm:bulletEnabled val="1"/>
        </dgm:presLayoutVars>
      </dgm:prSet>
      <dgm:spPr/>
      <dgm:t>
        <a:bodyPr/>
        <a:lstStyle/>
        <a:p>
          <a:endParaRPr lang="en-GB"/>
        </a:p>
      </dgm:t>
    </dgm:pt>
    <dgm:pt modelId="{EAF7E07B-3CD5-4B5D-8288-FA91C414FD54}" type="pres">
      <dgm:prSet presAssocID="{B3374B06-8ACD-4CBC-811C-6C5BD3877C58}" presName="wedge4" presStyleLbl="node1" presStyleIdx="3" presStyleCnt="7"/>
      <dgm:spPr/>
      <dgm:t>
        <a:bodyPr/>
        <a:lstStyle/>
        <a:p>
          <a:endParaRPr lang="en-GB"/>
        </a:p>
      </dgm:t>
    </dgm:pt>
    <dgm:pt modelId="{88856F44-51A3-415B-89C2-B0F3475CAD1C}" type="pres">
      <dgm:prSet presAssocID="{B3374B06-8ACD-4CBC-811C-6C5BD3877C58}" presName="dummy4a" presStyleCnt="0"/>
      <dgm:spPr/>
    </dgm:pt>
    <dgm:pt modelId="{3BB7C457-F11C-40A7-B8C6-6310EFF2EFF9}" type="pres">
      <dgm:prSet presAssocID="{B3374B06-8ACD-4CBC-811C-6C5BD3877C58}" presName="dummy4b" presStyleCnt="0"/>
      <dgm:spPr/>
    </dgm:pt>
    <dgm:pt modelId="{6299D4ED-C202-4FF0-9EFF-FAC86CF17C8C}" type="pres">
      <dgm:prSet presAssocID="{B3374B06-8ACD-4CBC-811C-6C5BD3877C58}" presName="wedge4Tx" presStyleLbl="node1" presStyleIdx="3" presStyleCnt="7">
        <dgm:presLayoutVars>
          <dgm:chMax val="0"/>
          <dgm:chPref val="0"/>
          <dgm:bulletEnabled val="1"/>
        </dgm:presLayoutVars>
      </dgm:prSet>
      <dgm:spPr/>
      <dgm:t>
        <a:bodyPr/>
        <a:lstStyle/>
        <a:p>
          <a:endParaRPr lang="en-GB"/>
        </a:p>
      </dgm:t>
    </dgm:pt>
    <dgm:pt modelId="{9E30A91F-270A-40E4-B3A0-A3F6B1D65CD0}" type="pres">
      <dgm:prSet presAssocID="{B3374B06-8ACD-4CBC-811C-6C5BD3877C58}" presName="wedge5" presStyleLbl="node1" presStyleIdx="4" presStyleCnt="7"/>
      <dgm:spPr/>
      <dgm:t>
        <a:bodyPr/>
        <a:lstStyle/>
        <a:p>
          <a:endParaRPr lang="en-GB"/>
        </a:p>
      </dgm:t>
    </dgm:pt>
    <dgm:pt modelId="{8EF23717-E3C7-485B-8D94-F5B183638693}" type="pres">
      <dgm:prSet presAssocID="{B3374B06-8ACD-4CBC-811C-6C5BD3877C58}" presName="dummy5a" presStyleCnt="0"/>
      <dgm:spPr/>
    </dgm:pt>
    <dgm:pt modelId="{994ABDF9-CD6E-45F7-8C8F-6AE5DDB80349}" type="pres">
      <dgm:prSet presAssocID="{B3374B06-8ACD-4CBC-811C-6C5BD3877C58}" presName="dummy5b" presStyleCnt="0"/>
      <dgm:spPr/>
    </dgm:pt>
    <dgm:pt modelId="{8888043A-DEF7-49BF-8945-4535B771C33F}" type="pres">
      <dgm:prSet presAssocID="{B3374B06-8ACD-4CBC-811C-6C5BD3877C58}" presName="wedge5Tx" presStyleLbl="node1" presStyleIdx="4" presStyleCnt="7">
        <dgm:presLayoutVars>
          <dgm:chMax val="0"/>
          <dgm:chPref val="0"/>
          <dgm:bulletEnabled val="1"/>
        </dgm:presLayoutVars>
      </dgm:prSet>
      <dgm:spPr/>
      <dgm:t>
        <a:bodyPr/>
        <a:lstStyle/>
        <a:p>
          <a:endParaRPr lang="en-GB"/>
        </a:p>
      </dgm:t>
    </dgm:pt>
    <dgm:pt modelId="{0C6A334B-DBD3-45C8-869D-AAF437AA053B}" type="pres">
      <dgm:prSet presAssocID="{B3374B06-8ACD-4CBC-811C-6C5BD3877C58}" presName="wedge6" presStyleLbl="node1" presStyleIdx="5" presStyleCnt="7"/>
      <dgm:spPr/>
      <dgm:t>
        <a:bodyPr/>
        <a:lstStyle/>
        <a:p>
          <a:endParaRPr lang="en-GB"/>
        </a:p>
      </dgm:t>
    </dgm:pt>
    <dgm:pt modelId="{F75F159E-1E55-4C4E-9079-21E0E056B660}" type="pres">
      <dgm:prSet presAssocID="{B3374B06-8ACD-4CBC-811C-6C5BD3877C58}" presName="dummy6a" presStyleCnt="0"/>
      <dgm:spPr/>
    </dgm:pt>
    <dgm:pt modelId="{146035CB-2B72-4B9E-AFCE-5CE46DFD3864}" type="pres">
      <dgm:prSet presAssocID="{B3374B06-8ACD-4CBC-811C-6C5BD3877C58}" presName="dummy6b" presStyleCnt="0"/>
      <dgm:spPr/>
    </dgm:pt>
    <dgm:pt modelId="{42C08E89-3ACA-4D7E-92F4-5924012148B1}" type="pres">
      <dgm:prSet presAssocID="{B3374B06-8ACD-4CBC-811C-6C5BD3877C58}" presName="wedge6Tx" presStyleLbl="node1" presStyleIdx="5" presStyleCnt="7">
        <dgm:presLayoutVars>
          <dgm:chMax val="0"/>
          <dgm:chPref val="0"/>
          <dgm:bulletEnabled val="1"/>
        </dgm:presLayoutVars>
      </dgm:prSet>
      <dgm:spPr/>
      <dgm:t>
        <a:bodyPr/>
        <a:lstStyle/>
        <a:p>
          <a:endParaRPr lang="en-GB"/>
        </a:p>
      </dgm:t>
    </dgm:pt>
    <dgm:pt modelId="{D173717B-5F12-4BF8-B4D4-8C873ABBAA58}" type="pres">
      <dgm:prSet presAssocID="{B3374B06-8ACD-4CBC-811C-6C5BD3877C58}" presName="wedge7" presStyleLbl="node1" presStyleIdx="6" presStyleCnt="7"/>
      <dgm:spPr/>
      <dgm:t>
        <a:bodyPr/>
        <a:lstStyle/>
        <a:p>
          <a:endParaRPr lang="en-GB"/>
        </a:p>
      </dgm:t>
    </dgm:pt>
    <dgm:pt modelId="{210E7F5D-19DD-4B87-866B-5F29E29DB46A}" type="pres">
      <dgm:prSet presAssocID="{B3374B06-8ACD-4CBC-811C-6C5BD3877C58}" presName="dummy7a" presStyleCnt="0"/>
      <dgm:spPr/>
    </dgm:pt>
    <dgm:pt modelId="{93CDDEE6-0933-42DE-8E92-23AF1F9C256D}" type="pres">
      <dgm:prSet presAssocID="{B3374B06-8ACD-4CBC-811C-6C5BD3877C58}" presName="dummy7b" presStyleCnt="0"/>
      <dgm:spPr/>
    </dgm:pt>
    <dgm:pt modelId="{1D29AFC2-9478-4B2C-AFFF-D89C74F26A51}" type="pres">
      <dgm:prSet presAssocID="{B3374B06-8ACD-4CBC-811C-6C5BD3877C58}" presName="wedge7Tx" presStyleLbl="node1" presStyleIdx="6" presStyleCnt="7">
        <dgm:presLayoutVars>
          <dgm:chMax val="0"/>
          <dgm:chPref val="0"/>
          <dgm:bulletEnabled val="1"/>
        </dgm:presLayoutVars>
      </dgm:prSet>
      <dgm:spPr/>
      <dgm:t>
        <a:bodyPr/>
        <a:lstStyle/>
        <a:p>
          <a:endParaRPr lang="en-GB"/>
        </a:p>
      </dgm:t>
    </dgm:pt>
    <dgm:pt modelId="{4E03F4E8-5E67-4D12-898A-9D85A175DD7E}" type="pres">
      <dgm:prSet presAssocID="{D88BB50B-9D8D-449B-B300-B33D866A01B5}" presName="arrowWedge1" presStyleLbl="fgSibTrans2D1" presStyleIdx="0" presStyleCnt="7"/>
      <dgm:spPr/>
    </dgm:pt>
    <dgm:pt modelId="{9201F066-6AD1-43DA-A1E9-C90548CF62C4}" type="pres">
      <dgm:prSet presAssocID="{66BD4C65-1012-48DB-B962-C658FDD348A9}" presName="arrowWedge2" presStyleLbl="fgSibTrans2D1" presStyleIdx="1" presStyleCnt="7" custScaleX="108364" custScaleY="123013" custLinFactNeighborX="1502" custLinFactNeighborY="304"/>
      <dgm:spPr/>
    </dgm:pt>
    <dgm:pt modelId="{0A6450F7-E9C5-442C-9E56-8D25EC9D5282}" type="pres">
      <dgm:prSet presAssocID="{7F6A12E4-2B88-48D8-A1F8-526F5A40CB45}" presName="arrowWedge3" presStyleLbl="fgSibTrans2D1" presStyleIdx="2" presStyleCnt="7"/>
      <dgm:spPr/>
    </dgm:pt>
    <dgm:pt modelId="{11C81D06-B8AF-492C-B662-B6426A21F755}" type="pres">
      <dgm:prSet presAssocID="{9BFEDC16-F068-4A37-8744-4289AB71AC81}" presName="arrowWedge4" presStyleLbl="fgSibTrans2D1" presStyleIdx="3" presStyleCnt="7"/>
      <dgm:spPr/>
    </dgm:pt>
    <dgm:pt modelId="{6F41AAAE-EB91-4FFC-A815-006DF0C275DC}" type="pres">
      <dgm:prSet presAssocID="{2DDA9A86-CC09-42C4-8EDD-EDC5A405BB5F}" presName="arrowWedge5" presStyleLbl="fgSibTrans2D1" presStyleIdx="4" presStyleCnt="7"/>
      <dgm:spPr/>
    </dgm:pt>
    <dgm:pt modelId="{8826FEF2-98AD-4DFC-B554-F42E4C51A192}" type="pres">
      <dgm:prSet presAssocID="{6EDCEEE8-D4E9-495A-952B-7F69C1F78A3D}" presName="arrowWedge6" presStyleLbl="fgSibTrans2D1" presStyleIdx="5" presStyleCnt="7"/>
      <dgm:spPr/>
    </dgm:pt>
    <dgm:pt modelId="{0E1C5E9A-DA1D-4003-A436-340AA488FB58}" type="pres">
      <dgm:prSet presAssocID="{E8D06A7F-D830-4DD1-AE0F-6435833B2EC4}" presName="arrowWedge7" presStyleLbl="fgSibTrans2D1" presStyleIdx="6" presStyleCnt="7"/>
      <dgm:spPr/>
    </dgm:pt>
  </dgm:ptLst>
  <dgm:cxnLst>
    <dgm:cxn modelId="{099E5E26-61AF-44A4-8615-0D7FCD3F50F4}" srcId="{B3374B06-8ACD-4CBC-811C-6C5BD3877C58}" destId="{815AD680-9E12-4056-AEB2-D88A4784BD08}" srcOrd="2" destOrd="0" parTransId="{6B8632A4-8C54-4368-8073-D3C413354593}" sibTransId="{7F6A12E4-2B88-48D8-A1F8-526F5A40CB45}"/>
    <dgm:cxn modelId="{CF80ED7D-51E3-43B9-9800-BD906042E5DE}" srcId="{B3374B06-8ACD-4CBC-811C-6C5BD3877C58}" destId="{196E94B5-A9F8-4215-A017-244A1E74F4A7}" srcOrd="5" destOrd="0" parTransId="{FFD0BA0B-9129-4332-A0B6-51208296B3BB}" sibTransId="{6EDCEEE8-D4E9-495A-952B-7F69C1F78A3D}"/>
    <dgm:cxn modelId="{699BA02E-B93D-1744-B941-562C33BBE0E7}" type="presOf" srcId="{4EED5867-D46D-4741-9D60-4994087A3E03}" destId="{D173717B-5F12-4BF8-B4D4-8C873ABBAA58}" srcOrd="0" destOrd="0" presId="urn:microsoft.com/office/officeart/2005/8/layout/cycle8"/>
    <dgm:cxn modelId="{C819063A-36D7-4721-ACA5-BE5C4E7CB74F}" srcId="{B3374B06-8ACD-4CBC-811C-6C5BD3877C58}" destId="{D86CCFEB-E611-4F8A-ADCC-885A73EF946E}" srcOrd="1" destOrd="0" parTransId="{3FD39977-653D-43BF-9E97-14520E7371A4}" sibTransId="{66BD4C65-1012-48DB-B962-C658FDD348A9}"/>
    <dgm:cxn modelId="{3EE90D4E-6984-B840-84AE-BA1BDCCA7DAF}" type="presOf" srcId="{4EED5867-D46D-4741-9D60-4994087A3E03}" destId="{1D29AFC2-9478-4B2C-AFFF-D89C74F26A51}" srcOrd="1" destOrd="0" presId="urn:microsoft.com/office/officeart/2005/8/layout/cycle8"/>
    <dgm:cxn modelId="{621DB753-BBE3-8E4D-8A18-C4805AED7CD3}" type="presOf" srcId="{D86CCFEB-E611-4F8A-ADCC-885A73EF946E}" destId="{066B1B39-B2EA-441C-B443-4D9E1A2AEF23}" srcOrd="1" destOrd="0" presId="urn:microsoft.com/office/officeart/2005/8/layout/cycle8"/>
    <dgm:cxn modelId="{068613DD-4779-4D2C-A7D1-EFEBAE8C1057}" srcId="{B3374B06-8ACD-4CBC-811C-6C5BD3877C58}" destId="{4EED5867-D46D-4741-9D60-4994087A3E03}" srcOrd="6" destOrd="0" parTransId="{F5A31098-45B7-47EA-B6E2-565B9EF6BD2A}" sibTransId="{E8D06A7F-D830-4DD1-AE0F-6435833B2EC4}"/>
    <dgm:cxn modelId="{5516AD3B-2314-FA4A-A375-2042496B669C}" type="presOf" srcId="{6775E51E-51DC-41B5-9AF1-5BC893598E6B}" destId="{3C066BDD-EADD-4965-ABB0-3969A509229E}" srcOrd="1" destOrd="0" presId="urn:microsoft.com/office/officeart/2005/8/layout/cycle8"/>
    <dgm:cxn modelId="{AF5FF000-4F6E-E448-BADB-73DB2AABCB3D}" type="presOf" srcId="{0E1A0B77-8E22-45AA-9686-36FFA4275933}" destId="{EAF7E07B-3CD5-4B5D-8288-FA91C414FD54}" srcOrd="0" destOrd="0" presId="urn:microsoft.com/office/officeart/2005/8/layout/cycle8"/>
    <dgm:cxn modelId="{898FACC1-38EE-294C-B0C0-4219A3BABB09}" type="presOf" srcId="{D86CCFEB-E611-4F8A-ADCC-885A73EF946E}" destId="{0F11E2BF-F5B9-4BD0-ACF4-121B24D8D424}" srcOrd="0" destOrd="0" presId="urn:microsoft.com/office/officeart/2005/8/layout/cycle8"/>
    <dgm:cxn modelId="{8538D1B2-CA9A-EE4E-A298-4F65F89192DE}" type="presOf" srcId="{6775E51E-51DC-41B5-9AF1-5BC893598E6B}" destId="{D6B4CEDB-A7F2-48A6-859B-8B05FDA68843}" srcOrd="0" destOrd="0" presId="urn:microsoft.com/office/officeart/2005/8/layout/cycle8"/>
    <dgm:cxn modelId="{27012454-BE27-4FB8-AA34-8D8606A347CC}" srcId="{B3374B06-8ACD-4CBC-811C-6C5BD3877C58}" destId="{6775E51E-51DC-41B5-9AF1-5BC893598E6B}" srcOrd="0" destOrd="0" parTransId="{3A30B2B9-0B8D-4051-AC0A-4A92130125CD}" sibTransId="{D88BB50B-9D8D-449B-B300-B33D866A01B5}"/>
    <dgm:cxn modelId="{5F3BC07E-D40E-48C3-810B-0EC0EE7F3A5C}" srcId="{B3374B06-8ACD-4CBC-811C-6C5BD3877C58}" destId="{0E1A0B77-8E22-45AA-9686-36FFA4275933}" srcOrd="3" destOrd="0" parTransId="{0C3C51E9-5997-4B2F-B627-B83432FDE251}" sibTransId="{9BFEDC16-F068-4A37-8744-4289AB71AC81}"/>
    <dgm:cxn modelId="{422F6E95-4587-3D47-A13D-033502120710}" type="presOf" srcId="{0E1A0B77-8E22-45AA-9686-36FFA4275933}" destId="{6299D4ED-C202-4FF0-9EFF-FAC86CF17C8C}" srcOrd="1" destOrd="0" presId="urn:microsoft.com/office/officeart/2005/8/layout/cycle8"/>
    <dgm:cxn modelId="{073864B0-F3DB-6C49-9729-B209E04DCE7A}" type="presOf" srcId="{815AD680-9E12-4056-AEB2-D88A4784BD08}" destId="{68729DB3-47E9-4296-AD6A-03BD64BF31A8}" srcOrd="0" destOrd="0" presId="urn:microsoft.com/office/officeart/2005/8/layout/cycle8"/>
    <dgm:cxn modelId="{24D124BD-94B5-3048-A870-1025BBF0CA69}" type="presOf" srcId="{162A87EA-AFF8-4703-98EC-4DBE27C65553}" destId="{8888043A-DEF7-49BF-8945-4535B771C33F}" srcOrd="1" destOrd="0" presId="urn:microsoft.com/office/officeart/2005/8/layout/cycle8"/>
    <dgm:cxn modelId="{1BE654E6-7B1D-4D10-BBED-C92B05BA298F}" srcId="{B3374B06-8ACD-4CBC-811C-6C5BD3877C58}" destId="{162A87EA-AFF8-4703-98EC-4DBE27C65553}" srcOrd="4" destOrd="0" parTransId="{451D2D81-6ED1-4319-BF1D-B71E9AE6BEA5}" sibTransId="{2DDA9A86-CC09-42C4-8EDD-EDC5A405BB5F}"/>
    <dgm:cxn modelId="{6389A5C2-F1CA-344A-B086-1D6DD4563899}" type="presOf" srcId="{196E94B5-A9F8-4215-A017-244A1E74F4A7}" destId="{42C08E89-3ACA-4D7E-92F4-5924012148B1}" srcOrd="1" destOrd="0" presId="urn:microsoft.com/office/officeart/2005/8/layout/cycle8"/>
    <dgm:cxn modelId="{0F4E75CC-D8DD-4A41-8A5A-4A7D475FA008}" type="presOf" srcId="{815AD680-9E12-4056-AEB2-D88A4784BD08}" destId="{11F8A502-5EA9-4979-87CC-D4D91346AD41}" srcOrd="1" destOrd="0" presId="urn:microsoft.com/office/officeart/2005/8/layout/cycle8"/>
    <dgm:cxn modelId="{A960A990-13F4-1B43-807A-9AD69911B428}" type="presOf" srcId="{196E94B5-A9F8-4215-A017-244A1E74F4A7}" destId="{0C6A334B-DBD3-45C8-869D-AAF437AA053B}" srcOrd="0" destOrd="0" presId="urn:microsoft.com/office/officeart/2005/8/layout/cycle8"/>
    <dgm:cxn modelId="{0E7093C9-5567-1748-B491-4B2A40A7A6F5}" type="presOf" srcId="{B3374B06-8ACD-4CBC-811C-6C5BD3877C58}" destId="{E311D43B-6A59-49B8-97DB-9BD9A9F4FCD4}" srcOrd="0" destOrd="0" presId="urn:microsoft.com/office/officeart/2005/8/layout/cycle8"/>
    <dgm:cxn modelId="{213FCFEC-9EF4-7049-9D17-278FAA5AFF3B}" type="presOf" srcId="{162A87EA-AFF8-4703-98EC-4DBE27C65553}" destId="{9E30A91F-270A-40E4-B3A0-A3F6B1D65CD0}" srcOrd="0" destOrd="0" presId="urn:microsoft.com/office/officeart/2005/8/layout/cycle8"/>
    <dgm:cxn modelId="{219A101A-B952-3349-9E8F-1E72A5CA7982}" type="presParOf" srcId="{E311D43B-6A59-49B8-97DB-9BD9A9F4FCD4}" destId="{D6B4CEDB-A7F2-48A6-859B-8B05FDA68843}" srcOrd="0" destOrd="0" presId="urn:microsoft.com/office/officeart/2005/8/layout/cycle8"/>
    <dgm:cxn modelId="{2D0CB57B-1FE6-2C4D-B8F3-055276AB2336}" type="presParOf" srcId="{E311D43B-6A59-49B8-97DB-9BD9A9F4FCD4}" destId="{109A7B1D-2FC1-4EA3-BCA3-636240A2F924}" srcOrd="1" destOrd="0" presId="urn:microsoft.com/office/officeart/2005/8/layout/cycle8"/>
    <dgm:cxn modelId="{1F551EE8-3E46-9848-B2E8-19A62D26DEC3}" type="presParOf" srcId="{E311D43B-6A59-49B8-97DB-9BD9A9F4FCD4}" destId="{44797D3D-0BA7-4AD3-B0E8-4BAC76098CF4}" srcOrd="2" destOrd="0" presId="urn:microsoft.com/office/officeart/2005/8/layout/cycle8"/>
    <dgm:cxn modelId="{D8EF4D89-2787-BC49-BE51-2EAA850B94CB}" type="presParOf" srcId="{E311D43B-6A59-49B8-97DB-9BD9A9F4FCD4}" destId="{3C066BDD-EADD-4965-ABB0-3969A509229E}" srcOrd="3" destOrd="0" presId="urn:microsoft.com/office/officeart/2005/8/layout/cycle8"/>
    <dgm:cxn modelId="{64CFAA0A-04F5-2C46-BFCD-0BCAFB54C96E}" type="presParOf" srcId="{E311D43B-6A59-49B8-97DB-9BD9A9F4FCD4}" destId="{0F11E2BF-F5B9-4BD0-ACF4-121B24D8D424}" srcOrd="4" destOrd="0" presId="urn:microsoft.com/office/officeart/2005/8/layout/cycle8"/>
    <dgm:cxn modelId="{72D8242D-C9AF-8A45-9337-C4828BA22C71}" type="presParOf" srcId="{E311D43B-6A59-49B8-97DB-9BD9A9F4FCD4}" destId="{D32A8768-BD45-4886-BF74-D97945AB2F9E}" srcOrd="5" destOrd="0" presId="urn:microsoft.com/office/officeart/2005/8/layout/cycle8"/>
    <dgm:cxn modelId="{A92EB876-8425-624B-841E-1C249A73B1DB}" type="presParOf" srcId="{E311D43B-6A59-49B8-97DB-9BD9A9F4FCD4}" destId="{A31C46E3-8F61-4BC6-B792-1C5956FE5B9F}" srcOrd="6" destOrd="0" presId="urn:microsoft.com/office/officeart/2005/8/layout/cycle8"/>
    <dgm:cxn modelId="{DC27DC92-34CC-F44B-9DF7-8E30643B5FEF}" type="presParOf" srcId="{E311D43B-6A59-49B8-97DB-9BD9A9F4FCD4}" destId="{066B1B39-B2EA-441C-B443-4D9E1A2AEF23}" srcOrd="7" destOrd="0" presId="urn:microsoft.com/office/officeart/2005/8/layout/cycle8"/>
    <dgm:cxn modelId="{B5F8DE35-D792-4F40-8E99-4BF0A2218E81}" type="presParOf" srcId="{E311D43B-6A59-49B8-97DB-9BD9A9F4FCD4}" destId="{68729DB3-47E9-4296-AD6A-03BD64BF31A8}" srcOrd="8" destOrd="0" presId="urn:microsoft.com/office/officeart/2005/8/layout/cycle8"/>
    <dgm:cxn modelId="{790E3BAC-953D-2F45-B973-637278AD2EB9}" type="presParOf" srcId="{E311D43B-6A59-49B8-97DB-9BD9A9F4FCD4}" destId="{8788810D-7B26-451F-8B9E-877051B084D0}" srcOrd="9" destOrd="0" presId="urn:microsoft.com/office/officeart/2005/8/layout/cycle8"/>
    <dgm:cxn modelId="{50236EA4-327D-054A-8C6C-0E256223F643}" type="presParOf" srcId="{E311D43B-6A59-49B8-97DB-9BD9A9F4FCD4}" destId="{7055D1FB-953C-4867-A196-B1270AD63CF5}" srcOrd="10" destOrd="0" presId="urn:microsoft.com/office/officeart/2005/8/layout/cycle8"/>
    <dgm:cxn modelId="{4E5C2C1E-D02B-8A48-8B2D-81CA7AE80333}" type="presParOf" srcId="{E311D43B-6A59-49B8-97DB-9BD9A9F4FCD4}" destId="{11F8A502-5EA9-4979-87CC-D4D91346AD41}" srcOrd="11" destOrd="0" presId="urn:microsoft.com/office/officeart/2005/8/layout/cycle8"/>
    <dgm:cxn modelId="{49D4972A-8BCE-724A-A224-30D5A76BFA65}" type="presParOf" srcId="{E311D43B-6A59-49B8-97DB-9BD9A9F4FCD4}" destId="{EAF7E07B-3CD5-4B5D-8288-FA91C414FD54}" srcOrd="12" destOrd="0" presId="urn:microsoft.com/office/officeart/2005/8/layout/cycle8"/>
    <dgm:cxn modelId="{E5DEED06-B8D9-D040-B238-09A275CDE538}" type="presParOf" srcId="{E311D43B-6A59-49B8-97DB-9BD9A9F4FCD4}" destId="{88856F44-51A3-415B-89C2-B0F3475CAD1C}" srcOrd="13" destOrd="0" presId="urn:microsoft.com/office/officeart/2005/8/layout/cycle8"/>
    <dgm:cxn modelId="{A54E6F92-5C01-F449-9537-7A85EE7FB601}" type="presParOf" srcId="{E311D43B-6A59-49B8-97DB-9BD9A9F4FCD4}" destId="{3BB7C457-F11C-40A7-B8C6-6310EFF2EFF9}" srcOrd="14" destOrd="0" presId="urn:microsoft.com/office/officeart/2005/8/layout/cycle8"/>
    <dgm:cxn modelId="{EC5E1087-C270-6C41-B1C5-85F91FA81539}" type="presParOf" srcId="{E311D43B-6A59-49B8-97DB-9BD9A9F4FCD4}" destId="{6299D4ED-C202-4FF0-9EFF-FAC86CF17C8C}" srcOrd="15" destOrd="0" presId="urn:microsoft.com/office/officeart/2005/8/layout/cycle8"/>
    <dgm:cxn modelId="{1D0CEE31-AF39-AA42-9383-1C41D0CFD54E}" type="presParOf" srcId="{E311D43B-6A59-49B8-97DB-9BD9A9F4FCD4}" destId="{9E30A91F-270A-40E4-B3A0-A3F6B1D65CD0}" srcOrd="16" destOrd="0" presId="urn:microsoft.com/office/officeart/2005/8/layout/cycle8"/>
    <dgm:cxn modelId="{45511CE6-0555-9B46-ADA0-06F97450D7EF}" type="presParOf" srcId="{E311D43B-6A59-49B8-97DB-9BD9A9F4FCD4}" destId="{8EF23717-E3C7-485B-8D94-F5B183638693}" srcOrd="17" destOrd="0" presId="urn:microsoft.com/office/officeart/2005/8/layout/cycle8"/>
    <dgm:cxn modelId="{1609745F-026C-AC4C-8204-DE85A32D3468}" type="presParOf" srcId="{E311D43B-6A59-49B8-97DB-9BD9A9F4FCD4}" destId="{994ABDF9-CD6E-45F7-8C8F-6AE5DDB80349}" srcOrd="18" destOrd="0" presId="urn:microsoft.com/office/officeart/2005/8/layout/cycle8"/>
    <dgm:cxn modelId="{17A92D59-800B-E74B-99C7-8025A0E4E078}" type="presParOf" srcId="{E311D43B-6A59-49B8-97DB-9BD9A9F4FCD4}" destId="{8888043A-DEF7-49BF-8945-4535B771C33F}" srcOrd="19" destOrd="0" presId="urn:microsoft.com/office/officeart/2005/8/layout/cycle8"/>
    <dgm:cxn modelId="{F7998584-2C7D-4F4D-BE92-070C16E851A0}" type="presParOf" srcId="{E311D43B-6A59-49B8-97DB-9BD9A9F4FCD4}" destId="{0C6A334B-DBD3-45C8-869D-AAF437AA053B}" srcOrd="20" destOrd="0" presId="urn:microsoft.com/office/officeart/2005/8/layout/cycle8"/>
    <dgm:cxn modelId="{8E493B75-61DA-9C4E-9703-E4FE5033802A}" type="presParOf" srcId="{E311D43B-6A59-49B8-97DB-9BD9A9F4FCD4}" destId="{F75F159E-1E55-4C4E-9079-21E0E056B660}" srcOrd="21" destOrd="0" presId="urn:microsoft.com/office/officeart/2005/8/layout/cycle8"/>
    <dgm:cxn modelId="{62206D76-FF11-A043-A3F0-3F7F8B8FC46A}" type="presParOf" srcId="{E311D43B-6A59-49B8-97DB-9BD9A9F4FCD4}" destId="{146035CB-2B72-4B9E-AFCE-5CE46DFD3864}" srcOrd="22" destOrd="0" presId="urn:microsoft.com/office/officeart/2005/8/layout/cycle8"/>
    <dgm:cxn modelId="{5702C0DC-5F42-804D-B2E4-1E1094FAFEE0}" type="presParOf" srcId="{E311D43B-6A59-49B8-97DB-9BD9A9F4FCD4}" destId="{42C08E89-3ACA-4D7E-92F4-5924012148B1}" srcOrd="23" destOrd="0" presId="urn:microsoft.com/office/officeart/2005/8/layout/cycle8"/>
    <dgm:cxn modelId="{5CA5E06E-55AB-B34D-9B65-73105222946D}" type="presParOf" srcId="{E311D43B-6A59-49B8-97DB-9BD9A9F4FCD4}" destId="{D173717B-5F12-4BF8-B4D4-8C873ABBAA58}" srcOrd="24" destOrd="0" presId="urn:microsoft.com/office/officeart/2005/8/layout/cycle8"/>
    <dgm:cxn modelId="{C8E51D2A-3A24-744D-8642-DDBCF5A63D1C}" type="presParOf" srcId="{E311D43B-6A59-49B8-97DB-9BD9A9F4FCD4}" destId="{210E7F5D-19DD-4B87-866B-5F29E29DB46A}" srcOrd="25" destOrd="0" presId="urn:microsoft.com/office/officeart/2005/8/layout/cycle8"/>
    <dgm:cxn modelId="{084947FF-09A6-A942-9DE2-FD215DCD6639}" type="presParOf" srcId="{E311D43B-6A59-49B8-97DB-9BD9A9F4FCD4}" destId="{93CDDEE6-0933-42DE-8E92-23AF1F9C256D}" srcOrd="26" destOrd="0" presId="urn:microsoft.com/office/officeart/2005/8/layout/cycle8"/>
    <dgm:cxn modelId="{13EB0FC1-DDC0-FC45-88E7-61576C2AB358}" type="presParOf" srcId="{E311D43B-6A59-49B8-97DB-9BD9A9F4FCD4}" destId="{1D29AFC2-9478-4B2C-AFFF-D89C74F26A51}" srcOrd="27" destOrd="0" presId="urn:microsoft.com/office/officeart/2005/8/layout/cycle8"/>
    <dgm:cxn modelId="{49E42592-203A-974E-983A-EDEE79883238}" type="presParOf" srcId="{E311D43B-6A59-49B8-97DB-9BD9A9F4FCD4}" destId="{4E03F4E8-5E67-4D12-898A-9D85A175DD7E}" srcOrd="28" destOrd="0" presId="urn:microsoft.com/office/officeart/2005/8/layout/cycle8"/>
    <dgm:cxn modelId="{67918ECE-056B-8045-938A-043DDCC098DC}" type="presParOf" srcId="{E311D43B-6A59-49B8-97DB-9BD9A9F4FCD4}" destId="{9201F066-6AD1-43DA-A1E9-C90548CF62C4}" srcOrd="29" destOrd="0" presId="urn:microsoft.com/office/officeart/2005/8/layout/cycle8"/>
    <dgm:cxn modelId="{257DE250-7915-6749-A4AF-D1C18B7AE03E}" type="presParOf" srcId="{E311D43B-6A59-49B8-97DB-9BD9A9F4FCD4}" destId="{0A6450F7-E9C5-442C-9E56-8D25EC9D5282}" srcOrd="30" destOrd="0" presId="urn:microsoft.com/office/officeart/2005/8/layout/cycle8"/>
    <dgm:cxn modelId="{1C9802A8-1ACE-AE4E-ACB1-2975EAE40520}" type="presParOf" srcId="{E311D43B-6A59-49B8-97DB-9BD9A9F4FCD4}" destId="{11C81D06-B8AF-492C-B662-B6426A21F755}" srcOrd="31" destOrd="0" presId="urn:microsoft.com/office/officeart/2005/8/layout/cycle8"/>
    <dgm:cxn modelId="{8A8BF9A6-2E63-C943-A858-6D1CCB5B31A6}" type="presParOf" srcId="{E311D43B-6A59-49B8-97DB-9BD9A9F4FCD4}" destId="{6F41AAAE-EB91-4FFC-A815-006DF0C275DC}" srcOrd="32" destOrd="0" presId="urn:microsoft.com/office/officeart/2005/8/layout/cycle8"/>
    <dgm:cxn modelId="{387EE8A1-02F7-594B-AB21-0E1FFC959563}" type="presParOf" srcId="{E311D43B-6A59-49B8-97DB-9BD9A9F4FCD4}" destId="{8826FEF2-98AD-4DFC-B554-F42E4C51A192}" srcOrd="33" destOrd="0" presId="urn:microsoft.com/office/officeart/2005/8/layout/cycle8"/>
    <dgm:cxn modelId="{EB3DF0DD-4F1D-4C43-A8B0-EEC9866C2BF9}" type="presParOf" srcId="{E311D43B-6A59-49B8-97DB-9BD9A9F4FCD4}" destId="{0E1C5E9A-DA1D-4003-A436-340AA488FB58}" srcOrd="3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4CEDB-A7F2-48A6-859B-8B05FDA68843}">
      <dsp:nvSpPr>
        <dsp:cNvPr id="0" name=""/>
        <dsp:cNvSpPr/>
      </dsp:nvSpPr>
      <dsp:spPr>
        <a:xfrm>
          <a:off x="383226" y="299553"/>
          <a:ext cx="3629203" cy="3629203"/>
        </a:xfrm>
        <a:prstGeom prst="pie">
          <a:avLst>
            <a:gd name="adj1" fmla="val 16200000"/>
            <a:gd name="adj2" fmla="val 19285716"/>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Price</a:t>
          </a:r>
          <a:endParaRPr lang="en-GB" sz="1400" b="1" kern="1200" dirty="0"/>
        </a:p>
      </dsp:txBody>
      <dsp:txXfrm>
        <a:off x="2289854" y="636550"/>
        <a:ext cx="864096" cy="691276"/>
      </dsp:txXfrm>
    </dsp:sp>
    <dsp:sp modelId="{0F11E2BF-F5B9-4BD0-ACF4-121B24D8D424}">
      <dsp:nvSpPr>
        <dsp:cNvPr id="0" name=""/>
        <dsp:cNvSpPr/>
      </dsp:nvSpPr>
      <dsp:spPr>
        <a:xfrm>
          <a:off x="429887" y="357879"/>
          <a:ext cx="3629203" cy="3629203"/>
        </a:xfrm>
        <a:prstGeom prst="pie">
          <a:avLst>
            <a:gd name="adj1" fmla="val 19285716"/>
            <a:gd name="adj2" fmla="val 771428"/>
          </a:avLst>
        </a:prstGeom>
        <a:solidFill>
          <a:schemeClr val="accent5">
            <a:hueOff val="-1655646"/>
            <a:satOff val="6635"/>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Product</a:t>
          </a:r>
          <a:endParaRPr lang="en-GB" sz="1400" b="1" kern="1200" dirty="0"/>
        </a:p>
      </dsp:txBody>
      <dsp:txXfrm>
        <a:off x="2894721" y="1673465"/>
        <a:ext cx="993710" cy="604867"/>
      </dsp:txXfrm>
    </dsp:sp>
    <dsp:sp modelId="{68729DB3-47E9-4296-AD6A-03BD64BF31A8}">
      <dsp:nvSpPr>
        <dsp:cNvPr id="0" name=""/>
        <dsp:cNvSpPr/>
      </dsp:nvSpPr>
      <dsp:spPr>
        <a:xfrm>
          <a:off x="413037" y="431327"/>
          <a:ext cx="3629203" cy="3629203"/>
        </a:xfrm>
        <a:prstGeom prst="pie">
          <a:avLst>
            <a:gd name="adj1" fmla="val 771428"/>
            <a:gd name="adj2" fmla="val 3857143"/>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Promotion</a:t>
          </a:r>
          <a:endParaRPr lang="en-GB" sz="1400" b="1" kern="1200" dirty="0"/>
        </a:p>
      </dsp:txBody>
      <dsp:txXfrm>
        <a:off x="2743504" y="2580766"/>
        <a:ext cx="864096" cy="669674"/>
      </dsp:txXfrm>
    </dsp:sp>
    <dsp:sp modelId="{EAF7E07B-3CD5-4B5D-8288-FA91C414FD54}">
      <dsp:nvSpPr>
        <dsp:cNvPr id="0" name=""/>
        <dsp:cNvSpPr/>
      </dsp:nvSpPr>
      <dsp:spPr>
        <a:xfrm>
          <a:off x="345638" y="463731"/>
          <a:ext cx="3629203" cy="3629203"/>
        </a:xfrm>
        <a:prstGeom prst="pie">
          <a:avLst>
            <a:gd name="adj1" fmla="val 3857226"/>
            <a:gd name="adj2" fmla="val 6942858"/>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Place</a:t>
          </a:r>
          <a:endParaRPr lang="en-GB" sz="1400" b="1" kern="1200" dirty="0"/>
        </a:p>
      </dsp:txBody>
      <dsp:txXfrm>
        <a:off x="1738993" y="3315248"/>
        <a:ext cx="842493" cy="604867"/>
      </dsp:txXfrm>
    </dsp:sp>
    <dsp:sp modelId="{9E30A91F-270A-40E4-B3A0-A3F6B1D65CD0}">
      <dsp:nvSpPr>
        <dsp:cNvPr id="0" name=""/>
        <dsp:cNvSpPr/>
      </dsp:nvSpPr>
      <dsp:spPr>
        <a:xfrm>
          <a:off x="278238" y="431327"/>
          <a:ext cx="3629203" cy="3629203"/>
        </a:xfrm>
        <a:prstGeom prst="pie">
          <a:avLst>
            <a:gd name="adj1" fmla="val 6942858"/>
            <a:gd name="adj2" fmla="val 10028574"/>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People</a:t>
          </a:r>
          <a:endParaRPr lang="en-GB" sz="1400" b="1" kern="1200" dirty="0"/>
        </a:p>
      </dsp:txBody>
      <dsp:txXfrm>
        <a:off x="712879" y="2580766"/>
        <a:ext cx="864096" cy="669674"/>
      </dsp:txXfrm>
    </dsp:sp>
    <dsp:sp modelId="{0C6A334B-DBD3-45C8-869D-AAF437AA053B}">
      <dsp:nvSpPr>
        <dsp:cNvPr id="0" name=""/>
        <dsp:cNvSpPr/>
      </dsp:nvSpPr>
      <dsp:spPr>
        <a:xfrm>
          <a:off x="261389" y="357879"/>
          <a:ext cx="3629203" cy="3629203"/>
        </a:xfrm>
        <a:prstGeom prst="pie">
          <a:avLst>
            <a:gd name="adj1" fmla="val 10028574"/>
            <a:gd name="adj2" fmla="val 13114284"/>
          </a:avLst>
        </a:prstGeom>
        <a:solidFill>
          <a:schemeClr val="accent5">
            <a:hueOff val="-8278230"/>
            <a:satOff val="33176"/>
            <a:lumOff val="71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Process</a:t>
          </a:r>
          <a:endParaRPr lang="en-GB" sz="1400" b="1" kern="1200" dirty="0"/>
        </a:p>
      </dsp:txBody>
      <dsp:txXfrm>
        <a:off x="432048" y="1673465"/>
        <a:ext cx="993710" cy="604867"/>
      </dsp:txXfrm>
    </dsp:sp>
    <dsp:sp modelId="{D173717B-5F12-4BF8-B4D4-8C873ABBAA58}">
      <dsp:nvSpPr>
        <dsp:cNvPr id="0" name=""/>
        <dsp:cNvSpPr/>
      </dsp:nvSpPr>
      <dsp:spPr>
        <a:xfrm>
          <a:off x="308050" y="299553"/>
          <a:ext cx="3629203" cy="3629203"/>
        </a:xfrm>
        <a:prstGeom prst="pie">
          <a:avLst>
            <a:gd name="adj1" fmla="val 13114284"/>
            <a:gd name="adj2" fmla="val 1620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Physical </a:t>
          </a:r>
          <a:r>
            <a:rPr lang="en-GB" sz="1200" b="1" kern="1200" dirty="0" smtClean="0"/>
            <a:t>Environment</a:t>
          </a:r>
          <a:endParaRPr lang="en-GB" sz="1200" b="1" kern="1200" dirty="0"/>
        </a:p>
      </dsp:txBody>
      <dsp:txXfrm>
        <a:off x="1166529" y="636550"/>
        <a:ext cx="864096" cy="691276"/>
      </dsp:txXfrm>
    </dsp:sp>
    <dsp:sp modelId="{4E03F4E8-5E67-4D12-898A-9D85A175DD7E}">
      <dsp:nvSpPr>
        <dsp:cNvPr id="0" name=""/>
        <dsp:cNvSpPr/>
      </dsp:nvSpPr>
      <dsp:spPr>
        <a:xfrm>
          <a:off x="158380" y="74888"/>
          <a:ext cx="4078533" cy="4078533"/>
        </a:xfrm>
        <a:prstGeom prst="circularArrow">
          <a:avLst>
            <a:gd name="adj1" fmla="val 5085"/>
            <a:gd name="adj2" fmla="val 327528"/>
            <a:gd name="adj3" fmla="val 18957827"/>
            <a:gd name="adj4" fmla="val 16200343"/>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01F066-6AD1-43DA-A1E9-C90548CF62C4}">
      <dsp:nvSpPr>
        <dsp:cNvPr id="0" name=""/>
        <dsp:cNvSpPr/>
      </dsp:nvSpPr>
      <dsp:spPr>
        <a:xfrm>
          <a:off x="205335" y="133473"/>
          <a:ext cx="4078533" cy="4078533"/>
        </a:xfrm>
        <a:prstGeom prst="circularArrow">
          <a:avLst>
            <a:gd name="adj1" fmla="val 5085"/>
            <a:gd name="adj2" fmla="val 327528"/>
            <a:gd name="adj3" fmla="val 443744"/>
            <a:gd name="adj4" fmla="val 19285776"/>
            <a:gd name="adj5" fmla="val 5932"/>
          </a:avLst>
        </a:prstGeom>
        <a:solidFill>
          <a:schemeClr val="accent5">
            <a:hueOff val="-1655646"/>
            <a:satOff val="6635"/>
            <a:lumOff val="143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6450F7-E9C5-442C-9E56-8D25EC9D5282}">
      <dsp:nvSpPr>
        <dsp:cNvPr id="0" name=""/>
        <dsp:cNvSpPr/>
      </dsp:nvSpPr>
      <dsp:spPr>
        <a:xfrm>
          <a:off x="188425" y="206750"/>
          <a:ext cx="4078533" cy="4078533"/>
        </a:xfrm>
        <a:prstGeom prst="circularArrow">
          <a:avLst>
            <a:gd name="adj1" fmla="val 5085"/>
            <a:gd name="adj2" fmla="val 327528"/>
            <a:gd name="adj3" fmla="val 3529100"/>
            <a:gd name="adj4" fmla="val 770764"/>
            <a:gd name="adj5" fmla="val 5932"/>
          </a:avLst>
        </a:prstGeom>
        <a:solidFill>
          <a:schemeClr val="accent5">
            <a:hueOff val="-3311292"/>
            <a:satOff val="13270"/>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C81D06-B8AF-492C-B662-B6426A21F755}">
      <dsp:nvSpPr>
        <dsp:cNvPr id="0" name=""/>
        <dsp:cNvSpPr/>
      </dsp:nvSpPr>
      <dsp:spPr>
        <a:xfrm>
          <a:off x="120973" y="238971"/>
          <a:ext cx="4078533" cy="4078533"/>
        </a:xfrm>
        <a:prstGeom prst="circularArrow">
          <a:avLst>
            <a:gd name="adj1" fmla="val 5085"/>
            <a:gd name="adj2" fmla="val 327528"/>
            <a:gd name="adj3" fmla="val 6615046"/>
            <a:gd name="adj4" fmla="val 3857426"/>
            <a:gd name="adj5" fmla="val 5932"/>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41AAAE-EB91-4FFC-A815-006DF0C275DC}">
      <dsp:nvSpPr>
        <dsp:cNvPr id="0" name=""/>
        <dsp:cNvSpPr/>
      </dsp:nvSpPr>
      <dsp:spPr>
        <a:xfrm>
          <a:off x="53521" y="206750"/>
          <a:ext cx="4078533" cy="4078533"/>
        </a:xfrm>
        <a:prstGeom prst="circularArrow">
          <a:avLst>
            <a:gd name="adj1" fmla="val 5085"/>
            <a:gd name="adj2" fmla="val 327528"/>
            <a:gd name="adj3" fmla="val 9701707"/>
            <a:gd name="adj4" fmla="val 6943371"/>
            <a:gd name="adj5" fmla="val 5932"/>
          </a:avLst>
        </a:prstGeom>
        <a:solidFill>
          <a:schemeClr val="accent5">
            <a:hueOff val="-6622584"/>
            <a:satOff val="26541"/>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26FEF2-98AD-4DFC-B554-F42E4C51A192}">
      <dsp:nvSpPr>
        <dsp:cNvPr id="0" name=""/>
        <dsp:cNvSpPr/>
      </dsp:nvSpPr>
      <dsp:spPr>
        <a:xfrm>
          <a:off x="36611" y="133473"/>
          <a:ext cx="4078533" cy="4078533"/>
        </a:xfrm>
        <a:prstGeom prst="circularArrow">
          <a:avLst>
            <a:gd name="adj1" fmla="val 5085"/>
            <a:gd name="adj2" fmla="val 327528"/>
            <a:gd name="adj3" fmla="val 12786695"/>
            <a:gd name="adj4" fmla="val 10028727"/>
            <a:gd name="adj5" fmla="val 5932"/>
          </a:avLst>
        </a:prstGeom>
        <a:solidFill>
          <a:schemeClr val="accent5">
            <a:hueOff val="-8278230"/>
            <a:satOff val="33176"/>
            <a:lumOff val="719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1C5E9A-DA1D-4003-A436-340AA488FB58}">
      <dsp:nvSpPr>
        <dsp:cNvPr id="0" name=""/>
        <dsp:cNvSpPr/>
      </dsp:nvSpPr>
      <dsp:spPr>
        <a:xfrm>
          <a:off x="83566" y="74888"/>
          <a:ext cx="4078533" cy="4078533"/>
        </a:xfrm>
        <a:prstGeom prst="circularArrow">
          <a:avLst>
            <a:gd name="adj1" fmla="val 5085"/>
            <a:gd name="adj2" fmla="val 327528"/>
            <a:gd name="adj3" fmla="val 15872129"/>
            <a:gd name="adj4" fmla="val 13114645"/>
            <a:gd name="adj5" fmla="val 5932"/>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4CEDB-A7F2-48A6-859B-8B05FDA68843}">
      <dsp:nvSpPr>
        <dsp:cNvPr id="0" name=""/>
        <dsp:cNvSpPr/>
      </dsp:nvSpPr>
      <dsp:spPr>
        <a:xfrm>
          <a:off x="342642" y="302802"/>
          <a:ext cx="3824872" cy="3824872"/>
        </a:xfrm>
        <a:prstGeom prst="pie">
          <a:avLst>
            <a:gd name="adj1" fmla="val 16200000"/>
            <a:gd name="adj2" fmla="val 19285716"/>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Price</a:t>
          </a:r>
          <a:endParaRPr lang="en-GB" sz="1400" b="1" kern="1200" dirty="0"/>
        </a:p>
      </dsp:txBody>
      <dsp:txXfrm>
        <a:off x="2352066" y="657969"/>
        <a:ext cx="910684" cy="728547"/>
      </dsp:txXfrm>
    </dsp:sp>
    <dsp:sp modelId="{0F11E2BF-F5B9-4BD0-ACF4-121B24D8D424}">
      <dsp:nvSpPr>
        <dsp:cNvPr id="0" name=""/>
        <dsp:cNvSpPr/>
      </dsp:nvSpPr>
      <dsp:spPr>
        <a:xfrm>
          <a:off x="746519" y="138261"/>
          <a:ext cx="4323368" cy="4064539"/>
        </a:xfrm>
        <a:prstGeom prst="pie">
          <a:avLst>
            <a:gd name="adj1" fmla="val 19285716"/>
            <a:gd name="adj2" fmla="val 771428"/>
          </a:avLst>
        </a:prstGeom>
        <a:solidFill>
          <a:srgbClr val="0070C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bg1"/>
              </a:solidFill>
            </a:rPr>
            <a:t>Product</a:t>
          </a:r>
          <a:endParaRPr lang="en-GB" sz="2000" b="1" kern="1200" dirty="0">
            <a:solidFill>
              <a:schemeClr val="bg1"/>
            </a:solidFill>
          </a:endParaRPr>
        </a:p>
      </dsp:txBody>
      <dsp:txXfrm>
        <a:off x="3682806" y="1611657"/>
        <a:ext cx="1183779" cy="677423"/>
      </dsp:txXfrm>
    </dsp:sp>
    <dsp:sp modelId="{68729DB3-47E9-4296-AD6A-03BD64BF31A8}">
      <dsp:nvSpPr>
        <dsp:cNvPr id="0" name=""/>
        <dsp:cNvSpPr/>
      </dsp:nvSpPr>
      <dsp:spPr>
        <a:xfrm>
          <a:off x="374061" y="441681"/>
          <a:ext cx="3824872" cy="3824872"/>
        </a:xfrm>
        <a:prstGeom prst="pie">
          <a:avLst>
            <a:gd name="adj1" fmla="val 771428"/>
            <a:gd name="adj2" fmla="val 3857143"/>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Promotion</a:t>
          </a:r>
          <a:endParaRPr lang="en-GB" sz="1400" b="1" kern="1200" dirty="0"/>
        </a:p>
      </dsp:txBody>
      <dsp:txXfrm>
        <a:off x="2830176" y="2707008"/>
        <a:ext cx="910684" cy="705780"/>
      </dsp:txXfrm>
    </dsp:sp>
    <dsp:sp modelId="{EAF7E07B-3CD5-4B5D-8288-FA91C414FD54}">
      <dsp:nvSpPr>
        <dsp:cNvPr id="0" name=""/>
        <dsp:cNvSpPr/>
      </dsp:nvSpPr>
      <dsp:spPr>
        <a:xfrm>
          <a:off x="303027" y="475832"/>
          <a:ext cx="3824872" cy="3824872"/>
        </a:xfrm>
        <a:prstGeom prst="pie">
          <a:avLst>
            <a:gd name="adj1" fmla="val 3857226"/>
            <a:gd name="adj2" fmla="val 6942858"/>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Place</a:t>
          </a:r>
          <a:endParaRPr lang="en-GB" sz="1400" b="1" kern="1200" dirty="0"/>
        </a:p>
      </dsp:txBody>
      <dsp:txXfrm>
        <a:off x="1771505" y="3481089"/>
        <a:ext cx="887916" cy="637478"/>
      </dsp:txXfrm>
    </dsp:sp>
    <dsp:sp modelId="{9E30A91F-270A-40E4-B3A0-A3F6B1D65CD0}">
      <dsp:nvSpPr>
        <dsp:cNvPr id="0" name=""/>
        <dsp:cNvSpPr/>
      </dsp:nvSpPr>
      <dsp:spPr>
        <a:xfrm>
          <a:off x="231994" y="441681"/>
          <a:ext cx="3824872" cy="3824872"/>
        </a:xfrm>
        <a:prstGeom prst="pie">
          <a:avLst>
            <a:gd name="adj1" fmla="val 6942858"/>
            <a:gd name="adj2" fmla="val 10028574"/>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People</a:t>
          </a:r>
          <a:endParaRPr lang="en-GB" sz="1400" b="1" kern="1200" dirty="0"/>
        </a:p>
      </dsp:txBody>
      <dsp:txXfrm>
        <a:off x="690068" y="2707008"/>
        <a:ext cx="910684" cy="705780"/>
      </dsp:txXfrm>
    </dsp:sp>
    <dsp:sp modelId="{0C6A334B-DBD3-45C8-869D-AAF437AA053B}">
      <dsp:nvSpPr>
        <dsp:cNvPr id="0" name=""/>
        <dsp:cNvSpPr/>
      </dsp:nvSpPr>
      <dsp:spPr>
        <a:xfrm>
          <a:off x="214236" y="364273"/>
          <a:ext cx="3824872" cy="3824872"/>
        </a:xfrm>
        <a:prstGeom prst="pie">
          <a:avLst>
            <a:gd name="adj1" fmla="val 10028574"/>
            <a:gd name="adj2" fmla="val 13114284"/>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Process</a:t>
          </a:r>
          <a:endParaRPr lang="en-GB" sz="1400" b="1" kern="1200" dirty="0"/>
        </a:p>
      </dsp:txBody>
      <dsp:txXfrm>
        <a:off x="394096" y="1750789"/>
        <a:ext cx="1047286" cy="637478"/>
      </dsp:txXfrm>
    </dsp:sp>
    <dsp:sp modelId="{D173717B-5F12-4BF8-B4D4-8C873ABBAA58}">
      <dsp:nvSpPr>
        <dsp:cNvPr id="0" name=""/>
        <dsp:cNvSpPr/>
      </dsp:nvSpPr>
      <dsp:spPr>
        <a:xfrm>
          <a:off x="263413" y="302802"/>
          <a:ext cx="3824872" cy="3824872"/>
        </a:xfrm>
        <a:prstGeom prst="pie">
          <a:avLst>
            <a:gd name="adj1" fmla="val 13114284"/>
            <a:gd name="adj2" fmla="val 162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smtClean="0"/>
            <a:t>Physical environment</a:t>
          </a:r>
          <a:endParaRPr lang="en-GB" sz="1200" b="1" kern="1200" dirty="0"/>
        </a:p>
      </dsp:txBody>
      <dsp:txXfrm>
        <a:off x="1168177" y="657969"/>
        <a:ext cx="910684" cy="728547"/>
      </dsp:txXfrm>
    </dsp:sp>
    <dsp:sp modelId="{4E03F4E8-5E67-4D12-898A-9D85A175DD7E}">
      <dsp:nvSpPr>
        <dsp:cNvPr id="0" name=""/>
        <dsp:cNvSpPr/>
      </dsp:nvSpPr>
      <dsp:spPr>
        <a:xfrm>
          <a:off x="105674" y="66024"/>
          <a:ext cx="4298428" cy="4298428"/>
        </a:xfrm>
        <a:prstGeom prst="circularArrow">
          <a:avLst>
            <a:gd name="adj1" fmla="val 5085"/>
            <a:gd name="adj2" fmla="val 327528"/>
            <a:gd name="adj3" fmla="val 18957827"/>
            <a:gd name="adj4" fmla="val 16200343"/>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01F066-6AD1-43DA-A1E9-C90548CF62C4}">
      <dsp:nvSpPr>
        <dsp:cNvPr id="0" name=""/>
        <dsp:cNvSpPr/>
      </dsp:nvSpPr>
      <dsp:spPr>
        <a:xfrm>
          <a:off x="641563" y="-461069"/>
          <a:ext cx="4657949" cy="5287625"/>
        </a:xfrm>
        <a:prstGeom prst="circularArrow">
          <a:avLst>
            <a:gd name="adj1" fmla="val 5085"/>
            <a:gd name="adj2" fmla="val 327528"/>
            <a:gd name="adj3" fmla="val 443744"/>
            <a:gd name="adj4" fmla="val 19285776"/>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6450F7-E9C5-442C-9E56-8D25EC9D5282}">
      <dsp:nvSpPr>
        <dsp:cNvPr id="0" name=""/>
        <dsp:cNvSpPr/>
      </dsp:nvSpPr>
      <dsp:spPr>
        <a:xfrm>
          <a:off x="137339" y="204996"/>
          <a:ext cx="4298428" cy="4298428"/>
        </a:xfrm>
        <a:prstGeom prst="circularArrow">
          <a:avLst>
            <a:gd name="adj1" fmla="val 5085"/>
            <a:gd name="adj2" fmla="val 327528"/>
            <a:gd name="adj3" fmla="val 3529100"/>
            <a:gd name="adj4" fmla="val 770764"/>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C81D06-B8AF-492C-B662-B6426A21F755}">
      <dsp:nvSpPr>
        <dsp:cNvPr id="0" name=""/>
        <dsp:cNvSpPr/>
      </dsp:nvSpPr>
      <dsp:spPr>
        <a:xfrm>
          <a:off x="66250" y="238954"/>
          <a:ext cx="4298428" cy="4298428"/>
        </a:xfrm>
        <a:prstGeom prst="circularArrow">
          <a:avLst>
            <a:gd name="adj1" fmla="val 5085"/>
            <a:gd name="adj2" fmla="val 327528"/>
            <a:gd name="adj3" fmla="val 6615046"/>
            <a:gd name="adj4" fmla="val 3857426"/>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41AAAE-EB91-4FFC-A815-006DF0C275DC}">
      <dsp:nvSpPr>
        <dsp:cNvPr id="0" name=""/>
        <dsp:cNvSpPr/>
      </dsp:nvSpPr>
      <dsp:spPr>
        <a:xfrm>
          <a:off x="-4838" y="204996"/>
          <a:ext cx="4298428" cy="4298428"/>
        </a:xfrm>
        <a:prstGeom prst="circularArrow">
          <a:avLst>
            <a:gd name="adj1" fmla="val 5085"/>
            <a:gd name="adj2" fmla="val 327528"/>
            <a:gd name="adj3" fmla="val 9701707"/>
            <a:gd name="adj4" fmla="val 6943371"/>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26FEF2-98AD-4DFC-B554-F42E4C51A192}">
      <dsp:nvSpPr>
        <dsp:cNvPr id="0" name=""/>
        <dsp:cNvSpPr/>
      </dsp:nvSpPr>
      <dsp:spPr>
        <a:xfrm>
          <a:off x="-22660" y="127767"/>
          <a:ext cx="4298428" cy="4298428"/>
        </a:xfrm>
        <a:prstGeom prst="circularArrow">
          <a:avLst>
            <a:gd name="adj1" fmla="val 5085"/>
            <a:gd name="adj2" fmla="val 327528"/>
            <a:gd name="adj3" fmla="val 12786695"/>
            <a:gd name="adj4" fmla="val 10028727"/>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1C5E9A-DA1D-4003-A436-340AA488FB58}">
      <dsp:nvSpPr>
        <dsp:cNvPr id="0" name=""/>
        <dsp:cNvSpPr/>
      </dsp:nvSpPr>
      <dsp:spPr>
        <a:xfrm>
          <a:off x="26826" y="66024"/>
          <a:ext cx="4298428" cy="4298428"/>
        </a:xfrm>
        <a:prstGeom prst="circularArrow">
          <a:avLst>
            <a:gd name="adj1" fmla="val 5085"/>
            <a:gd name="adj2" fmla="val 327528"/>
            <a:gd name="adj3" fmla="val 15872129"/>
            <a:gd name="adj4" fmla="val 13114645"/>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CA0840-44FF-CA48-9246-3B5D7BC5B59C}" type="datetimeFigureOut">
              <a:rPr lang="en-US" smtClean="0"/>
              <a:pPr/>
              <a:t>12/4/2015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60E3F7-5B10-2C4D-BF1D-4215DC9BC3EC}" type="slidenum">
              <a:rPr lang="en-US" smtClean="0"/>
              <a:pPr/>
              <a:t>‹#›</a:t>
            </a:fld>
            <a:endParaRPr lang="en-US"/>
          </a:p>
        </p:txBody>
      </p:sp>
    </p:spTree>
    <p:extLst>
      <p:ext uri="{BB962C8B-B14F-4D97-AF65-F5344CB8AC3E}">
        <p14:creationId xmlns:p14="http://schemas.microsoft.com/office/powerpoint/2010/main" xmlns="" val="3114827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04/12/2015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p14="http://schemas.microsoft.com/office/powerpoint/2010/main" xmlns=""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81C953-62F3-4B40-9FF9-13B93696C9BD}" type="slidenum">
              <a:rPr lang="en-GB" smtClean="0"/>
              <a:pPr/>
              <a:t>4</a:t>
            </a:fld>
            <a:endParaRPr lang="en-GB"/>
          </a:p>
        </p:txBody>
      </p:sp>
    </p:spTree>
    <p:extLst>
      <p:ext uri="{BB962C8B-B14F-4D97-AF65-F5344CB8AC3E}">
        <p14:creationId xmlns:p14="http://schemas.microsoft.com/office/powerpoint/2010/main" xmlns="" val="1778554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2CC687-7C7D-4A22-B922-13F42A788FAE}" type="slidenum">
              <a:rPr lang="en-US" smtClean="0"/>
              <a:pPr/>
              <a:t>14</a:t>
            </a:fld>
            <a:endParaRPr lang="en-US" dirty="0"/>
          </a:p>
        </p:txBody>
      </p:sp>
    </p:spTree>
    <p:extLst>
      <p:ext uri="{BB962C8B-B14F-4D97-AF65-F5344CB8AC3E}">
        <p14:creationId xmlns:p14="http://schemas.microsoft.com/office/powerpoint/2010/main" xmlns="" val="4178126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Copy onto</a:t>
            </a:r>
            <a:r>
              <a:rPr lang="en-GB" baseline="0" dirty="0" smtClean="0"/>
              <a:t> handout. </a:t>
            </a:r>
            <a:endParaRPr lang="en-US" dirty="0"/>
          </a:p>
        </p:txBody>
      </p:sp>
      <p:sp>
        <p:nvSpPr>
          <p:cNvPr id="4" name="Slide Number Placeholder 3"/>
          <p:cNvSpPr>
            <a:spLocks noGrp="1"/>
          </p:cNvSpPr>
          <p:nvPr>
            <p:ph type="sldNum" sz="quarter" idx="10"/>
          </p:nvPr>
        </p:nvSpPr>
        <p:spPr/>
        <p:txBody>
          <a:bodyPr/>
          <a:lstStyle/>
          <a:p>
            <a:fld id="{CD81C953-62F3-4B40-9FF9-13B93696C9BD}" type="slidenum">
              <a:rPr lang="en-GB" smtClean="0"/>
              <a:pPr/>
              <a:t>16</a:t>
            </a:fld>
            <a:endParaRPr lang="en-GB"/>
          </a:p>
        </p:txBody>
      </p:sp>
    </p:spTree>
    <p:extLst>
      <p:ext uri="{BB962C8B-B14F-4D97-AF65-F5344CB8AC3E}">
        <p14:creationId xmlns:p14="http://schemas.microsoft.com/office/powerpoint/2010/main" xmlns="" val="2456324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Beth: Insert pictures of NFL and London games</a:t>
            </a:r>
            <a:endParaRPr lang="en-GB" dirty="0"/>
          </a:p>
        </p:txBody>
      </p:sp>
      <p:sp>
        <p:nvSpPr>
          <p:cNvPr id="4" name="Slide Number Placeholder 3"/>
          <p:cNvSpPr>
            <a:spLocks noGrp="1"/>
          </p:cNvSpPr>
          <p:nvPr>
            <p:ph type="sldNum" sz="quarter" idx="10"/>
          </p:nvPr>
        </p:nvSpPr>
        <p:spPr/>
        <p:txBody>
          <a:bodyPr/>
          <a:lstStyle/>
          <a:p>
            <a:fld id="{1AE78D0E-A523-4EF3-9B21-5945364C7102}" type="slidenum">
              <a:rPr lang="en-GB" smtClean="0"/>
              <a:pPr/>
              <a:t>41</a:t>
            </a:fld>
            <a:endParaRPr lang="en-GB"/>
          </a:p>
        </p:txBody>
      </p:sp>
    </p:spTree>
    <p:extLst>
      <p:ext uri="{BB962C8B-B14F-4D97-AF65-F5344CB8AC3E}">
        <p14:creationId xmlns:p14="http://schemas.microsoft.com/office/powerpoint/2010/main" xmlns="" val="3088098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Beth: Insert pictures of NFL and London games</a:t>
            </a:r>
            <a:endParaRPr lang="en-GB" dirty="0"/>
          </a:p>
        </p:txBody>
      </p:sp>
      <p:sp>
        <p:nvSpPr>
          <p:cNvPr id="4" name="Slide Number Placeholder 3"/>
          <p:cNvSpPr>
            <a:spLocks noGrp="1"/>
          </p:cNvSpPr>
          <p:nvPr>
            <p:ph type="sldNum" sz="quarter" idx="10"/>
          </p:nvPr>
        </p:nvSpPr>
        <p:spPr/>
        <p:txBody>
          <a:bodyPr/>
          <a:lstStyle/>
          <a:p>
            <a:fld id="{1AE78D0E-A523-4EF3-9B21-5945364C7102}" type="slidenum">
              <a:rPr lang="en-GB" smtClean="0"/>
              <a:pPr/>
              <a:t>42</a:t>
            </a:fld>
            <a:endParaRPr lang="en-GB"/>
          </a:p>
        </p:txBody>
      </p:sp>
    </p:spTree>
    <p:extLst>
      <p:ext uri="{BB962C8B-B14F-4D97-AF65-F5344CB8AC3E}">
        <p14:creationId xmlns:p14="http://schemas.microsoft.com/office/powerpoint/2010/main" xmlns="" val="3088098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410066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58295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40025253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505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344816" cy="430887"/>
          </a:xfrm>
          <a:prstGeom prst="rect">
            <a:avLst/>
          </a:prstGeom>
          <a:noFill/>
        </p:spPr>
        <p:txBody>
          <a:bodyPr wrap="square" rtlCol="0">
            <a:spAutoFit/>
          </a:bodyPr>
          <a:lstStyle/>
          <a:p>
            <a:r>
              <a:rPr lang="en-US" sz="2200" b="1" dirty="0" smtClean="0">
                <a:solidFill>
                  <a:schemeClr val="bg1"/>
                </a:solidFill>
              </a:rPr>
              <a:t>Unit 3 – Decision</a:t>
            </a:r>
            <a:r>
              <a:rPr lang="en-US" sz="2200" b="1" baseline="0" dirty="0" smtClean="0">
                <a:solidFill>
                  <a:schemeClr val="bg1"/>
                </a:solidFill>
              </a:rPr>
              <a:t> </a:t>
            </a:r>
            <a:r>
              <a:rPr lang="en-US" sz="2200" b="1" dirty="0" smtClean="0">
                <a:solidFill>
                  <a:schemeClr val="bg1"/>
                </a:solidFill>
              </a:rPr>
              <a:t>making to improve marketing performance</a:t>
            </a:r>
            <a:endParaRPr lang="en-US" sz="2200" b="1" dirty="0">
              <a:solidFill>
                <a:schemeClr val="bg1"/>
              </a:solidFill>
            </a:endParaRPr>
          </a:p>
        </p:txBody>
      </p:sp>
    </p:spTree>
    <p:extLst>
      <p:ext uri="{BB962C8B-B14F-4D97-AF65-F5344CB8AC3E}">
        <p14:creationId xmlns:p14="http://schemas.microsoft.com/office/powerpoint/2010/main" xmlns=""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060848"/>
            <a:ext cx="7416824" cy="3001888"/>
          </a:xfrm>
        </p:spPr>
        <p:txBody>
          <a:bodyPr>
            <a:normAutofit/>
          </a:bodyPr>
          <a:lstStyle/>
          <a:p>
            <a:pPr>
              <a:spcAft>
                <a:spcPts val="1200"/>
              </a:spcAft>
            </a:pPr>
            <a:r>
              <a:rPr lang="en-GB" sz="5400" dirty="0">
                <a:solidFill>
                  <a:srgbClr val="C00000"/>
                </a:solidFill>
                <a:latin typeface="+mj-lt"/>
              </a:rPr>
              <a:t>3.4 </a:t>
            </a:r>
            <a:r>
              <a:rPr lang="en-GB" sz="5400" dirty="0" smtClean="0">
                <a:solidFill>
                  <a:srgbClr val="C00000"/>
                </a:solidFill>
                <a:latin typeface="+mj-lt"/>
              </a:rPr>
              <a:t>– Using </a:t>
            </a:r>
            <a:r>
              <a:rPr lang="en-GB" sz="5400" dirty="0">
                <a:solidFill>
                  <a:srgbClr val="C00000"/>
                </a:solidFill>
                <a:latin typeface="+mj-lt"/>
              </a:rPr>
              <a:t>the </a:t>
            </a:r>
            <a:r>
              <a:rPr lang="en-GB" sz="5400" dirty="0" smtClean="0">
                <a:solidFill>
                  <a:srgbClr val="C00000"/>
                </a:solidFill>
                <a:latin typeface="+mj-lt"/>
              </a:rPr>
              <a:t>marketing mix:</a:t>
            </a:r>
          </a:p>
          <a:p>
            <a:pPr>
              <a:spcAft>
                <a:spcPts val="1200"/>
              </a:spcAft>
            </a:pPr>
            <a:r>
              <a:rPr lang="en-GB" sz="5400" dirty="0" smtClean="0">
                <a:solidFill>
                  <a:srgbClr val="C00000"/>
                </a:solidFill>
                <a:latin typeface="+mj-lt"/>
              </a:rPr>
              <a:t>Product</a:t>
            </a:r>
            <a:endParaRPr lang="en-GB" sz="5400" dirty="0">
              <a:solidFill>
                <a:srgbClr val="C00000"/>
              </a:solidFill>
              <a:latin typeface="+mj-lt"/>
            </a:endParaRPr>
          </a:p>
        </p:txBody>
      </p:sp>
      <p:sp>
        <p:nvSpPr>
          <p:cNvPr id="4" name="Footer Placeholder 4"/>
          <p:cNvSpPr>
            <a:spLocks noGrp="1"/>
          </p:cNvSpPr>
          <p:nvPr>
            <p:ph type="ftr" sz="quarter" idx="4294967295"/>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5" name="Slide Number Placeholder 5"/>
          <p:cNvSpPr>
            <a:spLocks noGrp="1"/>
          </p:cNvSpPr>
          <p:nvPr>
            <p:ph type="sldNum" sz="quarter" idx="4294967295"/>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136941814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969873"/>
          </a:xfrm>
        </p:spPr>
        <p:txBody>
          <a:bodyPr>
            <a:normAutofit/>
          </a:bodyPr>
          <a:lstStyle/>
          <a:p>
            <a:r>
              <a:rPr lang="en-GB" dirty="0"/>
              <a:t>Product </a:t>
            </a:r>
            <a:r>
              <a:rPr lang="en-GB" dirty="0" smtClean="0"/>
              <a:t>decisions</a:t>
            </a:r>
            <a:endParaRPr lang="en-GB" dirty="0"/>
          </a:p>
        </p:txBody>
      </p:sp>
      <p:sp>
        <p:nvSpPr>
          <p:cNvPr id="3" name="Content Placeholder 2"/>
          <p:cNvSpPr>
            <a:spLocks noGrp="1"/>
          </p:cNvSpPr>
          <p:nvPr>
            <p:ph idx="1"/>
          </p:nvPr>
        </p:nvSpPr>
        <p:spPr>
          <a:xfrm>
            <a:off x="467544" y="1844824"/>
            <a:ext cx="8229600" cy="4752528"/>
          </a:xfrm>
        </p:spPr>
        <p:txBody>
          <a:bodyPr>
            <a:normAutofit lnSpcReduction="10000"/>
          </a:bodyPr>
          <a:lstStyle/>
          <a:p>
            <a:pPr algn="just">
              <a:lnSpc>
                <a:spcPct val="110000"/>
              </a:lnSpc>
              <a:spcBef>
                <a:spcPts val="0"/>
              </a:spcBef>
              <a:spcAft>
                <a:spcPts val="1200"/>
              </a:spcAft>
            </a:pPr>
            <a:r>
              <a:rPr lang="en-GB" sz="2800" dirty="0" smtClean="0"/>
              <a:t>The marketing mix will be most strongly influenced by the type of market the firm operates in.</a:t>
            </a:r>
          </a:p>
          <a:p>
            <a:pPr algn="just">
              <a:lnSpc>
                <a:spcPct val="110000"/>
              </a:lnSpc>
              <a:spcBef>
                <a:spcPts val="0"/>
              </a:spcBef>
              <a:spcAft>
                <a:spcPts val="1200"/>
              </a:spcAft>
            </a:pPr>
            <a:r>
              <a:rPr lang="en-GB" sz="2800" dirty="0" smtClean="0"/>
              <a:t>Firms will make decisions on whether their target market is consumers or other businesses.</a:t>
            </a:r>
          </a:p>
          <a:p>
            <a:pPr algn="just">
              <a:lnSpc>
                <a:spcPct val="110000"/>
              </a:lnSpc>
              <a:spcBef>
                <a:spcPts val="0"/>
              </a:spcBef>
              <a:spcAft>
                <a:spcPts val="1200"/>
              </a:spcAft>
            </a:pPr>
            <a:r>
              <a:rPr lang="en-GB" sz="2800" dirty="0" smtClean="0"/>
              <a:t>Therefore they will operate in either  </a:t>
            </a:r>
            <a:r>
              <a:rPr lang="en-GB" sz="2800" b="1" dirty="0" smtClean="0"/>
              <a:t>industrial </a:t>
            </a:r>
            <a:r>
              <a:rPr lang="en-GB" sz="2800" b="1" dirty="0"/>
              <a:t>(business-to-business) </a:t>
            </a:r>
            <a:r>
              <a:rPr lang="en-GB" sz="2800" b="1" dirty="0" smtClean="0"/>
              <a:t>markets </a:t>
            </a:r>
            <a:r>
              <a:rPr lang="en-GB" sz="2800" dirty="0"/>
              <a:t>or the </a:t>
            </a:r>
            <a:r>
              <a:rPr lang="en-GB" sz="2800" b="1" dirty="0"/>
              <a:t>consumer </a:t>
            </a:r>
            <a:r>
              <a:rPr lang="en-GB" sz="2800" b="1" dirty="0" smtClean="0"/>
              <a:t>market</a:t>
            </a:r>
            <a:endParaRPr lang="en-GB" sz="2800" b="1" dirty="0"/>
          </a:p>
          <a:p>
            <a:pPr algn="just">
              <a:lnSpc>
                <a:spcPct val="110000"/>
              </a:lnSpc>
              <a:spcBef>
                <a:spcPts val="0"/>
              </a:spcBef>
              <a:spcAft>
                <a:spcPts val="1200"/>
              </a:spcAft>
            </a:pPr>
            <a:r>
              <a:rPr lang="en-GB" sz="2800" dirty="0" smtClean="0"/>
              <a:t>Different marketing approaches are needed to convince firms and consumers to purchase products.</a:t>
            </a:r>
            <a:endParaRPr lang="en-GB" sz="28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p14="http://schemas.microsoft.com/office/powerpoint/2010/main" xmlns="" val="76175884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969873"/>
          </a:xfrm>
        </p:spPr>
        <p:txBody>
          <a:bodyPr>
            <a:normAutofit/>
          </a:bodyPr>
          <a:lstStyle/>
          <a:p>
            <a:r>
              <a:rPr lang="en-GB" sz="3300" dirty="0"/>
              <a:t>Industrial (or business-to-business) </a:t>
            </a:r>
            <a:r>
              <a:rPr lang="en-GB" sz="3300" dirty="0" smtClean="0"/>
              <a:t>marketing</a:t>
            </a:r>
            <a:endParaRPr lang="en-GB" sz="3300" dirty="0"/>
          </a:p>
        </p:txBody>
      </p:sp>
      <p:sp>
        <p:nvSpPr>
          <p:cNvPr id="3" name="Content Placeholder 2"/>
          <p:cNvSpPr>
            <a:spLocks noGrp="1"/>
          </p:cNvSpPr>
          <p:nvPr>
            <p:ph idx="1"/>
          </p:nvPr>
        </p:nvSpPr>
        <p:spPr>
          <a:xfrm>
            <a:off x="467544" y="1916832"/>
            <a:ext cx="8229600" cy="4608512"/>
          </a:xfrm>
        </p:spPr>
        <p:txBody>
          <a:bodyPr>
            <a:normAutofit fontScale="55000" lnSpcReduction="20000"/>
          </a:bodyPr>
          <a:lstStyle/>
          <a:p>
            <a:pPr marL="0" indent="0" algn="just">
              <a:lnSpc>
                <a:spcPct val="120000"/>
              </a:lnSpc>
              <a:spcBef>
                <a:spcPts val="0"/>
              </a:spcBef>
              <a:buNone/>
            </a:pPr>
            <a:r>
              <a:rPr lang="en-GB" dirty="0" smtClean="0"/>
              <a:t>There are some key issues which firms must deal with when they operate in industrial markets which differ from selling directly to consumers. These may include:</a:t>
            </a:r>
          </a:p>
          <a:p>
            <a:pPr marL="0" indent="0" algn="just">
              <a:lnSpc>
                <a:spcPct val="120000"/>
              </a:lnSpc>
              <a:spcBef>
                <a:spcPts val="0"/>
              </a:spcBef>
              <a:buNone/>
            </a:pPr>
            <a:endParaRPr lang="en-GB" sz="1500" dirty="0" smtClean="0"/>
          </a:p>
          <a:p>
            <a:pPr lvl="0" algn="just">
              <a:lnSpc>
                <a:spcPct val="120000"/>
              </a:lnSpc>
              <a:spcBef>
                <a:spcPts val="0"/>
              </a:spcBef>
            </a:pPr>
            <a:r>
              <a:rPr lang="en-GB" b="1" dirty="0"/>
              <a:t>Promotion</a:t>
            </a:r>
            <a:r>
              <a:rPr lang="en-GB" dirty="0"/>
              <a:t> </a:t>
            </a:r>
            <a:r>
              <a:rPr lang="en-GB" dirty="0" smtClean="0"/>
              <a:t>− focuses </a:t>
            </a:r>
            <a:r>
              <a:rPr lang="en-GB" dirty="0"/>
              <a:t>on facts and being informative rather than </a:t>
            </a:r>
            <a:r>
              <a:rPr lang="en-GB" dirty="0" smtClean="0"/>
              <a:t>being persuasive</a:t>
            </a:r>
            <a:endParaRPr lang="en-GB" dirty="0"/>
          </a:p>
          <a:p>
            <a:pPr algn="just">
              <a:lnSpc>
                <a:spcPct val="120000"/>
              </a:lnSpc>
              <a:spcBef>
                <a:spcPts val="0"/>
              </a:spcBef>
            </a:pPr>
            <a:r>
              <a:rPr lang="en-GB" b="1" dirty="0" smtClean="0"/>
              <a:t>Larger quantities </a:t>
            </a:r>
            <a:r>
              <a:rPr lang="en-GB" dirty="0" smtClean="0"/>
              <a:t>are purchased</a:t>
            </a:r>
          </a:p>
          <a:p>
            <a:pPr algn="just">
              <a:lnSpc>
                <a:spcPct val="120000"/>
              </a:lnSpc>
              <a:spcBef>
                <a:spcPts val="0"/>
              </a:spcBef>
            </a:pPr>
            <a:r>
              <a:rPr lang="en-GB" dirty="0" smtClean="0"/>
              <a:t>Specialist purchasing staff who will be much more knowledgeable and harder to negotiate with and influence by marketing methods</a:t>
            </a:r>
            <a:endParaRPr lang="en-GB" dirty="0"/>
          </a:p>
          <a:p>
            <a:pPr lvl="0" algn="just">
              <a:lnSpc>
                <a:spcPct val="120000"/>
              </a:lnSpc>
              <a:spcBef>
                <a:spcPts val="0"/>
              </a:spcBef>
            </a:pPr>
            <a:r>
              <a:rPr lang="en-GB" dirty="0" smtClean="0"/>
              <a:t>Greater </a:t>
            </a:r>
            <a:r>
              <a:rPr lang="en-GB" b="1" dirty="0" smtClean="0"/>
              <a:t>emphasis on quality </a:t>
            </a:r>
            <a:r>
              <a:rPr lang="en-GB" dirty="0" smtClean="0"/>
              <a:t>and other factors such as after-sales service </a:t>
            </a:r>
            <a:r>
              <a:rPr lang="en-GB" dirty="0"/>
              <a:t>and </a:t>
            </a:r>
            <a:r>
              <a:rPr lang="en-GB" dirty="0" smtClean="0"/>
              <a:t>maintenance, particularly if selling machinery, vehicles, etc.</a:t>
            </a:r>
            <a:endParaRPr lang="en-GB" dirty="0"/>
          </a:p>
          <a:p>
            <a:pPr lvl="0" algn="just">
              <a:lnSpc>
                <a:spcPct val="120000"/>
              </a:lnSpc>
              <a:spcBef>
                <a:spcPts val="0"/>
              </a:spcBef>
            </a:pPr>
            <a:r>
              <a:rPr lang="en-GB" b="1" dirty="0" smtClean="0"/>
              <a:t>Price</a:t>
            </a:r>
            <a:r>
              <a:rPr lang="en-GB" dirty="0" smtClean="0"/>
              <a:t> and mark-up is very important</a:t>
            </a:r>
          </a:p>
          <a:p>
            <a:pPr lvl="0" algn="just">
              <a:lnSpc>
                <a:spcPct val="120000"/>
              </a:lnSpc>
              <a:spcBef>
                <a:spcPts val="0"/>
              </a:spcBef>
            </a:pPr>
            <a:r>
              <a:rPr lang="en-GB" b="1" dirty="0" smtClean="0"/>
              <a:t>Credit </a:t>
            </a:r>
            <a:r>
              <a:rPr lang="en-GB" dirty="0" smtClean="0"/>
              <a:t>is often expected which can impact cash flow and liquidity</a:t>
            </a:r>
          </a:p>
          <a:p>
            <a:pPr lvl="0" algn="just">
              <a:lnSpc>
                <a:spcPct val="120000"/>
              </a:lnSpc>
              <a:spcBef>
                <a:spcPts val="0"/>
              </a:spcBef>
            </a:pPr>
            <a:r>
              <a:rPr lang="en-GB" b="1" dirty="0" smtClean="0"/>
              <a:t>Building relationships </a:t>
            </a:r>
            <a:r>
              <a:rPr lang="en-GB" dirty="0" smtClean="0"/>
              <a:t>and customer service are vital for repeat sales and long-lasting loyalty</a:t>
            </a:r>
          </a:p>
          <a:p>
            <a:pPr lvl="0" algn="just">
              <a:lnSpc>
                <a:spcPct val="120000"/>
              </a:lnSpc>
              <a:spcBef>
                <a:spcPts val="0"/>
              </a:spcBef>
            </a:pPr>
            <a:r>
              <a:rPr lang="en-GB" b="1" dirty="0" smtClean="0"/>
              <a:t>Time</a:t>
            </a:r>
            <a:r>
              <a:rPr lang="en-GB" dirty="0"/>
              <a:t> </a:t>
            </a:r>
            <a:r>
              <a:rPr lang="en-GB" dirty="0" smtClean="0"/>
              <a:t>− Often negotiation plays an important part and can take time</a:t>
            </a:r>
          </a:p>
          <a:p>
            <a:pPr lvl="0" algn="just">
              <a:lnSpc>
                <a:spcPct val="120000"/>
              </a:lnSpc>
              <a:spcBef>
                <a:spcPts val="0"/>
              </a:spcBef>
            </a:pPr>
            <a:r>
              <a:rPr lang="en-GB" b="1" dirty="0" smtClean="0"/>
              <a:t>Delivery conditions </a:t>
            </a:r>
            <a:r>
              <a:rPr lang="en-GB" dirty="0"/>
              <a:t>− </a:t>
            </a:r>
            <a:r>
              <a:rPr lang="en-GB" dirty="0" smtClean="0"/>
              <a:t>Firms often expect more specialist delivery unlike consumers who may seek out the retailers</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xmlns="" val="51346555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08912" cy="969873"/>
          </a:xfrm>
        </p:spPr>
        <p:txBody>
          <a:bodyPr>
            <a:normAutofit/>
          </a:bodyPr>
          <a:lstStyle/>
          <a:p>
            <a:r>
              <a:rPr lang="en-GB" dirty="0"/>
              <a:t>Consumer </a:t>
            </a:r>
            <a:r>
              <a:rPr lang="en-GB" dirty="0" smtClean="0"/>
              <a:t>marketing</a:t>
            </a:r>
            <a:endParaRPr lang="en-GB" dirty="0"/>
          </a:p>
        </p:txBody>
      </p:sp>
      <p:sp>
        <p:nvSpPr>
          <p:cNvPr id="3" name="Content Placeholder 2"/>
          <p:cNvSpPr>
            <a:spLocks noGrp="1"/>
          </p:cNvSpPr>
          <p:nvPr>
            <p:ph idx="1"/>
          </p:nvPr>
        </p:nvSpPr>
        <p:spPr>
          <a:xfrm>
            <a:off x="323528" y="1628800"/>
            <a:ext cx="8301608" cy="4065315"/>
          </a:xfrm>
        </p:spPr>
        <p:txBody>
          <a:bodyPr>
            <a:noAutofit/>
          </a:bodyPr>
          <a:lstStyle/>
          <a:p>
            <a:pPr algn="just">
              <a:spcBef>
                <a:spcPts val="0"/>
              </a:spcBef>
            </a:pPr>
            <a:r>
              <a:rPr lang="en-GB" sz="1600" dirty="0" smtClean="0"/>
              <a:t>When firms compete in consumer markets they will compete in different markets depending on what type of consumer product they sell.</a:t>
            </a:r>
          </a:p>
          <a:p>
            <a:pPr algn="just">
              <a:spcBef>
                <a:spcPts val="0"/>
              </a:spcBef>
            </a:pPr>
            <a:r>
              <a:rPr lang="en-GB" sz="1600" b="1" dirty="0" smtClean="0"/>
              <a:t>Consumer products</a:t>
            </a:r>
            <a:r>
              <a:rPr lang="en-GB" sz="1600" dirty="0" smtClean="0"/>
              <a:t> are purchased to satisfy a range of different consumer needs and wants.</a:t>
            </a:r>
          </a:p>
          <a:p>
            <a:pPr marL="0" indent="0" algn="just">
              <a:spcBef>
                <a:spcPts val="0"/>
              </a:spcBef>
              <a:buNone/>
            </a:pPr>
            <a:endParaRPr lang="en-GB" sz="800" dirty="0" smtClean="0"/>
          </a:p>
          <a:p>
            <a:pPr marL="0" indent="0" algn="just">
              <a:spcBef>
                <a:spcPts val="0"/>
              </a:spcBef>
              <a:buNone/>
            </a:pPr>
            <a:r>
              <a:rPr lang="en-GB" sz="1600" dirty="0" smtClean="0"/>
              <a:t>There are three main categories of consumer products:</a:t>
            </a:r>
            <a:endParaRPr lang="en-GB" sz="1600" b="1" dirty="0" smtClean="0"/>
          </a:p>
          <a:p>
            <a:pPr marL="514350" indent="-514350" algn="just">
              <a:spcBef>
                <a:spcPts val="0"/>
              </a:spcBef>
              <a:buFont typeface="+mj-lt"/>
              <a:buAutoNum type="arabicPeriod"/>
            </a:pPr>
            <a:r>
              <a:rPr lang="en-GB" sz="1600" b="1" dirty="0" smtClean="0"/>
              <a:t>Convenience </a:t>
            </a:r>
            <a:r>
              <a:rPr lang="en-GB" sz="1600" b="1" dirty="0"/>
              <a:t>products: </a:t>
            </a:r>
            <a:r>
              <a:rPr lang="en-GB" sz="1600" dirty="0" smtClean="0"/>
              <a:t>Low-priced products which are frequently purchased by most market segments with minimum thought or planning, often out of impulse or habit. For example, food and cleaning products. </a:t>
            </a:r>
            <a:r>
              <a:rPr lang="en-GB" sz="1600" dirty="0"/>
              <a:t> </a:t>
            </a:r>
          </a:p>
          <a:p>
            <a:pPr marL="514350" indent="-514350" algn="just">
              <a:spcBef>
                <a:spcPts val="0"/>
              </a:spcBef>
              <a:buFont typeface="+mj-lt"/>
              <a:buAutoNum type="arabicPeriod"/>
            </a:pPr>
            <a:r>
              <a:rPr lang="en-GB" sz="1600" b="1" dirty="0" smtClean="0"/>
              <a:t>Shopping </a:t>
            </a:r>
            <a:r>
              <a:rPr lang="en-GB" sz="1600" b="1" dirty="0"/>
              <a:t>products: </a:t>
            </a:r>
            <a:r>
              <a:rPr lang="en-GB" sz="1600" dirty="0"/>
              <a:t>P</a:t>
            </a:r>
            <a:r>
              <a:rPr lang="en-GB" sz="1600" dirty="0" smtClean="0"/>
              <a:t>roducts which consumers value and give some thought and planning to so do not buy as often as convenience goods. The value of the brand name is often important so there is high added-value and therefore higher prices charged. For example, clothing and electrical goods.</a:t>
            </a:r>
            <a:endParaRPr lang="en-GB" sz="1600" dirty="0"/>
          </a:p>
          <a:p>
            <a:pPr marL="514350" indent="-514350" algn="just">
              <a:spcBef>
                <a:spcPts val="0"/>
              </a:spcBef>
              <a:buFont typeface="+mj-lt"/>
              <a:buAutoNum type="arabicPeriod"/>
            </a:pPr>
            <a:r>
              <a:rPr lang="en-GB" sz="1600" b="1" dirty="0" smtClean="0"/>
              <a:t>Specialty </a:t>
            </a:r>
            <a:r>
              <a:rPr lang="en-GB" sz="1600" b="1" dirty="0"/>
              <a:t>products: </a:t>
            </a:r>
            <a:r>
              <a:rPr lang="en-GB" sz="1600" dirty="0"/>
              <a:t>P</a:t>
            </a:r>
            <a:r>
              <a:rPr lang="en-GB" sz="1600" dirty="0" smtClean="0"/>
              <a:t>roducts with high price tags which consumers are very selective about and will generally research in some detail. For example, luxury cars, cruises, expensive wines and champagne  or jewellery.</a:t>
            </a:r>
            <a:endParaRPr lang="en-GB" sz="800" dirty="0" smtClean="0"/>
          </a:p>
          <a:p>
            <a:pPr marL="0" indent="0" algn="just">
              <a:spcBef>
                <a:spcPts val="0"/>
              </a:spcBef>
              <a:buNone/>
            </a:pPr>
            <a:r>
              <a:rPr lang="en-GB" sz="1600" dirty="0" smtClean="0"/>
              <a:t>Two other categories of consumer products include:</a:t>
            </a:r>
          </a:p>
          <a:p>
            <a:pPr marL="514350" indent="-514350" algn="just">
              <a:spcBef>
                <a:spcPts val="0"/>
              </a:spcBef>
              <a:buFont typeface="+mj-lt"/>
              <a:buAutoNum type="arabicPeriod"/>
            </a:pPr>
            <a:r>
              <a:rPr lang="en-GB" sz="1600" b="1" dirty="0" smtClean="0"/>
              <a:t>Emergency products</a:t>
            </a:r>
            <a:r>
              <a:rPr lang="en-GB" sz="1600" dirty="0" smtClean="0"/>
              <a:t>: Products bought due </a:t>
            </a:r>
            <a:r>
              <a:rPr lang="en-GB" sz="1600" dirty="0"/>
              <a:t>to sudden events </a:t>
            </a:r>
            <a:r>
              <a:rPr lang="en-GB" sz="1600" dirty="0" smtClean="0"/>
              <a:t>to solve a problem</a:t>
            </a:r>
          </a:p>
          <a:p>
            <a:pPr marL="514350" indent="-514350" algn="just">
              <a:spcBef>
                <a:spcPts val="0"/>
              </a:spcBef>
              <a:buFont typeface="+mj-lt"/>
              <a:buAutoNum type="arabicPeriod"/>
            </a:pPr>
            <a:r>
              <a:rPr lang="en-GB" sz="1600" b="1" dirty="0" smtClean="0"/>
              <a:t>Unsought products</a:t>
            </a:r>
            <a:r>
              <a:rPr lang="en-GB" sz="1600" dirty="0" smtClean="0"/>
              <a:t>: Unplanned impulse purchases as a result of a firm’s marketing efforts and a customer’s exposure to them, for example, persuasive sales staff or product discounts.</a:t>
            </a:r>
            <a:endParaRPr lang="en-GB" sz="16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a:p>
        </p:txBody>
      </p:sp>
    </p:spTree>
    <p:extLst>
      <p:ext uri="{BB962C8B-B14F-4D97-AF65-F5344CB8AC3E}">
        <p14:creationId xmlns:p14="http://schemas.microsoft.com/office/powerpoint/2010/main" xmlns="" val="62932774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task</a:t>
            </a:r>
            <a:endParaRPr lang="en-GB" dirty="0"/>
          </a:p>
        </p:txBody>
      </p:sp>
      <p:sp>
        <p:nvSpPr>
          <p:cNvPr id="3" name="Content Placeholder 2"/>
          <p:cNvSpPr>
            <a:spLocks noGrp="1"/>
          </p:cNvSpPr>
          <p:nvPr>
            <p:ph idx="1"/>
          </p:nvPr>
        </p:nvSpPr>
        <p:spPr/>
        <p:txBody>
          <a:bodyPr/>
          <a:lstStyle/>
          <a:p>
            <a:r>
              <a:rPr lang="en-GB" dirty="0" smtClean="0"/>
              <a:t>Outline 3 differences between industrial and consumer marketing</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988840"/>
            <a:ext cx="8788014" cy="4374248"/>
          </a:xfrm>
        </p:spPr>
        <p:txBody>
          <a:bodyPr>
            <a:normAutofit/>
          </a:bodyPr>
          <a:lstStyle/>
          <a:p>
            <a:pPr>
              <a:lnSpc>
                <a:spcPct val="120000"/>
              </a:lnSpc>
              <a:spcBef>
                <a:spcPts val="0"/>
              </a:spcBef>
              <a:buNone/>
            </a:pPr>
            <a:r>
              <a:rPr lang="en-GB" sz="1800" b="1" dirty="0" smtClean="0"/>
              <a:t>	Product: </a:t>
            </a:r>
            <a:r>
              <a:rPr lang="en-GB" sz="1800" dirty="0" smtClean="0"/>
              <a:t>The good/service provided by a business</a:t>
            </a:r>
          </a:p>
          <a:p>
            <a:pPr>
              <a:lnSpc>
                <a:spcPct val="120000"/>
              </a:lnSpc>
              <a:spcBef>
                <a:spcPts val="0"/>
              </a:spcBef>
              <a:buNone/>
            </a:pPr>
            <a:r>
              <a:rPr lang="en-GB" sz="1800" dirty="0" smtClean="0"/>
              <a:t>	A </a:t>
            </a:r>
            <a:r>
              <a:rPr lang="en-GB" sz="1800" dirty="0"/>
              <a:t>product should possess </a:t>
            </a:r>
            <a:r>
              <a:rPr lang="en-GB" sz="1800" dirty="0" smtClean="0"/>
              <a:t>key features </a:t>
            </a:r>
            <a:r>
              <a:rPr lang="en-GB" sz="1800" dirty="0"/>
              <a:t>that </a:t>
            </a:r>
            <a:r>
              <a:rPr lang="en-GB" sz="1800" dirty="0" smtClean="0"/>
              <a:t>ensure it appeals </a:t>
            </a:r>
            <a:r>
              <a:rPr lang="en-GB" sz="1800" dirty="0"/>
              <a:t>to </a:t>
            </a:r>
            <a:r>
              <a:rPr lang="en-GB" sz="1800" dirty="0" smtClean="0"/>
              <a:t>the needs of its target market, such as:</a:t>
            </a:r>
          </a:p>
          <a:p>
            <a:pPr lvl="1">
              <a:lnSpc>
                <a:spcPct val="120000"/>
              </a:lnSpc>
              <a:spcBef>
                <a:spcPts val="0"/>
              </a:spcBef>
              <a:buFont typeface="Arial"/>
              <a:buChar char="•"/>
            </a:pPr>
            <a:r>
              <a:rPr lang="en-GB" sz="1800" dirty="0" smtClean="0"/>
              <a:t>Functionality</a:t>
            </a:r>
          </a:p>
          <a:p>
            <a:pPr lvl="1">
              <a:lnSpc>
                <a:spcPct val="120000"/>
              </a:lnSpc>
              <a:spcBef>
                <a:spcPts val="0"/>
              </a:spcBef>
              <a:buFont typeface="Arial"/>
              <a:buChar char="•"/>
            </a:pPr>
            <a:r>
              <a:rPr lang="en-GB" sz="1800" dirty="0" smtClean="0"/>
              <a:t>Reliability</a:t>
            </a:r>
          </a:p>
          <a:p>
            <a:pPr lvl="1">
              <a:lnSpc>
                <a:spcPct val="120000"/>
              </a:lnSpc>
              <a:spcBef>
                <a:spcPts val="0"/>
              </a:spcBef>
              <a:buFont typeface="Arial"/>
              <a:buChar char="•"/>
            </a:pPr>
            <a:r>
              <a:rPr lang="en-GB" sz="1800" dirty="0" smtClean="0"/>
              <a:t>Durability</a:t>
            </a:r>
          </a:p>
          <a:p>
            <a:pPr lvl="1">
              <a:lnSpc>
                <a:spcPct val="120000"/>
              </a:lnSpc>
              <a:spcBef>
                <a:spcPts val="0"/>
              </a:spcBef>
              <a:buFont typeface="Arial"/>
              <a:buChar char="•"/>
            </a:pPr>
            <a:r>
              <a:rPr lang="en-GB" sz="1800" dirty="0" smtClean="0"/>
              <a:t>Appearance and aesthetic qualities</a:t>
            </a:r>
            <a:endParaRPr lang="en-GB" sz="1800" dirty="0"/>
          </a:p>
          <a:p>
            <a:pPr lvl="1">
              <a:lnSpc>
                <a:spcPct val="120000"/>
              </a:lnSpc>
              <a:spcBef>
                <a:spcPts val="0"/>
              </a:spcBef>
              <a:buFont typeface="Arial"/>
              <a:buChar char="•"/>
            </a:pPr>
            <a:r>
              <a:rPr lang="en-GB" sz="1800" dirty="0" smtClean="0"/>
              <a:t>Value in relation to price charged</a:t>
            </a:r>
            <a:endParaRPr lang="en-GB" sz="1800" dirty="0"/>
          </a:p>
          <a:p>
            <a:pPr lvl="1">
              <a:lnSpc>
                <a:spcPct val="120000"/>
              </a:lnSpc>
              <a:spcBef>
                <a:spcPts val="0"/>
              </a:spcBef>
              <a:buFont typeface="Arial"/>
              <a:buChar char="•"/>
            </a:pPr>
            <a:r>
              <a:rPr lang="en-GB" sz="1800" dirty="0" smtClean="0"/>
              <a:t>Safe and abiding by legislation, such as  health and safety </a:t>
            </a:r>
            <a:r>
              <a:rPr lang="en-GB" sz="1800" dirty="0"/>
              <a:t>legislation, emissions control, trade </a:t>
            </a:r>
            <a:r>
              <a:rPr lang="en-GB" sz="1800" dirty="0" smtClean="0"/>
              <a:t>descriptions, environmental laws, </a:t>
            </a:r>
            <a:r>
              <a:rPr lang="en-GB" sz="1800" dirty="0"/>
              <a:t>etc</a:t>
            </a:r>
            <a:r>
              <a:rPr lang="en-GB" sz="1800" dirty="0" smtClean="0"/>
              <a:t>.</a:t>
            </a:r>
          </a:p>
          <a:p>
            <a:pPr lvl="1">
              <a:lnSpc>
                <a:spcPct val="120000"/>
              </a:lnSpc>
              <a:spcBef>
                <a:spcPts val="0"/>
              </a:spcBef>
              <a:buFont typeface="Arial"/>
              <a:buChar char="•"/>
            </a:pPr>
            <a:r>
              <a:rPr lang="en-GB" sz="1800" dirty="0" smtClean="0"/>
              <a:t>Convenient to use and ergonomic</a:t>
            </a:r>
          </a:p>
          <a:p>
            <a:pPr lvl="1">
              <a:lnSpc>
                <a:spcPct val="120000"/>
              </a:lnSpc>
              <a:spcBef>
                <a:spcPts val="0"/>
              </a:spcBef>
              <a:buFont typeface="Arial"/>
              <a:buChar char="•"/>
            </a:pPr>
            <a:r>
              <a:rPr lang="en-GB" sz="1800" dirty="0" smtClean="0"/>
              <a:t>Suitable packaging</a:t>
            </a:r>
          </a:p>
          <a:p>
            <a:pPr lvl="1">
              <a:lnSpc>
                <a:spcPct val="120000"/>
              </a:lnSpc>
              <a:spcBef>
                <a:spcPts val="0"/>
              </a:spcBef>
              <a:buFont typeface="Arial"/>
              <a:buChar char="•"/>
            </a:pPr>
            <a:r>
              <a:rPr lang="en-GB" sz="1800" dirty="0" smtClean="0"/>
              <a:t>Fashionable and in keeping with social trends</a:t>
            </a:r>
          </a:p>
        </p:txBody>
      </p:sp>
      <p:sp>
        <p:nvSpPr>
          <p:cNvPr id="6" name="Title 1"/>
          <p:cNvSpPr txBox="1">
            <a:spLocks/>
          </p:cNvSpPr>
          <p:nvPr/>
        </p:nvSpPr>
        <p:spPr>
          <a:xfrm>
            <a:off x="0" y="980728"/>
            <a:ext cx="9144000" cy="936104"/>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dirty="0" smtClean="0">
                <a:solidFill>
                  <a:srgbClr val="C00000"/>
                </a:solidFill>
              </a:rPr>
              <a:t>Using the marketing </a:t>
            </a:r>
            <a:r>
              <a:rPr lang="en-GB" sz="4000" dirty="0">
                <a:solidFill>
                  <a:srgbClr val="C00000"/>
                </a:solidFill>
              </a:rPr>
              <a:t>m</a:t>
            </a:r>
            <a:r>
              <a:rPr lang="en-GB" sz="4000" dirty="0" smtClean="0">
                <a:solidFill>
                  <a:srgbClr val="C00000"/>
                </a:solidFill>
              </a:rPr>
              <a:t>ix: Product</a:t>
            </a:r>
            <a:endParaRPr lang="en-GB" sz="3100" dirty="0">
              <a:solidFill>
                <a:srgbClr val="C00000"/>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14</a:t>
            </a:fld>
            <a:endParaRPr lang="en-GB"/>
          </a:p>
        </p:txBody>
      </p:sp>
    </p:spTree>
    <p:extLst>
      <p:ext uri="{BB962C8B-B14F-4D97-AF65-F5344CB8AC3E}">
        <p14:creationId xmlns:p14="http://schemas.microsoft.com/office/powerpoint/2010/main" xmlns="" val="13984765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task</a:t>
            </a:r>
            <a:endParaRPr lang="en-GB" dirty="0"/>
          </a:p>
        </p:txBody>
      </p:sp>
      <p:sp>
        <p:nvSpPr>
          <p:cNvPr id="3" name="Content Placeholder 2"/>
          <p:cNvSpPr>
            <a:spLocks noGrp="1"/>
          </p:cNvSpPr>
          <p:nvPr>
            <p:ph idx="1"/>
          </p:nvPr>
        </p:nvSpPr>
        <p:spPr/>
        <p:txBody>
          <a:bodyPr/>
          <a:lstStyle/>
          <a:p>
            <a:r>
              <a:rPr lang="en-GB" dirty="0" smtClean="0"/>
              <a:t>Why is it important to have a product that meets customer needs?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132856"/>
            <a:ext cx="8574238" cy="4248472"/>
          </a:xfrm>
          <a:noFill/>
          <a:ln>
            <a:noFill/>
          </a:ln>
        </p:spPr>
        <p:txBody>
          <a:bodyPr>
            <a:noAutofit/>
          </a:bodyPr>
          <a:lstStyle/>
          <a:p>
            <a:pPr algn="just">
              <a:spcBef>
                <a:spcPts val="0"/>
              </a:spcBef>
              <a:spcAft>
                <a:spcPts val="600"/>
              </a:spcAft>
              <a:buNone/>
            </a:pPr>
            <a:r>
              <a:rPr lang="en-GB" sz="2000" b="1" dirty="0" smtClean="0"/>
              <a:t>Other factors:</a:t>
            </a:r>
          </a:p>
          <a:p>
            <a:pPr algn="just">
              <a:spcBef>
                <a:spcPts val="0"/>
              </a:spcBef>
              <a:spcAft>
                <a:spcPts val="600"/>
              </a:spcAft>
            </a:pPr>
            <a:r>
              <a:rPr lang="en-GB" sz="2000" dirty="0" smtClean="0"/>
              <a:t>Market research – Spotting new trends in the market, potential gaps or better understanding consumers tastes to identify potential new products. Firms that launch new products purely based on consumers’ tastes found from research are known as ‘market-led’.</a:t>
            </a:r>
          </a:p>
          <a:p>
            <a:pPr algn="just">
              <a:spcBef>
                <a:spcPts val="0"/>
              </a:spcBef>
              <a:spcAft>
                <a:spcPts val="600"/>
              </a:spcAft>
            </a:pPr>
            <a:r>
              <a:rPr lang="en-GB" sz="2000" dirty="0" smtClean="0"/>
              <a:t>Own personal experience </a:t>
            </a:r>
          </a:p>
          <a:p>
            <a:pPr algn="just">
              <a:spcBef>
                <a:spcPts val="0"/>
              </a:spcBef>
              <a:spcAft>
                <a:spcPts val="600"/>
              </a:spcAft>
            </a:pPr>
            <a:r>
              <a:rPr lang="en-GB" sz="2000" dirty="0" smtClean="0"/>
              <a:t>Solving your own personal needs and problem solving </a:t>
            </a:r>
          </a:p>
          <a:p>
            <a:pPr algn="just">
              <a:spcBef>
                <a:spcPts val="0"/>
              </a:spcBef>
              <a:spcAft>
                <a:spcPts val="600"/>
              </a:spcAft>
            </a:pPr>
            <a:r>
              <a:rPr lang="en-GB" sz="2000" dirty="0" smtClean="0"/>
              <a:t>Innovation and new </a:t>
            </a:r>
            <a:r>
              <a:rPr lang="en-GB" sz="2000" dirty="0"/>
              <a:t>ideas – </a:t>
            </a:r>
            <a:r>
              <a:rPr lang="en-GB" sz="2000" dirty="0" smtClean="0"/>
              <a:t>for example, James Dyson</a:t>
            </a:r>
          </a:p>
          <a:p>
            <a:pPr algn="just">
              <a:spcBef>
                <a:spcPts val="0"/>
              </a:spcBef>
              <a:spcAft>
                <a:spcPts val="600"/>
              </a:spcAft>
            </a:pPr>
            <a:r>
              <a:rPr lang="en-GB" sz="2000" dirty="0" smtClean="0"/>
              <a:t>Environmental awareness – New products developed to help solve environmental problems</a:t>
            </a:r>
          </a:p>
          <a:p>
            <a:pPr algn="just">
              <a:spcBef>
                <a:spcPts val="0"/>
              </a:spcBef>
              <a:spcAft>
                <a:spcPts val="600"/>
              </a:spcAft>
            </a:pPr>
            <a:r>
              <a:rPr lang="en-GB" sz="2000" dirty="0"/>
              <a:t>Ideas from other </a:t>
            </a:r>
            <a:r>
              <a:rPr lang="en-GB" sz="2000" dirty="0" smtClean="0"/>
              <a:t>countries</a:t>
            </a:r>
          </a:p>
        </p:txBody>
      </p:sp>
      <p:sp>
        <p:nvSpPr>
          <p:cNvPr id="7" name="Title 1"/>
          <p:cNvSpPr txBox="1">
            <a:spLocks/>
          </p:cNvSpPr>
          <p:nvPr/>
        </p:nvSpPr>
        <p:spPr>
          <a:xfrm>
            <a:off x="0" y="1052736"/>
            <a:ext cx="9144000" cy="936104"/>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rgbClr val="C00000"/>
                </a:solidFill>
                <a:latin typeface="+mn-lt"/>
              </a:rPr>
              <a:t>Developing products: Influences</a:t>
            </a:r>
            <a:endParaRPr lang="en-GB" sz="3200" dirty="0">
              <a:solidFill>
                <a:srgbClr val="C00000"/>
              </a:solidFill>
              <a:latin typeface="+mn-lt"/>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16</a:t>
            </a:fld>
            <a:endParaRPr lang="en-GB"/>
          </a:p>
        </p:txBody>
      </p:sp>
    </p:spTree>
    <p:extLst>
      <p:ext uri="{BB962C8B-B14F-4D97-AF65-F5344CB8AC3E}">
        <p14:creationId xmlns:p14="http://schemas.microsoft.com/office/powerpoint/2010/main" xmlns="" val="2683246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task</a:t>
            </a:r>
            <a:endParaRPr lang="en-GB" dirty="0"/>
          </a:p>
        </p:txBody>
      </p:sp>
      <p:sp>
        <p:nvSpPr>
          <p:cNvPr id="3" name="Content Placeholder 2"/>
          <p:cNvSpPr>
            <a:spLocks noGrp="1"/>
          </p:cNvSpPr>
          <p:nvPr>
            <p:ph idx="1"/>
          </p:nvPr>
        </p:nvSpPr>
        <p:spPr/>
        <p:txBody>
          <a:bodyPr/>
          <a:lstStyle/>
          <a:p>
            <a:r>
              <a:rPr lang="en-GB" dirty="0" smtClean="0"/>
              <a:t>Create a mini </a:t>
            </a:r>
            <a:r>
              <a:rPr lang="en-GB" dirty="0" err="1" smtClean="0"/>
              <a:t>mindmap</a:t>
            </a:r>
            <a:r>
              <a:rPr lang="en-GB" dirty="0" smtClean="0"/>
              <a:t> showing the different influences on product development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r="48" b="124"/>
          <a:stretch>
            <a:fillRect/>
          </a:stretch>
        </p:blipFill>
        <p:spPr bwMode="auto">
          <a:xfrm>
            <a:off x="1619672" y="2132856"/>
            <a:ext cx="5328592" cy="2952328"/>
          </a:xfrm>
          <a:prstGeom prst="rect">
            <a:avLst/>
          </a:prstGeom>
          <a:noFill/>
          <a:ln w="28575">
            <a:solidFill>
              <a:schemeClr val="accent6">
                <a:lumMod val="75000"/>
              </a:schemeClr>
            </a:solidFill>
            <a:miter lim="800000"/>
            <a:headEnd/>
            <a:tailEnd/>
          </a:ln>
        </p:spPr>
      </p:pic>
      <p:sp>
        <p:nvSpPr>
          <p:cNvPr id="5" name="Title 1"/>
          <p:cNvSpPr txBox="1">
            <a:spLocks/>
          </p:cNvSpPr>
          <p:nvPr/>
        </p:nvSpPr>
        <p:spPr>
          <a:xfrm>
            <a:off x="0" y="1052736"/>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rgbClr val="C00000"/>
                </a:solidFill>
              </a:rPr>
              <a:t>The product life cycle</a:t>
            </a:r>
            <a:endParaRPr lang="en-GB" dirty="0">
              <a:solidFill>
                <a:srgbClr val="C00000"/>
              </a:solidFill>
            </a:endParaRPr>
          </a:p>
        </p:txBody>
      </p:sp>
      <p:sp>
        <p:nvSpPr>
          <p:cNvPr id="6" name="Title 1"/>
          <p:cNvSpPr>
            <a:spLocks noGrp="1"/>
          </p:cNvSpPr>
          <p:nvPr>
            <p:ph type="title"/>
          </p:nvPr>
        </p:nvSpPr>
        <p:spPr>
          <a:xfrm>
            <a:off x="683567" y="5157192"/>
            <a:ext cx="8136905" cy="1224136"/>
          </a:xfrm>
        </p:spPr>
        <p:txBody>
          <a:bodyPr>
            <a:noAutofit/>
          </a:bodyPr>
          <a:lstStyle/>
          <a:p>
            <a:pPr algn="l"/>
            <a:r>
              <a:rPr lang="en-GB" sz="2800" b="1" dirty="0" smtClean="0"/>
              <a:t>Discussion: </a:t>
            </a:r>
            <a:br>
              <a:rPr lang="en-GB" sz="2800" b="1" dirty="0" smtClean="0"/>
            </a:br>
            <a:r>
              <a:rPr lang="en-GB" sz="2400" b="0" dirty="0" smtClean="0">
                <a:solidFill>
                  <a:schemeClr val="tx1"/>
                </a:solidFill>
              </a:rPr>
              <a:t>Can you think of example products at each stage of the product life cycle?</a:t>
            </a:r>
            <a:endParaRPr lang="en-GB" sz="2400" b="0" dirty="0">
              <a:solidFill>
                <a:schemeClr val="tx1"/>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18</a:t>
            </a:fld>
            <a:endParaRPr lang="en-GB"/>
          </a:p>
        </p:txBody>
      </p:sp>
    </p:spTree>
    <p:extLst>
      <p:ext uri="{BB962C8B-B14F-4D97-AF65-F5344CB8AC3E}">
        <p14:creationId xmlns:p14="http://schemas.microsoft.com/office/powerpoint/2010/main" xmlns="" val="1644174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r="48" b="124"/>
          <a:stretch>
            <a:fillRect/>
          </a:stretch>
        </p:blipFill>
        <p:spPr bwMode="auto">
          <a:xfrm>
            <a:off x="1331640" y="1916832"/>
            <a:ext cx="5802201" cy="3168352"/>
          </a:xfrm>
          <a:prstGeom prst="rect">
            <a:avLst/>
          </a:prstGeom>
          <a:noFill/>
          <a:ln w="28575">
            <a:solidFill>
              <a:schemeClr val="accent6">
                <a:lumMod val="75000"/>
              </a:schemeClr>
            </a:solidFill>
            <a:miter lim="800000"/>
            <a:headEnd/>
            <a:tailEnd/>
          </a:ln>
        </p:spPr>
      </p:pic>
      <p:sp>
        <p:nvSpPr>
          <p:cNvPr id="5" name="Title 1"/>
          <p:cNvSpPr txBox="1">
            <a:spLocks/>
          </p:cNvSpPr>
          <p:nvPr/>
        </p:nvSpPr>
        <p:spPr>
          <a:xfrm>
            <a:off x="86"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srgbClr val="C00000"/>
                </a:solidFill>
              </a:rPr>
              <a:t>The </a:t>
            </a:r>
            <a:r>
              <a:rPr lang="en-GB" dirty="0" smtClean="0">
                <a:solidFill>
                  <a:srgbClr val="C00000"/>
                </a:solidFill>
              </a:rPr>
              <a:t>product </a:t>
            </a:r>
            <a:r>
              <a:rPr lang="en-GB" dirty="0">
                <a:solidFill>
                  <a:srgbClr val="C00000"/>
                </a:solidFill>
              </a:rPr>
              <a:t>l</a:t>
            </a:r>
            <a:r>
              <a:rPr lang="en-GB" dirty="0" smtClean="0">
                <a:solidFill>
                  <a:srgbClr val="C00000"/>
                </a:solidFill>
              </a:rPr>
              <a:t>ife </a:t>
            </a:r>
            <a:r>
              <a:rPr lang="en-GB" dirty="0">
                <a:solidFill>
                  <a:srgbClr val="C00000"/>
                </a:solidFill>
              </a:rPr>
              <a:t>c</a:t>
            </a:r>
            <a:r>
              <a:rPr lang="en-GB" dirty="0" smtClean="0">
                <a:solidFill>
                  <a:srgbClr val="C00000"/>
                </a:solidFill>
              </a:rPr>
              <a:t>ycle</a:t>
            </a:r>
            <a:endParaRPr lang="en-GB" dirty="0">
              <a:solidFill>
                <a:srgbClr val="C00000"/>
              </a:solidFill>
            </a:endParaRPr>
          </a:p>
        </p:txBody>
      </p:sp>
      <p:grpSp>
        <p:nvGrpSpPr>
          <p:cNvPr id="7" name="Group 6"/>
          <p:cNvGrpSpPr/>
          <p:nvPr/>
        </p:nvGrpSpPr>
        <p:grpSpPr>
          <a:xfrm>
            <a:off x="395536" y="1988840"/>
            <a:ext cx="8496944" cy="4440689"/>
            <a:chOff x="467544" y="1124743"/>
            <a:chExt cx="8496944" cy="4440689"/>
          </a:xfrm>
        </p:grpSpPr>
        <p:sp>
          <p:nvSpPr>
            <p:cNvPr id="2" name="Oval 1"/>
            <p:cNvSpPr/>
            <p:nvPr/>
          </p:nvSpPr>
          <p:spPr>
            <a:xfrm>
              <a:off x="1259632" y="1124743"/>
              <a:ext cx="1720238" cy="2880321"/>
            </a:xfrm>
            <a:prstGeom prst="ellipse">
              <a:avLst/>
            </a:prstGeom>
            <a:noFill/>
            <a:ln w="38100"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67544" y="4365103"/>
              <a:ext cx="8496944" cy="1200329"/>
            </a:xfrm>
            <a:prstGeom prst="rect">
              <a:avLst/>
            </a:prstGeom>
            <a:noFill/>
            <a:ln w="38100" cmpd="sng">
              <a:solidFill>
                <a:schemeClr val="tx2">
                  <a:lumMod val="40000"/>
                  <a:lumOff val="60000"/>
                </a:schemeClr>
              </a:solidFill>
            </a:ln>
          </p:spPr>
          <p:txBody>
            <a:bodyPr wrap="square" rtlCol="0">
              <a:spAutoFit/>
            </a:bodyPr>
            <a:lstStyle/>
            <a:p>
              <a:pPr algn="just"/>
              <a:r>
                <a:rPr lang="en-GB" b="1" dirty="0" smtClean="0"/>
                <a:t>Research and development</a:t>
              </a:r>
              <a:r>
                <a:rPr lang="en-GB" dirty="0" smtClean="0"/>
                <a:t> - </a:t>
              </a:r>
              <a:r>
                <a:rPr lang="en-GB" dirty="0"/>
                <a:t>Market research is carried out, the idea for the product is developed and </a:t>
              </a:r>
              <a:r>
                <a:rPr lang="en-GB" dirty="0" smtClean="0"/>
                <a:t>prototypes produced.</a:t>
              </a:r>
              <a:endParaRPr lang="en-GB" dirty="0"/>
            </a:p>
            <a:p>
              <a:pPr algn="just"/>
              <a:r>
                <a:rPr lang="en-GB" dirty="0"/>
                <a:t>This is an expensive period for the company as no sales are made because the product is not yet </a:t>
              </a:r>
              <a:r>
                <a:rPr lang="en-GB" dirty="0" smtClean="0"/>
                <a:t>available.</a:t>
              </a:r>
              <a:endParaRPr lang="en-GB" dirty="0"/>
            </a:p>
          </p:txBody>
        </p:sp>
        <p:sp>
          <p:nvSpPr>
            <p:cNvPr id="6" name="Right Arrow 5"/>
            <p:cNvSpPr/>
            <p:nvPr/>
          </p:nvSpPr>
          <p:spPr>
            <a:xfrm rot="16200000">
              <a:off x="1946608" y="3894152"/>
              <a:ext cx="360040" cy="581862"/>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19</a:t>
            </a:fld>
            <a:endParaRPr lang="en-GB"/>
          </a:p>
        </p:txBody>
      </p:sp>
    </p:spTree>
    <p:extLst>
      <p:ext uri="{BB962C8B-B14F-4D97-AF65-F5344CB8AC3E}">
        <p14:creationId xmlns:p14="http://schemas.microsoft.com/office/powerpoint/2010/main" xmlns="" val="66053203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Learning outcomes</a:t>
            </a:r>
            <a:endParaRPr lang="en-GB" dirty="0"/>
          </a:p>
        </p:txBody>
      </p:sp>
      <p:sp>
        <p:nvSpPr>
          <p:cNvPr id="3" name="Content Placeholder 2"/>
          <p:cNvSpPr>
            <a:spLocks noGrp="1"/>
          </p:cNvSpPr>
          <p:nvPr>
            <p:ph idx="1"/>
          </p:nvPr>
        </p:nvSpPr>
        <p:spPr/>
        <p:txBody>
          <a:bodyPr>
            <a:normAutofit fontScale="92500" lnSpcReduction="10000"/>
          </a:bodyPr>
          <a:lstStyle/>
          <a:p>
            <a:pPr marL="0" indent="0">
              <a:buFont typeface="Arial" pitchFamily="34" charset="0"/>
              <a:buNone/>
            </a:pPr>
            <a:r>
              <a:rPr lang="en-GB" dirty="0"/>
              <a:t>Making marketing decisions: Using the </a:t>
            </a:r>
            <a:r>
              <a:rPr lang="en-GB" dirty="0" smtClean="0"/>
              <a:t>marketing mix</a:t>
            </a:r>
            <a:endParaRPr lang="en-GB" dirty="0"/>
          </a:p>
          <a:p>
            <a:pPr marL="0" indent="0">
              <a:buNone/>
            </a:pPr>
            <a:endParaRPr lang="en-GB" dirty="0" smtClean="0"/>
          </a:p>
          <a:p>
            <a:pPr marL="0" indent="0">
              <a:buNone/>
            </a:pPr>
            <a:r>
              <a:rPr lang="en-GB" dirty="0" smtClean="0"/>
              <a:t>What you need to know:</a:t>
            </a:r>
          </a:p>
          <a:p>
            <a:r>
              <a:rPr lang="en-GB" dirty="0" smtClean="0"/>
              <a:t>The elements of the marketing mix (7Ps)</a:t>
            </a:r>
          </a:p>
          <a:p>
            <a:r>
              <a:rPr lang="en-GB" dirty="0" smtClean="0"/>
              <a:t>The influences on and effects of the changes in the elements of the marketing mix</a:t>
            </a:r>
          </a:p>
          <a:p>
            <a:r>
              <a:rPr lang="en-GB" dirty="0" smtClean="0"/>
              <a:t>Product decisions</a:t>
            </a:r>
          </a:p>
          <a:p>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104239460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r="48" b="124"/>
          <a:stretch>
            <a:fillRect/>
          </a:stretch>
        </p:blipFill>
        <p:spPr bwMode="auto">
          <a:xfrm>
            <a:off x="1331640" y="1916832"/>
            <a:ext cx="5802201" cy="3168352"/>
          </a:xfrm>
          <a:prstGeom prst="rect">
            <a:avLst/>
          </a:prstGeom>
          <a:noFill/>
          <a:ln w="28575">
            <a:solidFill>
              <a:schemeClr val="accent6">
                <a:lumMod val="75000"/>
              </a:schemeClr>
            </a:solidFill>
            <a:miter lim="800000"/>
            <a:headEnd/>
            <a:tailEnd/>
          </a:ln>
        </p:spPr>
      </p:pic>
      <p:sp>
        <p:nvSpPr>
          <p:cNvPr id="5" name="Title 1"/>
          <p:cNvSpPr txBox="1">
            <a:spLocks/>
          </p:cNvSpPr>
          <p:nvPr/>
        </p:nvSpPr>
        <p:spPr>
          <a:xfrm>
            <a:off x="86"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srgbClr val="C00000"/>
                </a:solidFill>
              </a:rPr>
              <a:t>The </a:t>
            </a:r>
            <a:r>
              <a:rPr lang="en-GB" dirty="0" smtClean="0">
                <a:solidFill>
                  <a:srgbClr val="C00000"/>
                </a:solidFill>
              </a:rPr>
              <a:t>product </a:t>
            </a:r>
            <a:r>
              <a:rPr lang="en-GB" dirty="0">
                <a:solidFill>
                  <a:srgbClr val="C00000"/>
                </a:solidFill>
              </a:rPr>
              <a:t>l</a:t>
            </a:r>
            <a:r>
              <a:rPr lang="en-GB" dirty="0" smtClean="0">
                <a:solidFill>
                  <a:srgbClr val="C00000"/>
                </a:solidFill>
              </a:rPr>
              <a:t>ife </a:t>
            </a:r>
            <a:r>
              <a:rPr lang="en-GB" dirty="0">
                <a:solidFill>
                  <a:srgbClr val="C00000"/>
                </a:solidFill>
              </a:rPr>
              <a:t>c</a:t>
            </a:r>
            <a:r>
              <a:rPr lang="en-GB" dirty="0" smtClean="0">
                <a:solidFill>
                  <a:srgbClr val="C00000"/>
                </a:solidFill>
              </a:rPr>
              <a:t>ycle</a:t>
            </a:r>
            <a:endParaRPr lang="en-GB" dirty="0">
              <a:solidFill>
                <a:srgbClr val="C00000"/>
              </a:solidFill>
            </a:endParaRPr>
          </a:p>
        </p:txBody>
      </p:sp>
      <p:grpSp>
        <p:nvGrpSpPr>
          <p:cNvPr id="7" name="Group 6"/>
          <p:cNvGrpSpPr/>
          <p:nvPr/>
        </p:nvGrpSpPr>
        <p:grpSpPr>
          <a:xfrm>
            <a:off x="395536" y="1916832"/>
            <a:ext cx="8496944" cy="4440689"/>
            <a:chOff x="-540568" y="1124743"/>
            <a:chExt cx="8496944" cy="4440689"/>
          </a:xfrm>
        </p:grpSpPr>
        <p:sp>
          <p:nvSpPr>
            <p:cNvPr id="2" name="Oval 1"/>
            <p:cNvSpPr/>
            <p:nvPr/>
          </p:nvSpPr>
          <p:spPr>
            <a:xfrm>
              <a:off x="1259632" y="1124743"/>
              <a:ext cx="1720238" cy="2880321"/>
            </a:xfrm>
            <a:prstGeom prst="ellipse">
              <a:avLst/>
            </a:prstGeom>
            <a:noFill/>
            <a:ln w="38100"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540568" y="4365103"/>
              <a:ext cx="8496944" cy="1200329"/>
            </a:xfrm>
            <a:prstGeom prst="rect">
              <a:avLst/>
            </a:prstGeom>
            <a:noFill/>
            <a:ln w="38100" cmpd="sng">
              <a:solidFill>
                <a:schemeClr val="tx2">
                  <a:lumMod val="40000"/>
                  <a:lumOff val="60000"/>
                </a:schemeClr>
              </a:solidFill>
            </a:ln>
          </p:spPr>
          <p:txBody>
            <a:bodyPr wrap="square" rtlCol="0">
              <a:spAutoFit/>
            </a:bodyPr>
            <a:lstStyle/>
            <a:p>
              <a:r>
                <a:rPr lang="en-GB" b="1" dirty="0"/>
                <a:t>Introduction/Launch</a:t>
              </a:r>
              <a:r>
                <a:rPr lang="en-GB" dirty="0"/>
                <a:t> - Sales begin </a:t>
              </a:r>
              <a:r>
                <a:rPr lang="en-GB" dirty="0" smtClean="0"/>
                <a:t>and </a:t>
              </a:r>
              <a:r>
                <a:rPr lang="en-GB" dirty="0"/>
                <a:t>start slowly as consumers are getting to know the product. This stage will involve a lot of expenditure on promotion and publicity. The firm will need to convince their distributors to stock the new </a:t>
              </a:r>
              <a:r>
                <a:rPr lang="en-GB" dirty="0" smtClean="0"/>
                <a:t>product (For example,  </a:t>
              </a:r>
              <a:r>
                <a:rPr lang="en-GB" dirty="0"/>
                <a:t>PlayStation 4 in </a:t>
              </a:r>
              <a:r>
                <a:rPr lang="en-GB" dirty="0" smtClean="0"/>
                <a:t>2013).</a:t>
              </a:r>
              <a:endParaRPr lang="en-GB" dirty="0"/>
            </a:p>
          </p:txBody>
        </p:sp>
        <p:sp>
          <p:nvSpPr>
            <p:cNvPr id="6" name="Right Arrow 5"/>
            <p:cNvSpPr/>
            <p:nvPr/>
          </p:nvSpPr>
          <p:spPr>
            <a:xfrm rot="16200000">
              <a:off x="1946608" y="3894152"/>
              <a:ext cx="360040" cy="581862"/>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20</a:t>
            </a:fld>
            <a:endParaRPr lang="en-GB"/>
          </a:p>
        </p:txBody>
      </p:sp>
    </p:spTree>
    <p:extLst>
      <p:ext uri="{BB962C8B-B14F-4D97-AF65-F5344CB8AC3E}">
        <p14:creationId xmlns:p14="http://schemas.microsoft.com/office/powerpoint/2010/main" xmlns="" val="337535677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r="48" b="124"/>
          <a:stretch>
            <a:fillRect/>
          </a:stretch>
        </p:blipFill>
        <p:spPr bwMode="auto">
          <a:xfrm>
            <a:off x="1331640" y="1916832"/>
            <a:ext cx="5802201" cy="3168352"/>
          </a:xfrm>
          <a:prstGeom prst="rect">
            <a:avLst/>
          </a:prstGeom>
          <a:noFill/>
          <a:ln w="28575">
            <a:solidFill>
              <a:schemeClr val="accent6">
                <a:lumMod val="75000"/>
              </a:schemeClr>
            </a:solidFill>
            <a:miter lim="800000"/>
            <a:headEnd/>
            <a:tailEnd/>
          </a:ln>
        </p:spPr>
      </p:pic>
      <p:sp>
        <p:nvSpPr>
          <p:cNvPr id="5" name="Title 1"/>
          <p:cNvSpPr txBox="1">
            <a:spLocks/>
          </p:cNvSpPr>
          <p:nvPr/>
        </p:nvSpPr>
        <p:spPr>
          <a:xfrm>
            <a:off x="86"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srgbClr val="C00000"/>
                </a:solidFill>
              </a:rPr>
              <a:t>The </a:t>
            </a:r>
            <a:r>
              <a:rPr lang="en-GB" dirty="0" smtClean="0">
                <a:solidFill>
                  <a:srgbClr val="C00000"/>
                </a:solidFill>
              </a:rPr>
              <a:t>product </a:t>
            </a:r>
            <a:r>
              <a:rPr lang="en-GB" dirty="0">
                <a:solidFill>
                  <a:srgbClr val="C00000"/>
                </a:solidFill>
              </a:rPr>
              <a:t>l</a:t>
            </a:r>
            <a:r>
              <a:rPr lang="en-GB" dirty="0" smtClean="0">
                <a:solidFill>
                  <a:srgbClr val="C00000"/>
                </a:solidFill>
              </a:rPr>
              <a:t>ife </a:t>
            </a:r>
            <a:r>
              <a:rPr lang="en-GB" dirty="0">
                <a:solidFill>
                  <a:srgbClr val="C00000"/>
                </a:solidFill>
              </a:rPr>
              <a:t>c</a:t>
            </a:r>
            <a:r>
              <a:rPr lang="en-GB" dirty="0" smtClean="0">
                <a:solidFill>
                  <a:srgbClr val="C00000"/>
                </a:solidFill>
              </a:rPr>
              <a:t>ycle</a:t>
            </a:r>
            <a:endParaRPr lang="en-GB" dirty="0">
              <a:solidFill>
                <a:srgbClr val="C00000"/>
              </a:solidFill>
            </a:endParaRPr>
          </a:p>
        </p:txBody>
      </p:sp>
      <p:grpSp>
        <p:nvGrpSpPr>
          <p:cNvPr id="7" name="Group 6"/>
          <p:cNvGrpSpPr/>
          <p:nvPr/>
        </p:nvGrpSpPr>
        <p:grpSpPr>
          <a:xfrm>
            <a:off x="395536" y="1844824"/>
            <a:ext cx="8496944" cy="4512697"/>
            <a:chOff x="-540568" y="1052735"/>
            <a:chExt cx="8496944" cy="4512697"/>
          </a:xfrm>
        </p:grpSpPr>
        <p:sp>
          <p:nvSpPr>
            <p:cNvPr id="2" name="Oval 1"/>
            <p:cNvSpPr/>
            <p:nvPr/>
          </p:nvSpPr>
          <p:spPr>
            <a:xfrm>
              <a:off x="2267744" y="1052735"/>
              <a:ext cx="1720238" cy="2880321"/>
            </a:xfrm>
            <a:prstGeom prst="ellipse">
              <a:avLst/>
            </a:prstGeom>
            <a:noFill/>
            <a:ln w="38100"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540568" y="4365103"/>
              <a:ext cx="8496944" cy="1200329"/>
            </a:xfrm>
            <a:prstGeom prst="rect">
              <a:avLst/>
            </a:prstGeom>
            <a:noFill/>
            <a:ln w="38100" cmpd="sng">
              <a:solidFill>
                <a:schemeClr val="tx2">
                  <a:lumMod val="40000"/>
                  <a:lumOff val="60000"/>
                </a:schemeClr>
              </a:solidFill>
            </a:ln>
          </p:spPr>
          <p:txBody>
            <a:bodyPr wrap="square" rtlCol="0">
              <a:spAutoFit/>
            </a:bodyPr>
            <a:lstStyle/>
            <a:p>
              <a:pPr algn="just"/>
              <a:r>
                <a:rPr lang="en-GB" b="1" dirty="0"/>
                <a:t>Growth</a:t>
              </a:r>
              <a:r>
                <a:rPr lang="en-GB" dirty="0"/>
                <a:t> – At this stage sales are accelerating (if it is well advertised). People are beginning to buy more of it and it is becoming successful.  More outlets  for the product need to be found. The firm should start to break even on costs and begin making a profit. </a:t>
              </a:r>
              <a:r>
                <a:rPr lang="en-GB" dirty="0" smtClean="0"/>
                <a:t>(For example, NFL </a:t>
              </a:r>
              <a:r>
                <a:rPr lang="en-GB" dirty="0"/>
                <a:t>in the </a:t>
              </a:r>
              <a:r>
                <a:rPr lang="en-GB" dirty="0" smtClean="0"/>
                <a:t>UK).</a:t>
              </a:r>
              <a:endParaRPr lang="en-GB" dirty="0"/>
            </a:p>
          </p:txBody>
        </p:sp>
        <p:sp>
          <p:nvSpPr>
            <p:cNvPr id="6" name="Right Arrow 5"/>
            <p:cNvSpPr/>
            <p:nvPr/>
          </p:nvSpPr>
          <p:spPr>
            <a:xfrm rot="16200000">
              <a:off x="2954719" y="3894152"/>
              <a:ext cx="360040" cy="581862"/>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21</a:t>
            </a:fld>
            <a:endParaRPr lang="en-GB"/>
          </a:p>
        </p:txBody>
      </p:sp>
    </p:spTree>
    <p:extLst>
      <p:ext uri="{BB962C8B-B14F-4D97-AF65-F5344CB8AC3E}">
        <p14:creationId xmlns:p14="http://schemas.microsoft.com/office/powerpoint/2010/main" xmlns="" val="77747034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r="48" b="124"/>
          <a:stretch>
            <a:fillRect/>
          </a:stretch>
        </p:blipFill>
        <p:spPr bwMode="auto">
          <a:xfrm>
            <a:off x="1331640" y="1916832"/>
            <a:ext cx="5802201" cy="3168352"/>
          </a:xfrm>
          <a:prstGeom prst="rect">
            <a:avLst/>
          </a:prstGeom>
          <a:noFill/>
          <a:ln w="28575">
            <a:solidFill>
              <a:schemeClr val="accent6">
                <a:lumMod val="75000"/>
              </a:schemeClr>
            </a:solidFill>
            <a:miter lim="800000"/>
            <a:headEnd/>
            <a:tailEnd/>
          </a:ln>
        </p:spPr>
      </p:pic>
      <p:sp>
        <p:nvSpPr>
          <p:cNvPr id="5" name="Title 1"/>
          <p:cNvSpPr txBox="1">
            <a:spLocks/>
          </p:cNvSpPr>
          <p:nvPr/>
        </p:nvSpPr>
        <p:spPr>
          <a:xfrm>
            <a:off x="86"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srgbClr val="C00000"/>
                </a:solidFill>
              </a:rPr>
              <a:t>The </a:t>
            </a:r>
            <a:r>
              <a:rPr lang="en-GB" dirty="0" smtClean="0">
                <a:solidFill>
                  <a:srgbClr val="C00000"/>
                </a:solidFill>
              </a:rPr>
              <a:t>product </a:t>
            </a:r>
            <a:r>
              <a:rPr lang="en-GB" dirty="0">
                <a:solidFill>
                  <a:srgbClr val="C00000"/>
                </a:solidFill>
              </a:rPr>
              <a:t>l</a:t>
            </a:r>
            <a:r>
              <a:rPr lang="en-GB" dirty="0" smtClean="0">
                <a:solidFill>
                  <a:srgbClr val="C00000"/>
                </a:solidFill>
              </a:rPr>
              <a:t>ife </a:t>
            </a:r>
            <a:r>
              <a:rPr lang="en-GB" dirty="0">
                <a:solidFill>
                  <a:srgbClr val="C00000"/>
                </a:solidFill>
              </a:rPr>
              <a:t>c</a:t>
            </a:r>
            <a:r>
              <a:rPr lang="en-GB" dirty="0" smtClean="0">
                <a:solidFill>
                  <a:srgbClr val="C00000"/>
                </a:solidFill>
              </a:rPr>
              <a:t>ycle</a:t>
            </a:r>
            <a:endParaRPr lang="en-GB" dirty="0">
              <a:solidFill>
                <a:srgbClr val="C00000"/>
              </a:solidFill>
            </a:endParaRPr>
          </a:p>
        </p:txBody>
      </p:sp>
      <p:grpSp>
        <p:nvGrpSpPr>
          <p:cNvPr id="7" name="Group 6"/>
          <p:cNvGrpSpPr/>
          <p:nvPr/>
        </p:nvGrpSpPr>
        <p:grpSpPr>
          <a:xfrm>
            <a:off x="467544" y="1772816"/>
            <a:ext cx="8496944" cy="4584705"/>
            <a:chOff x="-1404664" y="1052735"/>
            <a:chExt cx="8496944" cy="4584705"/>
          </a:xfrm>
        </p:grpSpPr>
        <p:sp>
          <p:nvSpPr>
            <p:cNvPr id="2" name="Oval 1"/>
            <p:cNvSpPr/>
            <p:nvPr/>
          </p:nvSpPr>
          <p:spPr>
            <a:xfrm>
              <a:off x="2267744" y="1052735"/>
              <a:ext cx="1720238" cy="2880321"/>
            </a:xfrm>
            <a:prstGeom prst="ellipse">
              <a:avLst/>
            </a:prstGeom>
            <a:noFill/>
            <a:ln w="38100"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404664" y="4437111"/>
              <a:ext cx="8496944" cy="1200329"/>
            </a:xfrm>
            <a:prstGeom prst="rect">
              <a:avLst/>
            </a:prstGeom>
            <a:noFill/>
            <a:ln w="38100" cmpd="sng">
              <a:solidFill>
                <a:schemeClr val="tx2">
                  <a:lumMod val="40000"/>
                  <a:lumOff val="60000"/>
                </a:schemeClr>
              </a:solidFill>
            </a:ln>
          </p:spPr>
          <p:txBody>
            <a:bodyPr wrap="square" rtlCol="0">
              <a:spAutoFit/>
            </a:bodyPr>
            <a:lstStyle/>
            <a:p>
              <a:pPr algn="just"/>
              <a:r>
                <a:rPr lang="en-GB" b="1" dirty="0"/>
                <a:t>Maturity</a:t>
              </a:r>
              <a:r>
                <a:rPr lang="en-GB" dirty="0"/>
                <a:t> – At this stage </a:t>
              </a:r>
              <a:r>
                <a:rPr lang="en-GB" dirty="0" smtClean="0"/>
                <a:t>the sales rate </a:t>
              </a:r>
              <a:r>
                <a:rPr lang="en-GB" dirty="0"/>
                <a:t>begins to slow down. Perhaps a competitor has launched something similar that is impacting sales, or customers want something new. At this stage the firm should consider introducing some different versions of the product to keep sales up.  </a:t>
              </a:r>
              <a:r>
                <a:rPr lang="en-GB" dirty="0" smtClean="0"/>
                <a:t>(For example, Cadbury’s </a:t>
              </a:r>
              <a:r>
                <a:rPr lang="en-GB" dirty="0"/>
                <a:t>Dairy Milk, Heinz </a:t>
              </a:r>
              <a:r>
                <a:rPr lang="en-GB" dirty="0" smtClean="0"/>
                <a:t>Ketchup).</a:t>
              </a:r>
              <a:endParaRPr lang="en-GB" dirty="0"/>
            </a:p>
          </p:txBody>
        </p:sp>
        <p:sp>
          <p:nvSpPr>
            <p:cNvPr id="6" name="Right Arrow 5"/>
            <p:cNvSpPr/>
            <p:nvPr/>
          </p:nvSpPr>
          <p:spPr>
            <a:xfrm rot="16200000">
              <a:off x="2954719" y="3966160"/>
              <a:ext cx="360040" cy="581862"/>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22</a:t>
            </a:fld>
            <a:endParaRPr lang="en-GB"/>
          </a:p>
        </p:txBody>
      </p:sp>
    </p:spTree>
    <p:extLst>
      <p:ext uri="{BB962C8B-B14F-4D97-AF65-F5344CB8AC3E}">
        <p14:creationId xmlns:p14="http://schemas.microsoft.com/office/powerpoint/2010/main" xmlns="" val="317542339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r="48" b="124"/>
          <a:stretch>
            <a:fillRect/>
          </a:stretch>
        </p:blipFill>
        <p:spPr bwMode="auto">
          <a:xfrm>
            <a:off x="1331640" y="1916832"/>
            <a:ext cx="5802201" cy="3168352"/>
          </a:xfrm>
          <a:prstGeom prst="rect">
            <a:avLst/>
          </a:prstGeom>
          <a:noFill/>
          <a:ln w="28575">
            <a:solidFill>
              <a:schemeClr val="accent6">
                <a:lumMod val="75000"/>
              </a:schemeClr>
            </a:solidFill>
            <a:miter lim="800000"/>
            <a:headEnd/>
            <a:tailEnd/>
          </a:ln>
        </p:spPr>
      </p:pic>
      <p:sp>
        <p:nvSpPr>
          <p:cNvPr id="5" name="Title 1"/>
          <p:cNvSpPr txBox="1">
            <a:spLocks/>
          </p:cNvSpPr>
          <p:nvPr/>
        </p:nvSpPr>
        <p:spPr>
          <a:xfrm>
            <a:off x="86"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srgbClr val="C00000"/>
                </a:solidFill>
              </a:rPr>
              <a:t>The </a:t>
            </a:r>
            <a:r>
              <a:rPr lang="en-GB" dirty="0" smtClean="0">
                <a:solidFill>
                  <a:srgbClr val="C00000"/>
                </a:solidFill>
              </a:rPr>
              <a:t>product </a:t>
            </a:r>
            <a:r>
              <a:rPr lang="en-GB" dirty="0">
                <a:solidFill>
                  <a:srgbClr val="C00000"/>
                </a:solidFill>
              </a:rPr>
              <a:t>l</a:t>
            </a:r>
            <a:r>
              <a:rPr lang="en-GB" dirty="0" smtClean="0">
                <a:solidFill>
                  <a:srgbClr val="C00000"/>
                </a:solidFill>
              </a:rPr>
              <a:t>ife </a:t>
            </a:r>
            <a:r>
              <a:rPr lang="en-GB" dirty="0">
                <a:solidFill>
                  <a:srgbClr val="C00000"/>
                </a:solidFill>
              </a:rPr>
              <a:t>c</a:t>
            </a:r>
            <a:r>
              <a:rPr lang="en-GB" dirty="0" smtClean="0">
                <a:solidFill>
                  <a:srgbClr val="C00000"/>
                </a:solidFill>
              </a:rPr>
              <a:t>ycle</a:t>
            </a:r>
            <a:endParaRPr lang="en-GB" dirty="0">
              <a:solidFill>
                <a:srgbClr val="C00000"/>
              </a:solidFill>
            </a:endParaRPr>
          </a:p>
        </p:txBody>
      </p:sp>
      <p:grpSp>
        <p:nvGrpSpPr>
          <p:cNvPr id="7" name="Group 6"/>
          <p:cNvGrpSpPr/>
          <p:nvPr/>
        </p:nvGrpSpPr>
        <p:grpSpPr>
          <a:xfrm>
            <a:off x="395536" y="1916832"/>
            <a:ext cx="8496944" cy="4194467"/>
            <a:chOff x="-1404664" y="1196751"/>
            <a:chExt cx="8496944" cy="4194467"/>
          </a:xfrm>
        </p:grpSpPr>
        <p:sp>
          <p:nvSpPr>
            <p:cNvPr id="2" name="Oval 1"/>
            <p:cNvSpPr/>
            <p:nvPr/>
          </p:nvSpPr>
          <p:spPr>
            <a:xfrm>
              <a:off x="3923928" y="1196751"/>
              <a:ext cx="1720238" cy="2952329"/>
            </a:xfrm>
            <a:prstGeom prst="ellipse">
              <a:avLst/>
            </a:prstGeom>
            <a:noFill/>
            <a:ln w="38100"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404664" y="4437111"/>
              <a:ext cx="8496944" cy="954107"/>
            </a:xfrm>
            <a:prstGeom prst="rect">
              <a:avLst/>
            </a:prstGeom>
            <a:noFill/>
            <a:ln w="38100" cmpd="sng">
              <a:solidFill>
                <a:schemeClr val="tx2">
                  <a:lumMod val="40000"/>
                  <a:lumOff val="60000"/>
                </a:schemeClr>
              </a:solidFill>
            </a:ln>
          </p:spPr>
          <p:txBody>
            <a:bodyPr wrap="square" rtlCol="0">
              <a:spAutoFit/>
            </a:bodyPr>
            <a:lstStyle/>
            <a:p>
              <a:r>
                <a:rPr lang="en-GB" sz="2000" b="1" dirty="0"/>
                <a:t>Decline</a:t>
              </a:r>
              <a:r>
                <a:rPr lang="en-GB" dirty="0"/>
                <a:t> – Sales begin to fall as the product becomes less popular. At this stage a firm will need to make a decision, should sales be boosted again by spending more on marketing or should the product be withdrawn form the market. </a:t>
              </a:r>
              <a:r>
                <a:rPr lang="en-GB" dirty="0" smtClean="0"/>
                <a:t>(For example, CD sales).</a:t>
              </a:r>
              <a:endParaRPr lang="en-GB" dirty="0"/>
            </a:p>
          </p:txBody>
        </p:sp>
        <p:sp>
          <p:nvSpPr>
            <p:cNvPr id="6" name="Right Arrow 5"/>
            <p:cNvSpPr/>
            <p:nvPr/>
          </p:nvSpPr>
          <p:spPr>
            <a:xfrm rot="16200000">
              <a:off x="4646907" y="4002164"/>
              <a:ext cx="288032" cy="581862"/>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23</a:t>
            </a:fld>
            <a:endParaRPr lang="en-GB"/>
          </a:p>
        </p:txBody>
      </p:sp>
    </p:spTree>
    <p:extLst>
      <p:ext uri="{BB962C8B-B14F-4D97-AF65-F5344CB8AC3E}">
        <p14:creationId xmlns:p14="http://schemas.microsoft.com/office/powerpoint/2010/main" xmlns="" val="27637616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r="48" b="124"/>
          <a:stretch>
            <a:fillRect/>
          </a:stretch>
        </p:blipFill>
        <p:spPr bwMode="auto">
          <a:xfrm>
            <a:off x="1331640" y="1916832"/>
            <a:ext cx="5802201" cy="3168352"/>
          </a:xfrm>
          <a:prstGeom prst="rect">
            <a:avLst/>
          </a:prstGeom>
          <a:noFill/>
          <a:ln w="28575">
            <a:solidFill>
              <a:schemeClr val="accent6">
                <a:lumMod val="75000"/>
              </a:schemeClr>
            </a:solidFill>
            <a:miter lim="800000"/>
            <a:headEnd/>
            <a:tailEnd/>
          </a:ln>
        </p:spPr>
      </p:pic>
      <p:sp>
        <p:nvSpPr>
          <p:cNvPr id="5" name="Title 1"/>
          <p:cNvSpPr txBox="1">
            <a:spLocks/>
          </p:cNvSpPr>
          <p:nvPr/>
        </p:nvSpPr>
        <p:spPr>
          <a:xfrm>
            <a:off x="86"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a:solidFill>
                  <a:srgbClr val="C00000"/>
                </a:solidFill>
              </a:rPr>
              <a:t>The </a:t>
            </a:r>
            <a:r>
              <a:rPr lang="en-GB" sz="3200" dirty="0" smtClean="0">
                <a:solidFill>
                  <a:srgbClr val="C00000"/>
                </a:solidFill>
              </a:rPr>
              <a:t>product </a:t>
            </a:r>
            <a:r>
              <a:rPr lang="en-GB" sz="3200" dirty="0">
                <a:solidFill>
                  <a:srgbClr val="C00000"/>
                </a:solidFill>
              </a:rPr>
              <a:t>l</a:t>
            </a:r>
            <a:r>
              <a:rPr lang="en-GB" sz="3200" dirty="0" smtClean="0">
                <a:solidFill>
                  <a:srgbClr val="C00000"/>
                </a:solidFill>
              </a:rPr>
              <a:t>ife cycle and new product development </a:t>
            </a:r>
            <a:endParaRPr lang="en-GB" sz="3200" dirty="0">
              <a:solidFill>
                <a:srgbClr val="C00000"/>
              </a:solidFill>
            </a:endParaRPr>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24</a:t>
            </a:fld>
            <a:endParaRPr lang="en-GB"/>
          </a:p>
        </p:txBody>
      </p:sp>
      <p:sp>
        <p:nvSpPr>
          <p:cNvPr id="10" name="Rectangle 9"/>
          <p:cNvSpPr/>
          <p:nvPr/>
        </p:nvSpPr>
        <p:spPr>
          <a:xfrm>
            <a:off x="323528" y="5229200"/>
            <a:ext cx="8424936" cy="1200328"/>
          </a:xfrm>
          <a:prstGeom prst="rect">
            <a:avLst/>
          </a:prstGeom>
        </p:spPr>
        <p:txBody>
          <a:bodyPr wrap="square">
            <a:spAutoFit/>
          </a:bodyPr>
          <a:lstStyle/>
          <a:p>
            <a:pPr algn="just"/>
            <a:r>
              <a:rPr lang="en-GB" sz="2400" b="1" dirty="0">
                <a:solidFill>
                  <a:srgbClr val="C00000"/>
                </a:solidFill>
              </a:rPr>
              <a:t>Discussion: </a:t>
            </a:r>
            <a:endParaRPr lang="en-GB" sz="2400" b="1" dirty="0" smtClean="0">
              <a:solidFill>
                <a:srgbClr val="C00000"/>
              </a:solidFill>
            </a:endParaRPr>
          </a:p>
          <a:p>
            <a:pPr algn="just"/>
            <a:r>
              <a:rPr lang="en-GB" sz="2400" dirty="0" smtClean="0"/>
              <a:t>At </a:t>
            </a:r>
            <a:r>
              <a:rPr lang="en-GB" sz="2400" dirty="0"/>
              <a:t>what stage of the product life cycle would it be best to begin investing in research </a:t>
            </a:r>
            <a:r>
              <a:rPr lang="en-GB" sz="2400" dirty="0" smtClean="0"/>
              <a:t>and </a:t>
            </a:r>
            <a:r>
              <a:rPr lang="en-GB" sz="2400" dirty="0"/>
              <a:t>development of the next product?</a:t>
            </a:r>
          </a:p>
        </p:txBody>
      </p:sp>
    </p:spTree>
    <p:extLst>
      <p:ext uri="{BB962C8B-B14F-4D97-AF65-F5344CB8AC3E}">
        <p14:creationId xmlns:p14="http://schemas.microsoft.com/office/powerpoint/2010/main" xmlns="" val="288758146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r="48" b="124"/>
          <a:stretch>
            <a:fillRect/>
          </a:stretch>
        </p:blipFill>
        <p:spPr bwMode="auto">
          <a:xfrm>
            <a:off x="1331640" y="1916832"/>
            <a:ext cx="5802201" cy="3168352"/>
          </a:xfrm>
          <a:prstGeom prst="rect">
            <a:avLst/>
          </a:prstGeom>
          <a:noFill/>
          <a:ln w="28575">
            <a:solidFill>
              <a:schemeClr val="accent6">
                <a:lumMod val="75000"/>
              </a:schemeClr>
            </a:solidFill>
            <a:miter lim="800000"/>
            <a:headEnd/>
            <a:tailEnd/>
          </a:ln>
        </p:spPr>
      </p:pic>
      <p:sp>
        <p:nvSpPr>
          <p:cNvPr id="5" name="Title 1"/>
          <p:cNvSpPr txBox="1">
            <a:spLocks/>
          </p:cNvSpPr>
          <p:nvPr/>
        </p:nvSpPr>
        <p:spPr>
          <a:xfrm>
            <a:off x="86"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a:solidFill>
                  <a:srgbClr val="C00000"/>
                </a:solidFill>
              </a:rPr>
              <a:t>The </a:t>
            </a:r>
            <a:r>
              <a:rPr lang="en-GB" sz="3200" dirty="0" smtClean="0">
                <a:solidFill>
                  <a:srgbClr val="C00000"/>
                </a:solidFill>
              </a:rPr>
              <a:t>product </a:t>
            </a:r>
            <a:r>
              <a:rPr lang="en-GB" sz="3200" dirty="0">
                <a:solidFill>
                  <a:srgbClr val="C00000"/>
                </a:solidFill>
              </a:rPr>
              <a:t>l</a:t>
            </a:r>
            <a:r>
              <a:rPr lang="en-GB" sz="3200" dirty="0" smtClean="0">
                <a:solidFill>
                  <a:srgbClr val="C00000"/>
                </a:solidFill>
              </a:rPr>
              <a:t>ife cycle and new product development </a:t>
            </a:r>
            <a:endParaRPr lang="en-GB" sz="3200" dirty="0">
              <a:solidFill>
                <a:srgbClr val="C00000"/>
              </a:solidFill>
            </a:endParaRPr>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25</a:t>
            </a:fld>
            <a:endParaRPr lang="en-GB"/>
          </a:p>
        </p:txBody>
      </p:sp>
      <p:sp>
        <p:nvSpPr>
          <p:cNvPr id="10" name="Rectangle 9"/>
          <p:cNvSpPr/>
          <p:nvPr/>
        </p:nvSpPr>
        <p:spPr>
          <a:xfrm>
            <a:off x="323528" y="5085184"/>
            <a:ext cx="8424936" cy="1315745"/>
          </a:xfrm>
          <a:prstGeom prst="rect">
            <a:avLst/>
          </a:prstGeom>
        </p:spPr>
        <p:txBody>
          <a:bodyPr wrap="square">
            <a:spAutoFit/>
          </a:bodyPr>
          <a:lstStyle/>
          <a:p>
            <a:pPr algn="just"/>
            <a:r>
              <a:rPr lang="en-GB" sz="2400" b="1" dirty="0">
                <a:solidFill>
                  <a:srgbClr val="C00000"/>
                </a:solidFill>
              </a:rPr>
              <a:t>Discussion: </a:t>
            </a:r>
            <a:endParaRPr lang="en-GB" sz="2400" b="1" dirty="0" smtClean="0">
              <a:solidFill>
                <a:srgbClr val="C00000"/>
              </a:solidFill>
            </a:endParaRPr>
          </a:p>
          <a:p>
            <a:pPr algn="just"/>
            <a:r>
              <a:rPr lang="en-GB" sz="1850" dirty="0"/>
              <a:t>At </a:t>
            </a:r>
            <a:r>
              <a:rPr lang="en-GB" sz="1850" b="1" dirty="0" smtClean="0"/>
              <a:t>growth</a:t>
            </a:r>
            <a:r>
              <a:rPr lang="en-GB" sz="1850" dirty="0" smtClean="0"/>
              <a:t>, </a:t>
            </a:r>
            <a:r>
              <a:rPr lang="en-GB" sz="1850" dirty="0"/>
              <a:t>as if you leave it too late by the time the product has been developed and launched your existing product may have reached </a:t>
            </a:r>
            <a:r>
              <a:rPr lang="en-GB" sz="1850" dirty="0" smtClean="0"/>
              <a:t>decline, </a:t>
            </a:r>
            <a:r>
              <a:rPr lang="en-GB" sz="1850" dirty="0"/>
              <a:t>by which time income will be lower which will make investing in promotion difficult impacting </a:t>
            </a:r>
            <a:r>
              <a:rPr lang="en-GB" sz="1850" dirty="0" smtClean="0"/>
              <a:t>cash flow</a:t>
            </a:r>
            <a:r>
              <a:rPr lang="en-GB" sz="1850" dirty="0"/>
              <a:t>.</a:t>
            </a:r>
          </a:p>
        </p:txBody>
      </p:sp>
    </p:spTree>
    <p:extLst>
      <p:ext uri="{BB962C8B-B14F-4D97-AF65-F5344CB8AC3E}">
        <p14:creationId xmlns:p14="http://schemas.microsoft.com/office/powerpoint/2010/main" xmlns="" val="233279711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060848"/>
            <a:ext cx="8712968" cy="2312640"/>
          </a:xfrm>
        </p:spPr>
        <p:txBody>
          <a:bodyPr>
            <a:noAutofit/>
          </a:bodyPr>
          <a:lstStyle/>
          <a:p>
            <a:pPr algn="just">
              <a:lnSpc>
                <a:spcPct val="120000"/>
              </a:lnSpc>
              <a:spcBef>
                <a:spcPts val="0"/>
              </a:spcBef>
              <a:spcAft>
                <a:spcPts val="600"/>
              </a:spcAft>
            </a:pPr>
            <a:r>
              <a:rPr lang="en-GB" sz="1800" dirty="0" smtClean="0"/>
              <a:t>At the decline stage of the product life cycle a firm has a few options:</a:t>
            </a:r>
          </a:p>
          <a:p>
            <a:pPr marL="914400" lvl="1" indent="-514350" algn="just">
              <a:spcBef>
                <a:spcPts val="0"/>
              </a:spcBef>
              <a:buFont typeface="+mj-lt"/>
              <a:buAutoNum type="arabicPeriod"/>
            </a:pPr>
            <a:r>
              <a:rPr lang="en-GB" sz="1800" dirty="0" smtClean="0"/>
              <a:t>Withdraw the product</a:t>
            </a:r>
          </a:p>
          <a:p>
            <a:pPr marL="914400" lvl="1" indent="-514350" algn="just">
              <a:spcBef>
                <a:spcPts val="0"/>
              </a:spcBef>
              <a:buFont typeface="+mj-lt"/>
              <a:buAutoNum type="arabicPeriod"/>
            </a:pPr>
            <a:r>
              <a:rPr lang="en-GB" sz="1800" dirty="0" smtClean="0"/>
              <a:t>Let it decline in sales until it no longer generates profit or contributes towards paying fixed costs and breaking even</a:t>
            </a:r>
          </a:p>
          <a:p>
            <a:pPr marL="914400" lvl="1" indent="-514350" algn="just">
              <a:spcBef>
                <a:spcPts val="0"/>
              </a:spcBef>
              <a:buFont typeface="+mj-lt"/>
              <a:buAutoNum type="arabicPeriod"/>
            </a:pPr>
            <a:r>
              <a:rPr lang="en-GB" sz="1800" dirty="0" smtClean="0"/>
              <a:t>Improve the product sales by using an extension strategy</a:t>
            </a:r>
          </a:p>
          <a:p>
            <a:pPr marL="0" indent="0" algn="just">
              <a:lnSpc>
                <a:spcPct val="120000"/>
              </a:lnSpc>
              <a:spcBef>
                <a:spcPts val="0"/>
              </a:spcBef>
              <a:buNone/>
            </a:pPr>
            <a:r>
              <a:rPr lang="en-GB" sz="1800" b="1" dirty="0" smtClean="0"/>
              <a:t>Extension strategy</a:t>
            </a:r>
            <a:r>
              <a:rPr lang="en-GB" sz="1800" dirty="0" smtClean="0"/>
              <a:t>: </a:t>
            </a:r>
          </a:p>
          <a:p>
            <a:pPr marL="0" indent="0" algn="just">
              <a:spcBef>
                <a:spcPts val="0"/>
              </a:spcBef>
              <a:buNone/>
            </a:pPr>
            <a:r>
              <a:rPr lang="en-GB" sz="1800" dirty="0" smtClean="0"/>
              <a:t>Strategies taken to extend the life cycle of the product</a:t>
            </a:r>
            <a:endParaRPr lang="en-GB" sz="1800" dirty="0"/>
          </a:p>
        </p:txBody>
      </p:sp>
      <p:sp>
        <p:nvSpPr>
          <p:cNvPr id="20" name="Title 1"/>
          <p:cNvSpPr txBox="1">
            <a:spLocks/>
          </p:cNvSpPr>
          <p:nvPr/>
        </p:nvSpPr>
        <p:spPr>
          <a:xfrm>
            <a:off x="0"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dirty="0">
                <a:solidFill>
                  <a:srgbClr val="C00000"/>
                </a:solidFill>
              </a:rPr>
              <a:t>The </a:t>
            </a:r>
            <a:r>
              <a:rPr lang="en-GB" sz="3600" dirty="0" smtClean="0">
                <a:solidFill>
                  <a:srgbClr val="C00000"/>
                </a:solidFill>
              </a:rPr>
              <a:t>product </a:t>
            </a:r>
            <a:r>
              <a:rPr lang="en-GB" sz="3600" dirty="0">
                <a:solidFill>
                  <a:srgbClr val="C00000"/>
                </a:solidFill>
              </a:rPr>
              <a:t>l</a:t>
            </a:r>
            <a:r>
              <a:rPr lang="en-GB" sz="3600" dirty="0" smtClean="0">
                <a:solidFill>
                  <a:srgbClr val="C00000"/>
                </a:solidFill>
              </a:rPr>
              <a:t>ife </a:t>
            </a:r>
            <a:r>
              <a:rPr lang="en-GB" sz="3600" dirty="0">
                <a:solidFill>
                  <a:srgbClr val="C00000"/>
                </a:solidFill>
              </a:rPr>
              <a:t>c</a:t>
            </a:r>
            <a:r>
              <a:rPr lang="en-GB" sz="3600" dirty="0" smtClean="0">
                <a:solidFill>
                  <a:srgbClr val="C00000"/>
                </a:solidFill>
              </a:rPr>
              <a:t>ycle: Extension strategies</a:t>
            </a:r>
            <a:endParaRPr lang="en-GB" sz="3600" dirty="0">
              <a:solidFill>
                <a:srgbClr val="C00000"/>
              </a:solidFill>
            </a:endParaRP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26</a:t>
            </a:fld>
            <a:endParaRPr lang="en-GB"/>
          </a:p>
        </p:txBody>
      </p:sp>
      <p:pic>
        <p:nvPicPr>
          <p:cNvPr id="1026" name="Picture 2" descr="N:\Schools Editorial\Humanities and Social Sciences\Business\Commissioned projects\A Level\Dynamic Learning\For desk editor\Beta stage\DL artworks\PP3_0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11760" y="4446588"/>
            <a:ext cx="3744416" cy="15784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7190408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15" y="1124744"/>
            <a:ext cx="9171202" cy="720080"/>
          </a:xfrm>
        </p:spPr>
        <p:txBody>
          <a:bodyPr>
            <a:normAutofit/>
          </a:bodyPr>
          <a:lstStyle/>
          <a:p>
            <a:r>
              <a:rPr lang="en-GB" dirty="0" smtClean="0"/>
              <a:t>Discussion questions:</a:t>
            </a:r>
            <a:endParaRPr lang="en-GB" dirty="0"/>
          </a:p>
        </p:txBody>
      </p:sp>
      <p:sp>
        <p:nvSpPr>
          <p:cNvPr id="4" name="Rectangle 3"/>
          <p:cNvSpPr/>
          <p:nvPr/>
        </p:nvSpPr>
        <p:spPr>
          <a:xfrm>
            <a:off x="395536" y="2204864"/>
            <a:ext cx="8280920" cy="2677656"/>
          </a:xfrm>
          <a:prstGeom prst="rect">
            <a:avLst/>
          </a:prstGeom>
        </p:spPr>
        <p:txBody>
          <a:bodyPr wrap="square">
            <a:spAutoFit/>
          </a:bodyPr>
          <a:lstStyle/>
          <a:p>
            <a:pPr marL="342900" indent="-342900" algn="just">
              <a:buClr>
                <a:srgbClr val="C00000"/>
              </a:buClr>
              <a:buFont typeface="+mj-lt"/>
              <a:buAutoNum type="arabicPeriod"/>
            </a:pPr>
            <a:r>
              <a:rPr lang="en-GB" sz="2800" dirty="0"/>
              <a:t>Why might a company want a range of products rather than </a:t>
            </a:r>
            <a:r>
              <a:rPr lang="en-GB" sz="2800" dirty="0" smtClean="0"/>
              <a:t>focusing </a:t>
            </a:r>
            <a:r>
              <a:rPr lang="en-GB" sz="2800" dirty="0"/>
              <a:t>on one</a:t>
            </a:r>
            <a:r>
              <a:rPr lang="en-GB" sz="2800" dirty="0" smtClean="0"/>
              <a:t>?</a:t>
            </a:r>
          </a:p>
          <a:p>
            <a:pPr marL="342900" indent="-342900" algn="just">
              <a:buClr>
                <a:srgbClr val="C00000"/>
              </a:buClr>
              <a:buFont typeface="+mj-lt"/>
              <a:buAutoNum type="arabicPeriod"/>
            </a:pPr>
            <a:r>
              <a:rPr lang="en-GB" sz="2800" dirty="0" smtClean="0"/>
              <a:t>What </a:t>
            </a:r>
            <a:r>
              <a:rPr lang="en-GB" sz="2800" dirty="0"/>
              <a:t>problems might a firm face if they have too many products at </a:t>
            </a:r>
            <a:r>
              <a:rPr lang="en-GB" sz="2800" dirty="0" smtClean="0"/>
              <a:t>the same stage </a:t>
            </a:r>
            <a:r>
              <a:rPr lang="en-GB" sz="2800" dirty="0"/>
              <a:t>of their life cycle</a:t>
            </a:r>
            <a:r>
              <a:rPr lang="en-GB" sz="2800" dirty="0" smtClean="0"/>
              <a:t>?</a:t>
            </a:r>
          </a:p>
          <a:p>
            <a:pPr marL="342900" indent="-342900" algn="just">
              <a:buClr>
                <a:srgbClr val="C00000"/>
              </a:buClr>
              <a:buFont typeface="+mj-lt"/>
              <a:buAutoNum type="arabicPeriod"/>
            </a:pPr>
            <a:r>
              <a:rPr lang="en-GB" sz="2800" dirty="0" smtClean="0"/>
              <a:t>What </a:t>
            </a:r>
            <a:r>
              <a:rPr lang="en-GB" sz="2800" dirty="0"/>
              <a:t>strategies might a firm use to </a:t>
            </a:r>
            <a:r>
              <a:rPr lang="en-GB" sz="2800" b="1" dirty="0"/>
              <a:t>extend </a:t>
            </a:r>
            <a:r>
              <a:rPr lang="en-GB" sz="2800" dirty="0"/>
              <a:t>their product life cycle?</a:t>
            </a:r>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27</a:t>
            </a:fld>
            <a:endParaRPr lang="en-GB"/>
          </a:p>
        </p:txBody>
      </p:sp>
    </p:spTree>
    <p:extLst>
      <p:ext uri="{BB962C8B-B14F-4D97-AF65-F5344CB8AC3E}">
        <p14:creationId xmlns:p14="http://schemas.microsoft.com/office/powerpoint/2010/main" xmlns="" val="107675323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solidFill>
                  <a:srgbClr val="C00000"/>
                </a:solidFill>
              </a:rPr>
              <a:t>The product life cycle: Extension strategies examples</a:t>
            </a:r>
            <a:endParaRPr lang="en-GB" sz="3200" dirty="0">
              <a:solidFill>
                <a:srgbClr val="C00000"/>
              </a:solidFill>
            </a:endParaRPr>
          </a:p>
        </p:txBody>
      </p:sp>
      <p:sp>
        <p:nvSpPr>
          <p:cNvPr id="16" name="TextBox 15"/>
          <p:cNvSpPr txBox="1"/>
          <p:nvPr/>
        </p:nvSpPr>
        <p:spPr>
          <a:xfrm>
            <a:off x="323528" y="1844824"/>
            <a:ext cx="8568952" cy="3970318"/>
          </a:xfrm>
          <a:prstGeom prst="rect">
            <a:avLst/>
          </a:prstGeom>
          <a:noFill/>
        </p:spPr>
        <p:txBody>
          <a:bodyPr wrap="square" rtlCol="0">
            <a:spAutoFit/>
          </a:bodyPr>
          <a:lstStyle/>
          <a:p>
            <a:r>
              <a:rPr lang="en-GB" sz="2800" dirty="0" smtClean="0"/>
              <a:t>Possible extension strategies might include:</a:t>
            </a:r>
          </a:p>
          <a:p>
            <a:pPr>
              <a:buClr>
                <a:srgbClr val="C00000"/>
              </a:buClr>
            </a:pPr>
            <a:endParaRPr lang="en-GB" sz="2800" dirty="0" smtClean="0"/>
          </a:p>
          <a:p>
            <a:pPr marL="342900" indent="-342900">
              <a:buClr>
                <a:srgbClr val="C00000"/>
              </a:buClr>
              <a:buFont typeface="Arial" panose="020B0604020202020204" pitchFamily="34" charset="0"/>
              <a:buChar char="•"/>
            </a:pPr>
            <a:r>
              <a:rPr lang="en-GB" sz="2800" dirty="0" smtClean="0"/>
              <a:t>Reposition the brand into a niche market</a:t>
            </a:r>
          </a:p>
          <a:p>
            <a:pPr marL="342900" indent="-342900">
              <a:buClr>
                <a:srgbClr val="C00000"/>
              </a:buClr>
              <a:buFont typeface="Arial" panose="020B0604020202020204" pitchFamily="34" charset="0"/>
              <a:buChar char="•"/>
            </a:pPr>
            <a:r>
              <a:rPr lang="en-GB" sz="2800" dirty="0"/>
              <a:t>T</a:t>
            </a:r>
            <a:r>
              <a:rPr lang="en-GB" sz="2800" dirty="0" smtClean="0"/>
              <a:t>argeting new market segments with the same product (market development), for example, Johnson’s Baby shampoo targeting adult users</a:t>
            </a:r>
            <a:endParaRPr lang="en-GB" sz="2800" dirty="0"/>
          </a:p>
          <a:p>
            <a:pPr marL="342900" indent="-342900">
              <a:buClr>
                <a:srgbClr val="C00000"/>
              </a:buClr>
              <a:buFont typeface="Arial" panose="020B0604020202020204" pitchFamily="34" charset="0"/>
              <a:buChar char="•"/>
            </a:pPr>
            <a:r>
              <a:rPr lang="en-GB" sz="2800" dirty="0" smtClean="0"/>
              <a:t>Updated design of the product and/or packaging</a:t>
            </a:r>
          </a:p>
          <a:p>
            <a:pPr marL="342900" indent="-342900">
              <a:buClr>
                <a:srgbClr val="C00000"/>
              </a:buClr>
              <a:buFont typeface="Arial" panose="020B0604020202020204" pitchFamily="34" charset="0"/>
              <a:buChar char="•"/>
            </a:pPr>
            <a:r>
              <a:rPr lang="en-GB" sz="2800" dirty="0" smtClean="0"/>
              <a:t>Modifying ingredients</a:t>
            </a:r>
          </a:p>
          <a:p>
            <a:pPr marL="342900" indent="-342900">
              <a:buClr>
                <a:srgbClr val="C00000"/>
              </a:buClr>
              <a:buFont typeface="Arial" panose="020B0604020202020204" pitchFamily="34" charset="0"/>
              <a:buChar char="•"/>
            </a:pPr>
            <a:r>
              <a:rPr lang="en-GB" sz="2800" dirty="0" smtClean="0"/>
              <a:t>Change of sizes of products</a:t>
            </a: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28</a:t>
            </a:fld>
            <a:endParaRPr lang="en-GB"/>
          </a:p>
        </p:txBody>
      </p:sp>
    </p:spTree>
    <p:extLst>
      <p:ext uri="{BB962C8B-B14F-4D97-AF65-F5344CB8AC3E}">
        <p14:creationId xmlns:p14="http://schemas.microsoft.com/office/powerpoint/2010/main" xmlns="" val="410290349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124744"/>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solidFill>
                  <a:srgbClr val="C00000"/>
                </a:solidFill>
              </a:rPr>
              <a:t>The product life cycle:                                           Extension strategies examples</a:t>
            </a:r>
            <a:endParaRPr lang="en-GB" sz="3200" dirty="0">
              <a:solidFill>
                <a:srgbClr val="C00000"/>
              </a:solidFill>
            </a:endParaRPr>
          </a:p>
        </p:txBody>
      </p:sp>
      <p:sp>
        <p:nvSpPr>
          <p:cNvPr id="16" name="TextBox 15"/>
          <p:cNvSpPr txBox="1"/>
          <p:nvPr/>
        </p:nvSpPr>
        <p:spPr>
          <a:xfrm>
            <a:off x="323528" y="2132856"/>
            <a:ext cx="8568952" cy="3970318"/>
          </a:xfrm>
          <a:prstGeom prst="rect">
            <a:avLst/>
          </a:prstGeom>
          <a:noFill/>
        </p:spPr>
        <p:txBody>
          <a:bodyPr wrap="square" rtlCol="0">
            <a:spAutoFit/>
          </a:bodyPr>
          <a:lstStyle/>
          <a:p>
            <a:pPr marL="342900" indent="-342900">
              <a:buClr>
                <a:srgbClr val="C00000"/>
              </a:buClr>
              <a:buFont typeface="Arial" panose="020B0604020202020204" pitchFamily="34" charset="0"/>
              <a:buChar char="•"/>
            </a:pPr>
            <a:r>
              <a:rPr lang="en-GB" sz="2800" dirty="0" smtClean="0"/>
              <a:t>Increase usage of the product, for example, Kellogg's ‘twice a day’ cereal diet</a:t>
            </a:r>
          </a:p>
          <a:p>
            <a:pPr marL="342900" indent="-342900">
              <a:buClr>
                <a:srgbClr val="C00000"/>
              </a:buClr>
              <a:buFont typeface="Arial" panose="020B0604020202020204" pitchFamily="34" charset="0"/>
              <a:buChar char="•"/>
            </a:pPr>
            <a:r>
              <a:rPr lang="en-GB" sz="2800" dirty="0" smtClean="0"/>
              <a:t>New advertising campaigns</a:t>
            </a:r>
            <a:endParaRPr lang="en-GB" sz="2800" dirty="0"/>
          </a:p>
          <a:p>
            <a:pPr marL="342900" indent="-342900">
              <a:buClr>
                <a:srgbClr val="C00000"/>
              </a:buClr>
              <a:buFont typeface="Arial" panose="020B0604020202020204" pitchFamily="34" charset="0"/>
              <a:buChar char="•"/>
            </a:pPr>
            <a:r>
              <a:rPr lang="en-GB" sz="2800" dirty="0" smtClean="0"/>
              <a:t>Move into foreign markets (market development). X-box have been able to do this with the opening up of the Chinese market as have numerous car brands in emerging markets such as India.</a:t>
            </a:r>
            <a:endParaRPr lang="en-GB" sz="2800" dirty="0"/>
          </a:p>
          <a:p>
            <a:pPr marL="342900" indent="-342900">
              <a:buClr>
                <a:srgbClr val="C00000"/>
              </a:buClr>
              <a:buFont typeface="Arial" panose="020B0604020202020204" pitchFamily="34" charset="0"/>
              <a:buChar char="•"/>
            </a:pPr>
            <a:r>
              <a:rPr lang="en-GB" sz="2800" dirty="0" smtClean="0"/>
              <a:t>Create a new brand image</a:t>
            </a:r>
          </a:p>
          <a:p>
            <a:pPr marL="342900" indent="-342900">
              <a:buClr>
                <a:srgbClr val="C00000"/>
              </a:buClr>
              <a:buFont typeface="Arial" panose="020B0604020202020204" pitchFamily="34" charset="0"/>
              <a:buChar char="•"/>
            </a:pPr>
            <a:r>
              <a:rPr lang="en-GB" sz="2800" dirty="0" smtClean="0"/>
              <a:t>Improve customer service or after-sales service</a:t>
            </a: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29</a:t>
            </a:fld>
            <a:endParaRPr lang="en-GB"/>
          </a:p>
        </p:txBody>
      </p:sp>
    </p:spTree>
    <p:extLst>
      <p:ext uri="{BB962C8B-B14F-4D97-AF65-F5344CB8AC3E}">
        <p14:creationId xmlns:p14="http://schemas.microsoft.com/office/powerpoint/2010/main" xmlns="" val="77005414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7P’s?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t>
            </a:r>
            <a:r>
              <a:rPr lang="en-GB" dirty="0" smtClean="0"/>
              <a:t>ask</a:t>
            </a:r>
            <a:endParaRPr lang="en-GB" dirty="0"/>
          </a:p>
        </p:txBody>
      </p:sp>
      <p:sp>
        <p:nvSpPr>
          <p:cNvPr id="3" name="Content Placeholder 2"/>
          <p:cNvSpPr>
            <a:spLocks noGrp="1"/>
          </p:cNvSpPr>
          <p:nvPr>
            <p:ph idx="1"/>
          </p:nvPr>
        </p:nvSpPr>
        <p:spPr/>
        <p:txBody>
          <a:bodyPr/>
          <a:lstStyle/>
          <a:p>
            <a:pPr>
              <a:buNone/>
            </a:pPr>
            <a:r>
              <a:rPr lang="en-GB" dirty="0" smtClean="0"/>
              <a:t>Complete the product worksheet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908720"/>
            <a:ext cx="8229600" cy="1066130"/>
          </a:xfrm>
        </p:spPr>
        <p:txBody>
          <a:bodyPr/>
          <a:lstStyle/>
          <a:p>
            <a:r>
              <a:rPr lang="en-GB" dirty="0"/>
              <a:t>The Boston Matrix</a:t>
            </a:r>
          </a:p>
        </p:txBody>
      </p:sp>
      <p:sp>
        <p:nvSpPr>
          <p:cNvPr id="8195" name="Rectangle 3"/>
          <p:cNvSpPr>
            <a:spLocks noGrp="1" noChangeArrowheads="1"/>
          </p:cNvSpPr>
          <p:nvPr>
            <p:ph type="body" idx="1"/>
          </p:nvPr>
        </p:nvSpPr>
        <p:spPr>
          <a:xfrm>
            <a:off x="323528" y="2072379"/>
            <a:ext cx="3960440" cy="4104456"/>
          </a:xfrm>
        </p:spPr>
        <p:txBody>
          <a:bodyPr>
            <a:noAutofit/>
          </a:bodyPr>
          <a:lstStyle/>
          <a:p>
            <a:pPr algn="just">
              <a:spcBef>
                <a:spcPts val="0"/>
              </a:spcBef>
              <a:spcAft>
                <a:spcPts val="600"/>
              </a:spcAft>
            </a:pPr>
            <a:r>
              <a:rPr lang="en-GB" sz="1800" dirty="0" smtClean="0"/>
              <a:t>A </a:t>
            </a:r>
            <a:r>
              <a:rPr lang="en-GB" sz="1800" dirty="0"/>
              <a:t>method of analysing the products in a firm’s </a:t>
            </a:r>
            <a:r>
              <a:rPr lang="en-GB" sz="1800" dirty="0" smtClean="0"/>
              <a:t>product portfolio </a:t>
            </a:r>
            <a:r>
              <a:rPr lang="en-GB" sz="1800" dirty="0"/>
              <a:t>based on </a:t>
            </a:r>
            <a:r>
              <a:rPr lang="en-GB" sz="1800" dirty="0" smtClean="0"/>
              <a:t>the market </a:t>
            </a:r>
            <a:r>
              <a:rPr lang="en-GB" sz="1800" dirty="0"/>
              <a:t>share </a:t>
            </a:r>
            <a:r>
              <a:rPr lang="en-GB" sz="1800" dirty="0" smtClean="0"/>
              <a:t>they have in the market and the growth in the market in which they operate.</a:t>
            </a:r>
            <a:endParaRPr lang="en-GB" sz="1800" dirty="0"/>
          </a:p>
          <a:p>
            <a:pPr algn="just">
              <a:spcBef>
                <a:spcPts val="0"/>
              </a:spcBef>
              <a:spcAft>
                <a:spcPts val="600"/>
              </a:spcAft>
            </a:pPr>
            <a:r>
              <a:rPr lang="en-GB" sz="1800" dirty="0"/>
              <a:t>A </a:t>
            </a:r>
            <a:r>
              <a:rPr lang="en-GB" sz="1800" b="1" dirty="0"/>
              <a:t>product portfolio</a:t>
            </a:r>
            <a:r>
              <a:rPr lang="en-GB" sz="1800" dirty="0"/>
              <a:t> is the range of products a business may </a:t>
            </a:r>
            <a:r>
              <a:rPr lang="en-GB" sz="1800" dirty="0" smtClean="0"/>
              <a:t>sell, for example, Proctor &amp; Gamble owns brands such as Arial, Duracell, Wash &amp; Go, Fairy, Gillette and Pampers.</a:t>
            </a:r>
            <a:endParaRPr lang="en-GB" sz="1800" dirty="0"/>
          </a:p>
          <a:p>
            <a:pPr algn="just">
              <a:spcBef>
                <a:spcPts val="0"/>
              </a:spcBef>
              <a:spcAft>
                <a:spcPts val="600"/>
              </a:spcAft>
            </a:pPr>
            <a:r>
              <a:rPr lang="en-GB" sz="1800" dirty="0" smtClean="0"/>
              <a:t>This tool allows firms to analyse where their products are in relation to their market and to make decisions about what needs to be done.</a:t>
            </a:r>
            <a:endParaRPr lang="en-GB" sz="1800"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31</a:t>
            </a:fld>
            <a:endParaRPr lang="en-GB" dirty="0"/>
          </a:p>
        </p:txBody>
      </p:sp>
      <p:pic>
        <p:nvPicPr>
          <p:cNvPr id="2050" name="Picture 2" descr="N:\Schools Editorial\Humanities and Social Sciences\Business\Commissioned projects\A Level\Dynamic Learning\For desk editor\Beta stage\DL artworks\PP3_0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64088" y="2636912"/>
            <a:ext cx="2448272" cy="20916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5602587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2" descr="N:\Schools Editorial\Humanities and Social Sciences\Business\Commissioned projects\A Level\Dynamic Learning\For desk editor\Beta stage\DL artworks\PP3_0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3808" y="2348880"/>
            <a:ext cx="5318105" cy="3516749"/>
          </a:xfrm>
          <a:prstGeom prst="rect">
            <a:avLst/>
          </a:prstGeom>
          <a:noFill/>
          <a:extLst>
            <a:ext uri="{909E8E84-426E-40DD-AFC4-6F175D3DCCD1}">
              <a14:hiddenFill xmlns:a14="http://schemas.microsoft.com/office/drawing/2010/main" xmlns="">
                <a:solidFill>
                  <a:srgbClr val="FFFFFF"/>
                </a:solidFill>
              </a14:hiddenFill>
            </a:ext>
          </a:extLst>
        </p:spPr>
      </p:pic>
      <p:sp>
        <p:nvSpPr>
          <p:cNvPr id="8194" name="Rectangle 2"/>
          <p:cNvSpPr>
            <a:spLocks noGrp="1" noChangeArrowheads="1"/>
          </p:cNvSpPr>
          <p:nvPr>
            <p:ph type="title"/>
          </p:nvPr>
        </p:nvSpPr>
        <p:spPr>
          <a:xfrm>
            <a:off x="467544" y="980728"/>
            <a:ext cx="8229600" cy="1066130"/>
          </a:xfrm>
        </p:spPr>
        <p:txBody>
          <a:bodyPr>
            <a:normAutofit fontScale="90000"/>
          </a:bodyPr>
          <a:lstStyle/>
          <a:p>
            <a:r>
              <a:rPr lang="en-GB" dirty="0" smtClean="0"/>
              <a:t>Links between the product life cycle and the </a:t>
            </a:r>
            <a:r>
              <a:rPr lang="en-GB" dirty="0"/>
              <a:t>Boston Matrix</a:t>
            </a: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32</a:t>
            </a:fld>
            <a:endParaRPr lang="en-GB"/>
          </a:p>
        </p:txBody>
      </p:sp>
      <p:sp>
        <p:nvSpPr>
          <p:cNvPr id="7" name="Text Box 8"/>
          <p:cNvSpPr txBox="1">
            <a:spLocks noGrp="1" noChangeArrowheads="1"/>
          </p:cNvSpPr>
          <p:nvPr>
            <p:ph type="body" idx="1"/>
          </p:nvPr>
        </p:nvSpPr>
        <p:spPr bwMode="auto">
          <a:xfrm>
            <a:off x="323851" y="2071688"/>
            <a:ext cx="3168029" cy="1938992"/>
          </a:xfrm>
          <a:prstGeom prst="rect">
            <a:avLst/>
          </a:prstGeom>
          <a:noFill/>
          <a:ln w="9525">
            <a:noFill/>
            <a:miter lim="800000"/>
            <a:headEnd/>
            <a:tailEnd/>
          </a:ln>
          <a:effectLst/>
        </p:spPr>
        <p:txBody>
          <a:bodyPr wrap="square">
            <a:spAutoFit/>
          </a:bodyPr>
          <a:lstStyle/>
          <a:p>
            <a:pPr marL="0" indent="0" algn="just" eaLnBrk="0" fontAlgn="base" hangingPunct="0">
              <a:spcBef>
                <a:spcPct val="50000"/>
              </a:spcBef>
              <a:spcAft>
                <a:spcPct val="0"/>
              </a:spcAft>
              <a:buNone/>
            </a:pPr>
            <a:r>
              <a:rPr lang="en-GB" sz="2400" dirty="0" smtClean="0"/>
              <a:t>Each stage of the Boston Matrix can be related to the stage of the product life</a:t>
            </a:r>
            <a:r>
              <a:rPr lang="en-GB" sz="2400" dirty="0"/>
              <a:t> </a:t>
            </a:r>
            <a:r>
              <a:rPr lang="en-GB" sz="2400" dirty="0" smtClean="0"/>
              <a:t>cycle as seen in the diagram.</a:t>
            </a:r>
            <a:endParaRPr lang="en-GB" sz="2400" dirty="0"/>
          </a:p>
        </p:txBody>
      </p:sp>
    </p:spTree>
    <p:extLst>
      <p:ext uri="{BB962C8B-B14F-4D97-AF65-F5344CB8AC3E}">
        <p14:creationId xmlns:p14="http://schemas.microsoft.com/office/powerpoint/2010/main" xmlns="" val="22129460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552" y="1052736"/>
            <a:ext cx="8229600" cy="1066130"/>
          </a:xfrm>
        </p:spPr>
        <p:txBody>
          <a:bodyPr>
            <a:normAutofit fontScale="90000"/>
          </a:bodyPr>
          <a:lstStyle/>
          <a:p>
            <a:r>
              <a:rPr lang="en-GB" dirty="0"/>
              <a:t>T</a:t>
            </a:r>
            <a:r>
              <a:rPr lang="en-GB" dirty="0" smtClean="0"/>
              <a:t>he product life cycle, Boston Matrix and product development</a:t>
            </a:r>
            <a:endParaRPr lang="en-GB"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33</a:t>
            </a:fld>
            <a:endParaRPr lang="en-GB"/>
          </a:p>
        </p:txBody>
      </p:sp>
      <p:sp>
        <p:nvSpPr>
          <p:cNvPr id="7" name="Text Box 8"/>
          <p:cNvSpPr txBox="1">
            <a:spLocks noGrp="1" noChangeArrowheads="1"/>
          </p:cNvSpPr>
          <p:nvPr>
            <p:ph type="body" idx="1"/>
          </p:nvPr>
        </p:nvSpPr>
        <p:spPr bwMode="auto">
          <a:xfrm>
            <a:off x="323528" y="2276872"/>
            <a:ext cx="3312045" cy="3046988"/>
          </a:xfrm>
          <a:prstGeom prst="rect">
            <a:avLst/>
          </a:prstGeom>
          <a:noFill/>
          <a:ln w="9525">
            <a:noFill/>
            <a:miter lim="800000"/>
            <a:headEnd/>
            <a:tailEnd/>
          </a:ln>
          <a:effectLst/>
        </p:spPr>
        <p:txBody>
          <a:bodyPr wrap="square">
            <a:spAutoFit/>
          </a:bodyPr>
          <a:lstStyle/>
          <a:p>
            <a:pPr marL="0" indent="0" algn="just" eaLnBrk="0" fontAlgn="base" hangingPunct="0">
              <a:spcBef>
                <a:spcPct val="50000"/>
              </a:spcBef>
              <a:spcAft>
                <a:spcPct val="0"/>
              </a:spcAft>
              <a:buNone/>
            </a:pPr>
            <a:r>
              <a:rPr lang="en-GB" sz="2400" dirty="0"/>
              <a:t>Income from cash cows can be used to promote star and question mark products in the portfolio whilst also being used to pay for research </a:t>
            </a:r>
            <a:r>
              <a:rPr lang="en-GB" sz="2400" dirty="0" smtClean="0"/>
              <a:t>and </a:t>
            </a:r>
            <a:r>
              <a:rPr lang="en-GB" sz="2400" dirty="0"/>
              <a:t>development of the next new product.</a:t>
            </a:r>
          </a:p>
        </p:txBody>
      </p:sp>
      <p:pic>
        <p:nvPicPr>
          <p:cNvPr id="4098" name="Picture 2" descr="N:\Schools Editorial\Humanities and Social Sciences\Business\Commissioned projects\A Level\Dynamic Learning\For desk editor\Beta stage\DL artworks\PP3_06.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44008" y="2276871"/>
            <a:ext cx="3240360" cy="32832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1981193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969873"/>
          </a:xfrm>
        </p:spPr>
        <p:txBody>
          <a:bodyPr/>
          <a:lstStyle/>
          <a:p>
            <a:r>
              <a:rPr lang="en-GB" dirty="0" smtClean="0"/>
              <a:t>Stage of the Boston Matrix</a:t>
            </a:r>
            <a:endParaRPr lang="en-GB" dirty="0"/>
          </a:p>
        </p:txBody>
      </p:sp>
      <p:sp>
        <p:nvSpPr>
          <p:cNvPr id="3" name="Text Placeholder 2"/>
          <p:cNvSpPr>
            <a:spLocks noGrp="1"/>
          </p:cNvSpPr>
          <p:nvPr>
            <p:ph type="body" idx="1"/>
          </p:nvPr>
        </p:nvSpPr>
        <p:spPr>
          <a:xfrm>
            <a:off x="251520" y="1535113"/>
            <a:ext cx="4245868" cy="639762"/>
          </a:xfrm>
        </p:spPr>
        <p:txBody>
          <a:bodyPr/>
          <a:lstStyle/>
          <a:p>
            <a:r>
              <a:rPr lang="en-GB" dirty="0" smtClean="0"/>
              <a:t>Question mark/Problem child</a:t>
            </a:r>
            <a:endParaRPr lang="en-GB" dirty="0"/>
          </a:p>
        </p:txBody>
      </p:sp>
      <p:sp>
        <p:nvSpPr>
          <p:cNvPr id="4" name="Content Placeholder 3"/>
          <p:cNvSpPr>
            <a:spLocks noGrp="1"/>
          </p:cNvSpPr>
          <p:nvPr>
            <p:ph sz="half" idx="2"/>
          </p:nvPr>
        </p:nvSpPr>
        <p:spPr>
          <a:xfrm>
            <a:off x="251520" y="2174874"/>
            <a:ext cx="4245868" cy="4350469"/>
          </a:xfrm>
        </p:spPr>
        <p:txBody>
          <a:bodyPr>
            <a:normAutofit fontScale="85000" lnSpcReduction="20000"/>
          </a:bodyPr>
          <a:lstStyle/>
          <a:p>
            <a:pPr algn="just">
              <a:lnSpc>
                <a:spcPct val="125000"/>
              </a:lnSpc>
            </a:pPr>
            <a:r>
              <a:rPr lang="en-GB" dirty="0"/>
              <a:t>Small market share in a </a:t>
            </a:r>
            <a:r>
              <a:rPr lang="en-GB" dirty="0" smtClean="0"/>
              <a:t>fast-growing </a:t>
            </a:r>
            <a:r>
              <a:rPr lang="en-GB" dirty="0"/>
              <a:t>market</a:t>
            </a:r>
          </a:p>
          <a:p>
            <a:pPr algn="just">
              <a:lnSpc>
                <a:spcPct val="125000"/>
              </a:lnSpc>
            </a:pPr>
            <a:r>
              <a:rPr lang="en-GB" dirty="0"/>
              <a:t>Products may be a success or they may fail </a:t>
            </a:r>
          </a:p>
          <a:p>
            <a:pPr algn="just">
              <a:lnSpc>
                <a:spcPct val="125000"/>
              </a:lnSpc>
            </a:pPr>
            <a:r>
              <a:rPr lang="en-GB" dirty="0" smtClean="0"/>
              <a:t>They may generate </a:t>
            </a:r>
            <a:r>
              <a:rPr lang="en-GB" dirty="0"/>
              <a:t>little income</a:t>
            </a:r>
          </a:p>
          <a:p>
            <a:pPr algn="just">
              <a:lnSpc>
                <a:spcPct val="125000"/>
              </a:lnSpc>
            </a:pPr>
            <a:r>
              <a:rPr lang="en-GB" dirty="0"/>
              <a:t>Products have an uncertain future</a:t>
            </a:r>
          </a:p>
          <a:p>
            <a:pPr algn="just">
              <a:lnSpc>
                <a:spcPct val="125000"/>
              </a:lnSpc>
            </a:pPr>
            <a:r>
              <a:rPr lang="en-GB" dirty="0"/>
              <a:t>Need large investment in marketing to create awareness and brand image</a:t>
            </a:r>
          </a:p>
          <a:p>
            <a:pPr algn="just">
              <a:lnSpc>
                <a:spcPct val="125000"/>
              </a:lnSpc>
            </a:pPr>
            <a:r>
              <a:rPr lang="en-GB" dirty="0"/>
              <a:t>Mostly new products onto a market</a:t>
            </a:r>
          </a:p>
          <a:p>
            <a:pPr algn="just">
              <a:lnSpc>
                <a:spcPct val="125000"/>
              </a:lnSpc>
            </a:pPr>
            <a:r>
              <a:rPr lang="en-GB" dirty="0" smtClean="0"/>
              <a:t>For example, </a:t>
            </a:r>
            <a:r>
              <a:rPr lang="en-GB" dirty="0"/>
              <a:t>Microsoft X-box when it was launched in 2001</a:t>
            </a:r>
            <a:endParaRPr lang="en-GB" sz="3600" dirty="0"/>
          </a:p>
          <a:p>
            <a:pPr algn="just"/>
            <a:endParaRPr lang="en-GB" dirty="0"/>
          </a:p>
        </p:txBody>
      </p:sp>
      <p:sp>
        <p:nvSpPr>
          <p:cNvPr id="5" name="Text Placeholder 4"/>
          <p:cNvSpPr>
            <a:spLocks noGrp="1"/>
          </p:cNvSpPr>
          <p:nvPr>
            <p:ph type="body" sz="quarter" idx="3"/>
          </p:nvPr>
        </p:nvSpPr>
        <p:spPr>
          <a:xfrm>
            <a:off x="4860032" y="1535113"/>
            <a:ext cx="4032448" cy="639762"/>
          </a:xfrm>
        </p:spPr>
        <p:txBody>
          <a:bodyPr/>
          <a:lstStyle/>
          <a:p>
            <a:r>
              <a:rPr lang="en-GB" dirty="0"/>
              <a:t>Stars</a:t>
            </a:r>
          </a:p>
        </p:txBody>
      </p:sp>
      <p:sp>
        <p:nvSpPr>
          <p:cNvPr id="6" name="Content Placeholder 5"/>
          <p:cNvSpPr>
            <a:spLocks noGrp="1"/>
          </p:cNvSpPr>
          <p:nvPr>
            <p:ph sz="quarter" idx="4"/>
          </p:nvPr>
        </p:nvSpPr>
        <p:spPr>
          <a:xfrm>
            <a:off x="4860032" y="2174874"/>
            <a:ext cx="4032448" cy="4350469"/>
          </a:xfrm>
        </p:spPr>
        <p:txBody>
          <a:bodyPr>
            <a:normAutofit fontScale="77500" lnSpcReduction="20000"/>
          </a:bodyPr>
          <a:lstStyle/>
          <a:p>
            <a:pPr algn="just">
              <a:lnSpc>
                <a:spcPct val="125000"/>
              </a:lnSpc>
            </a:pPr>
            <a:r>
              <a:rPr lang="en-GB" dirty="0"/>
              <a:t>Large share of a </a:t>
            </a:r>
            <a:r>
              <a:rPr lang="en-GB" dirty="0" smtClean="0"/>
              <a:t>fast-growing </a:t>
            </a:r>
            <a:r>
              <a:rPr lang="en-GB" dirty="0"/>
              <a:t>market</a:t>
            </a:r>
          </a:p>
          <a:p>
            <a:pPr algn="just">
              <a:lnSpc>
                <a:spcPct val="125000"/>
              </a:lnSpc>
            </a:pPr>
            <a:r>
              <a:rPr lang="en-GB" dirty="0"/>
              <a:t>Highly successful products which may generate high incomes</a:t>
            </a:r>
          </a:p>
          <a:p>
            <a:pPr algn="just">
              <a:lnSpc>
                <a:spcPct val="125000"/>
              </a:lnSpc>
            </a:pPr>
            <a:r>
              <a:rPr lang="en-GB" dirty="0"/>
              <a:t>Usually expensive to market/promote</a:t>
            </a:r>
          </a:p>
          <a:p>
            <a:pPr algn="just">
              <a:lnSpc>
                <a:spcPct val="125000"/>
              </a:lnSpc>
            </a:pPr>
            <a:r>
              <a:rPr lang="en-GB" dirty="0"/>
              <a:t>Money needs to be spent to ensure it </a:t>
            </a:r>
            <a:r>
              <a:rPr lang="en-GB" dirty="0" smtClean="0"/>
              <a:t>retains </a:t>
            </a:r>
            <a:r>
              <a:rPr lang="en-GB" dirty="0"/>
              <a:t>its position in the </a:t>
            </a:r>
            <a:r>
              <a:rPr lang="en-GB" dirty="0" smtClean="0"/>
              <a:t>market; </a:t>
            </a:r>
            <a:r>
              <a:rPr lang="en-GB" dirty="0"/>
              <a:t>to stay ahead of </a:t>
            </a:r>
            <a:r>
              <a:rPr lang="en-GB" dirty="0" smtClean="0"/>
              <a:t>the competition</a:t>
            </a:r>
            <a:endParaRPr lang="en-GB" dirty="0"/>
          </a:p>
          <a:p>
            <a:pPr algn="just">
              <a:lnSpc>
                <a:spcPct val="125000"/>
              </a:lnSpc>
            </a:pPr>
            <a:r>
              <a:rPr lang="en-GB" dirty="0"/>
              <a:t>The aim is to develop into a cash cow</a:t>
            </a:r>
          </a:p>
          <a:p>
            <a:pPr algn="just">
              <a:lnSpc>
                <a:spcPct val="125000"/>
              </a:lnSpc>
            </a:pPr>
            <a:r>
              <a:rPr lang="en-GB" dirty="0" smtClean="0"/>
              <a:t>For example, the Apple </a:t>
            </a:r>
            <a:r>
              <a:rPr lang="en-GB" dirty="0" err="1" smtClean="0"/>
              <a:t>iPad</a:t>
            </a:r>
            <a:endParaRPr lang="en-GB" dirty="0"/>
          </a:p>
          <a:p>
            <a:pPr algn="just"/>
            <a:endParaRPr lang="en-GB" dirty="0"/>
          </a:p>
        </p:txBody>
      </p:sp>
      <p:sp>
        <p:nvSpPr>
          <p:cNvPr id="7" name="Footer Placeholder 6"/>
          <p:cNvSpPr>
            <a:spLocks noGrp="1"/>
          </p:cNvSpPr>
          <p:nvPr>
            <p:ph type="ftr" sz="quarter" idx="11"/>
          </p:nvPr>
        </p:nvSpPr>
        <p:spPr/>
        <p:txBody>
          <a:bodyPr/>
          <a:lstStyle/>
          <a:p>
            <a:r>
              <a:rPr lang="en-GB" smtClean="0"/>
              <a:t>AQA A-level Business © Hodder &amp; Stoughton Limited 2015</a:t>
            </a:r>
            <a:endParaRPr lang="en-GB"/>
          </a:p>
        </p:txBody>
      </p:sp>
      <p:sp>
        <p:nvSpPr>
          <p:cNvPr id="8" name="Slide Number Placeholder 7"/>
          <p:cNvSpPr>
            <a:spLocks noGrp="1"/>
          </p:cNvSpPr>
          <p:nvPr>
            <p:ph type="sldNum" sz="quarter" idx="12"/>
          </p:nvPr>
        </p:nvSpPr>
        <p:spPr/>
        <p:txBody>
          <a:bodyPr/>
          <a:lstStyle/>
          <a:p>
            <a:fld id="{3CE47246-2CC8-4C53-9EA3-1413DD9598CD}" type="slidenum">
              <a:rPr lang="en-GB" smtClean="0"/>
              <a:pPr/>
              <a:t>34</a:t>
            </a:fld>
            <a:endParaRPr lang="en-GB"/>
          </a:p>
        </p:txBody>
      </p:sp>
    </p:spTree>
    <p:extLst>
      <p:ext uri="{BB962C8B-B14F-4D97-AF65-F5344CB8AC3E}">
        <p14:creationId xmlns:p14="http://schemas.microsoft.com/office/powerpoint/2010/main" xmlns="" val="274640236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08912" cy="969873"/>
          </a:xfrm>
        </p:spPr>
        <p:txBody>
          <a:bodyPr/>
          <a:lstStyle/>
          <a:p>
            <a:r>
              <a:rPr lang="en-GB" dirty="0" smtClean="0"/>
              <a:t>Stages </a:t>
            </a:r>
            <a:r>
              <a:rPr lang="en-GB" dirty="0"/>
              <a:t>of the Boston Matrix</a:t>
            </a:r>
          </a:p>
        </p:txBody>
      </p:sp>
      <p:sp>
        <p:nvSpPr>
          <p:cNvPr id="3" name="Text Placeholder 2"/>
          <p:cNvSpPr>
            <a:spLocks noGrp="1"/>
          </p:cNvSpPr>
          <p:nvPr>
            <p:ph type="body" idx="1"/>
          </p:nvPr>
        </p:nvSpPr>
        <p:spPr>
          <a:xfrm>
            <a:off x="179512" y="1628800"/>
            <a:ext cx="4245868" cy="639762"/>
          </a:xfrm>
        </p:spPr>
        <p:txBody>
          <a:bodyPr/>
          <a:lstStyle/>
          <a:p>
            <a:r>
              <a:rPr lang="en-GB" dirty="0"/>
              <a:t>Cash </a:t>
            </a:r>
            <a:r>
              <a:rPr lang="en-GB" dirty="0" smtClean="0"/>
              <a:t>cows</a:t>
            </a:r>
            <a:endParaRPr lang="en-GB" dirty="0"/>
          </a:p>
        </p:txBody>
      </p:sp>
      <p:sp>
        <p:nvSpPr>
          <p:cNvPr id="4" name="Content Placeholder 3"/>
          <p:cNvSpPr>
            <a:spLocks noGrp="1"/>
          </p:cNvSpPr>
          <p:nvPr>
            <p:ph sz="half" idx="2"/>
          </p:nvPr>
        </p:nvSpPr>
        <p:spPr>
          <a:xfrm>
            <a:off x="323528" y="2174874"/>
            <a:ext cx="4032448" cy="4494485"/>
          </a:xfrm>
        </p:spPr>
        <p:txBody>
          <a:bodyPr>
            <a:normAutofit fontScale="62500" lnSpcReduction="20000"/>
          </a:bodyPr>
          <a:lstStyle/>
          <a:p>
            <a:pPr algn="just">
              <a:lnSpc>
                <a:spcPct val="120000"/>
              </a:lnSpc>
              <a:spcBef>
                <a:spcPts val="0"/>
              </a:spcBef>
              <a:spcAft>
                <a:spcPts val="600"/>
              </a:spcAft>
            </a:pPr>
            <a:r>
              <a:rPr lang="en-GB" dirty="0"/>
              <a:t>High market share in a </a:t>
            </a:r>
            <a:r>
              <a:rPr lang="en-GB" dirty="0" smtClean="0"/>
              <a:t>slow-growing </a:t>
            </a:r>
            <a:r>
              <a:rPr lang="en-GB" dirty="0"/>
              <a:t>market</a:t>
            </a:r>
          </a:p>
          <a:p>
            <a:pPr algn="just">
              <a:lnSpc>
                <a:spcPct val="120000"/>
              </a:lnSpc>
              <a:spcBef>
                <a:spcPts val="0"/>
              </a:spcBef>
              <a:spcAft>
                <a:spcPts val="600"/>
              </a:spcAft>
            </a:pPr>
            <a:r>
              <a:rPr lang="en-GB" dirty="0"/>
              <a:t>Often mature products with well established producers</a:t>
            </a:r>
          </a:p>
          <a:p>
            <a:pPr algn="just">
              <a:lnSpc>
                <a:spcPct val="120000"/>
              </a:lnSpc>
              <a:spcBef>
                <a:spcPts val="0"/>
              </a:spcBef>
              <a:spcAft>
                <a:spcPts val="600"/>
              </a:spcAft>
            </a:pPr>
            <a:r>
              <a:rPr lang="en-GB" dirty="0"/>
              <a:t>They generate more income for the business than is invested</a:t>
            </a:r>
          </a:p>
          <a:p>
            <a:pPr algn="just">
              <a:lnSpc>
                <a:spcPct val="120000"/>
              </a:lnSpc>
              <a:spcBef>
                <a:spcPts val="0"/>
              </a:spcBef>
              <a:spcAft>
                <a:spcPts val="600"/>
              </a:spcAft>
            </a:pPr>
            <a:r>
              <a:rPr lang="en-GB" dirty="0"/>
              <a:t>Little room in </a:t>
            </a:r>
            <a:r>
              <a:rPr lang="en-GB" dirty="0" smtClean="0"/>
              <a:t>the market </a:t>
            </a:r>
            <a:r>
              <a:rPr lang="en-GB" dirty="0"/>
              <a:t>for further growth</a:t>
            </a:r>
          </a:p>
          <a:p>
            <a:pPr algn="just">
              <a:lnSpc>
                <a:spcPct val="120000"/>
              </a:lnSpc>
              <a:spcBef>
                <a:spcPts val="0"/>
              </a:spcBef>
              <a:spcAft>
                <a:spcPts val="600"/>
              </a:spcAft>
            </a:pPr>
            <a:r>
              <a:rPr lang="en-GB" dirty="0"/>
              <a:t>Much of the promotion is already done</a:t>
            </a:r>
          </a:p>
          <a:p>
            <a:pPr algn="just">
              <a:lnSpc>
                <a:spcPct val="120000"/>
              </a:lnSpc>
              <a:spcBef>
                <a:spcPts val="0"/>
              </a:spcBef>
              <a:spcAft>
                <a:spcPts val="600"/>
              </a:spcAft>
            </a:pPr>
            <a:r>
              <a:rPr lang="en-GB" dirty="0"/>
              <a:t>Good product awareness in the market for the product</a:t>
            </a:r>
          </a:p>
          <a:p>
            <a:pPr algn="just">
              <a:lnSpc>
                <a:spcPct val="120000"/>
              </a:lnSpc>
              <a:spcBef>
                <a:spcPts val="0"/>
              </a:spcBef>
              <a:spcAft>
                <a:spcPts val="600"/>
              </a:spcAft>
            </a:pPr>
            <a:r>
              <a:rPr lang="en-GB" dirty="0"/>
              <a:t>May become </a:t>
            </a:r>
            <a:r>
              <a:rPr lang="en-GB" dirty="0" smtClean="0"/>
              <a:t>dogs if not managed well</a:t>
            </a:r>
            <a:endParaRPr lang="en-GB" dirty="0"/>
          </a:p>
          <a:p>
            <a:pPr algn="just">
              <a:lnSpc>
                <a:spcPct val="120000"/>
              </a:lnSpc>
              <a:spcBef>
                <a:spcPts val="0"/>
              </a:spcBef>
              <a:spcAft>
                <a:spcPts val="600"/>
              </a:spcAft>
            </a:pPr>
            <a:r>
              <a:rPr lang="en-GB" dirty="0"/>
              <a:t>Money generated from cash cows is used to fund a </a:t>
            </a:r>
            <a:r>
              <a:rPr lang="en-GB" dirty="0" smtClean="0"/>
              <a:t>company’s </a:t>
            </a:r>
            <a:r>
              <a:rPr lang="en-GB" dirty="0"/>
              <a:t>other star and problem child products to help them succeed (milking)</a:t>
            </a:r>
          </a:p>
          <a:p>
            <a:pPr algn="just">
              <a:lnSpc>
                <a:spcPct val="120000"/>
              </a:lnSpc>
              <a:spcBef>
                <a:spcPts val="0"/>
              </a:spcBef>
              <a:spcAft>
                <a:spcPts val="600"/>
              </a:spcAft>
            </a:pPr>
            <a:r>
              <a:rPr lang="en-GB" dirty="0" smtClean="0"/>
              <a:t>For example, Heinz </a:t>
            </a:r>
            <a:r>
              <a:rPr lang="en-GB" dirty="0"/>
              <a:t>Baked Beans, Nescafe Original</a:t>
            </a:r>
          </a:p>
          <a:p>
            <a:pPr algn="just"/>
            <a:endParaRPr lang="en-GB" dirty="0"/>
          </a:p>
        </p:txBody>
      </p:sp>
      <p:sp>
        <p:nvSpPr>
          <p:cNvPr id="5" name="Text Placeholder 4"/>
          <p:cNvSpPr>
            <a:spLocks noGrp="1"/>
          </p:cNvSpPr>
          <p:nvPr>
            <p:ph type="body" sz="quarter" idx="3"/>
          </p:nvPr>
        </p:nvSpPr>
        <p:spPr>
          <a:xfrm>
            <a:off x="4788024" y="1628800"/>
            <a:ext cx="3898776" cy="639762"/>
          </a:xfrm>
        </p:spPr>
        <p:txBody>
          <a:bodyPr/>
          <a:lstStyle/>
          <a:p>
            <a:r>
              <a:rPr lang="en-GB" dirty="0" smtClean="0"/>
              <a:t>Dogs</a:t>
            </a:r>
            <a:endParaRPr lang="en-GB" dirty="0"/>
          </a:p>
        </p:txBody>
      </p:sp>
      <p:sp>
        <p:nvSpPr>
          <p:cNvPr id="6" name="Content Placeholder 5"/>
          <p:cNvSpPr>
            <a:spLocks noGrp="1"/>
          </p:cNvSpPr>
          <p:nvPr>
            <p:ph sz="quarter" idx="4"/>
          </p:nvPr>
        </p:nvSpPr>
        <p:spPr>
          <a:xfrm>
            <a:off x="4716016" y="2174874"/>
            <a:ext cx="4176464" cy="4422477"/>
          </a:xfrm>
        </p:spPr>
        <p:txBody>
          <a:bodyPr>
            <a:normAutofit fontScale="62500" lnSpcReduction="20000"/>
          </a:bodyPr>
          <a:lstStyle/>
          <a:p>
            <a:pPr algn="just">
              <a:lnSpc>
                <a:spcPct val="120000"/>
              </a:lnSpc>
              <a:spcBef>
                <a:spcPts val="0"/>
              </a:spcBef>
              <a:spcAft>
                <a:spcPts val="600"/>
              </a:spcAft>
            </a:pPr>
            <a:r>
              <a:rPr lang="en-GB" dirty="0"/>
              <a:t>Low market share in </a:t>
            </a:r>
            <a:r>
              <a:rPr lang="en-GB" dirty="0" smtClean="0"/>
              <a:t>low-growth markets</a:t>
            </a:r>
            <a:endParaRPr lang="en-GB" dirty="0"/>
          </a:p>
          <a:p>
            <a:pPr algn="just">
              <a:lnSpc>
                <a:spcPct val="120000"/>
              </a:lnSpc>
              <a:spcBef>
                <a:spcPts val="0"/>
              </a:spcBef>
              <a:spcAft>
                <a:spcPts val="600"/>
              </a:spcAft>
            </a:pPr>
            <a:r>
              <a:rPr lang="en-GB" dirty="0"/>
              <a:t>These </a:t>
            </a:r>
            <a:r>
              <a:rPr lang="en-GB" dirty="0" smtClean="0"/>
              <a:t>products may no longer generate profit but may contribute towards fixed costs</a:t>
            </a:r>
            <a:endParaRPr lang="en-GB" dirty="0"/>
          </a:p>
          <a:p>
            <a:pPr algn="just">
              <a:lnSpc>
                <a:spcPct val="120000"/>
              </a:lnSpc>
              <a:spcBef>
                <a:spcPts val="0"/>
              </a:spcBef>
              <a:spcAft>
                <a:spcPts val="600"/>
              </a:spcAft>
            </a:pPr>
            <a:r>
              <a:rPr lang="en-GB" dirty="0"/>
              <a:t>Firms may want to </a:t>
            </a:r>
            <a:r>
              <a:rPr lang="en-GB" dirty="0" smtClean="0"/>
              <a:t>withdraw products from the market or let them decline until no longer making a positive contribution to the firm</a:t>
            </a:r>
          </a:p>
          <a:p>
            <a:pPr algn="just">
              <a:lnSpc>
                <a:spcPct val="120000"/>
              </a:lnSpc>
              <a:spcBef>
                <a:spcPts val="0"/>
              </a:spcBef>
              <a:spcAft>
                <a:spcPts val="600"/>
              </a:spcAft>
            </a:pPr>
            <a:r>
              <a:rPr lang="en-GB" dirty="0" smtClean="0"/>
              <a:t>May be taking up resources that could be used for other products</a:t>
            </a:r>
          </a:p>
          <a:p>
            <a:pPr algn="just">
              <a:lnSpc>
                <a:spcPct val="120000"/>
              </a:lnSpc>
              <a:spcBef>
                <a:spcPts val="0"/>
              </a:spcBef>
              <a:spcAft>
                <a:spcPts val="600"/>
              </a:spcAft>
            </a:pPr>
            <a:r>
              <a:rPr lang="en-GB" dirty="0" smtClean="0"/>
              <a:t>Could turn around these products with </a:t>
            </a:r>
            <a:r>
              <a:rPr lang="en-GB" b="1" dirty="0" smtClean="0"/>
              <a:t>extension strategies</a:t>
            </a:r>
            <a:endParaRPr lang="en-GB" dirty="0"/>
          </a:p>
          <a:p>
            <a:pPr algn="just">
              <a:lnSpc>
                <a:spcPct val="120000"/>
              </a:lnSpc>
              <a:spcBef>
                <a:spcPts val="0"/>
              </a:spcBef>
              <a:spcAft>
                <a:spcPts val="600"/>
              </a:spcAft>
            </a:pPr>
            <a:r>
              <a:rPr lang="en-GB" dirty="0"/>
              <a:t>May be held for strategic </a:t>
            </a:r>
            <a:r>
              <a:rPr lang="en-GB" dirty="0" smtClean="0"/>
              <a:t>reasons, for example, to </a:t>
            </a:r>
            <a:r>
              <a:rPr lang="en-GB" dirty="0"/>
              <a:t>maintain market </a:t>
            </a:r>
            <a:r>
              <a:rPr lang="en-GB" dirty="0" smtClean="0"/>
              <a:t>share</a:t>
            </a:r>
            <a:endParaRPr lang="en-GB" dirty="0"/>
          </a:p>
          <a:p>
            <a:pPr algn="just">
              <a:lnSpc>
                <a:spcPct val="120000"/>
              </a:lnSpc>
              <a:spcBef>
                <a:spcPts val="0"/>
              </a:spcBef>
              <a:spcAft>
                <a:spcPts val="600"/>
              </a:spcAft>
            </a:pPr>
            <a:r>
              <a:rPr lang="en-GB" dirty="0" smtClean="0"/>
              <a:t>For example, video recorders, personal MP3 players</a:t>
            </a:r>
            <a:endParaRPr lang="en-GB" dirty="0"/>
          </a:p>
        </p:txBody>
      </p:sp>
      <p:sp>
        <p:nvSpPr>
          <p:cNvPr id="7" name="Footer Placeholder 6"/>
          <p:cNvSpPr>
            <a:spLocks noGrp="1"/>
          </p:cNvSpPr>
          <p:nvPr>
            <p:ph type="ftr" sz="quarter" idx="11"/>
          </p:nvPr>
        </p:nvSpPr>
        <p:spPr/>
        <p:txBody>
          <a:bodyPr/>
          <a:lstStyle/>
          <a:p>
            <a:r>
              <a:rPr lang="en-GB" smtClean="0"/>
              <a:t>AQA A-level Business © Hodder &amp; Stoughton Limited 2015</a:t>
            </a:r>
            <a:endParaRPr lang="en-GB"/>
          </a:p>
        </p:txBody>
      </p:sp>
      <p:sp>
        <p:nvSpPr>
          <p:cNvPr id="8" name="Slide Number Placeholder 7"/>
          <p:cNvSpPr>
            <a:spLocks noGrp="1"/>
          </p:cNvSpPr>
          <p:nvPr>
            <p:ph type="sldNum" sz="quarter" idx="12"/>
          </p:nvPr>
        </p:nvSpPr>
        <p:spPr/>
        <p:txBody>
          <a:bodyPr/>
          <a:lstStyle/>
          <a:p>
            <a:fld id="{3CE47246-2CC8-4C53-9EA3-1413DD9598CD}" type="slidenum">
              <a:rPr lang="en-GB" smtClean="0"/>
              <a:pPr/>
              <a:t>35</a:t>
            </a:fld>
            <a:endParaRPr lang="en-GB"/>
          </a:p>
        </p:txBody>
      </p:sp>
    </p:spTree>
    <p:extLst>
      <p:ext uri="{BB962C8B-B14F-4D97-AF65-F5344CB8AC3E}">
        <p14:creationId xmlns:p14="http://schemas.microsoft.com/office/powerpoint/2010/main" xmlns="" val="258077435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smtClean="0"/>
              <a:t>Quick task</a:t>
            </a:r>
            <a:endParaRPr lang="en-GB" dirty="0"/>
          </a:p>
        </p:txBody>
      </p:sp>
      <p:sp>
        <p:nvSpPr>
          <p:cNvPr id="10" name="Content Placeholder 9"/>
          <p:cNvSpPr>
            <a:spLocks noGrp="1"/>
          </p:cNvSpPr>
          <p:nvPr>
            <p:ph idx="1"/>
          </p:nvPr>
        </p:nvSpPr>
        <p:spPr/>
        <p:txBody>
          <a:bodyPr/>
          <a:lstStyle/>
          <a:p>
            <a:r>
              <a:rPr lang="en-GB" dirty="0" smtClean="0"/>
              <a:t>Divide an A4 sheet of paper into 4. In each quarter, explain the different characteristics of the Boston Matrix.</a:t>
            </a:r>
            <a:endParaRPr lang="en-GB" dirty="0"/>
          </a:p>
        </p:txBody>
      </p:sp>
      <p:sp>
        <p:nvSpPr>
          <p:cNvPr id="7" name="Footer Placeholder 6"/>
          <p:cNvSpPr>
            <a:spLocks noGrp="1"/>
          </p:cNvSpPr>
          <p:nvPr>
            <p:ph type="ftr" sz="quarter" idx="11"/>
          </p:nvPr>
        </p:nvSpPr>
        <p:spPr/>
        <p:txBody>
          <a:bodyPr/>
          <a:lstStyle/>
          <a:p>
            <a:r>
              <a:rPr lang="en-GB" smtClean="0"/>
              <a:t>AQA A-level Business © Hodder &amp; Stoughton Limited 2015</a:t>
            </a:r>
            <a:endParaRPr lang="en-GB"/>
          </a:p>
        </p:txBody>
      </p:sp>
      <p:sp>
        <p:nvSpPr>
          <p:cNvPr id="8" name="Slide Number Placeholder 7"/>
          <p:cNvSpPr>
            <a:spLocks noGrp="1"/>
          </p:cNvSpPr>
          <p:nvPr>
            <p:ph type="sldNum" sz="quarter" idx="12"/>
          </p:nvPr>
        </p:nvSpPr>
        <p:spPr/>
        <p:txBody>
          <a:bodyPr/>
          <a:lstStyle/>
          <a:p>
            <a:fld id="{3CE47246-2CC8-4C53-9EA3-1413DD9598CD}" type="slidenum">
              <a:rPr lang="en-GB" smtClean="0"/>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060848"/>
            <a:ext cx="8646246" cy="3593326"/>
          </a:xfrm>
        </p:spPr>
        <p:txBody>
          <a:bodyPr>
            <a:noAutofit/>
          </a:bodyPr>
          <a:lstStyle/>
          <a:p>
            <a:pPr marL="0" indent="0" algn="just">
              <a:spcBef>
                <a:spcPts val="800"/>
              </a:spcBef>
              <a:spcAft>
                <a:spcPts val="800"/>
              </a:spcAft>
              <a:buNone/>
            </a:pPr>
            <a:r>
              <a:rPr lang="en-GB" sz="2800" dirty="0"/>
              <a:t>Of what value are product portfolio analysis tools such as the product life cycle and the Boston Matrix to firms</a:t>
            </a:r>
            <a:r>
              <a:rPr lang="en-GB" sz="2800" dirty="0" smtClean="0"/>
              <a:t>?</a:t>
            </a:r>
            <a:endParaRPr lang="en-GB" sz="800" dirty="0" smtClean="0"/>
          </a:p>
          <a:p>
            <a:pPr marL="514350" indent="-514350" algn="just">
              <a:spcBef>
                <a:spcPts val="200"/>
              </a:spcBef>
              <a:spcAft>
                <a:spcPts val="200"/>
              </a:spcAft>
              <a:buFont typeface="+mj-lt"/>
              <a:buAutoNum type="arabicPeriod"/>
            </a:pPr>
            <a:r>
              <a:rPr lang="en-GB" sz="2000" dirty="0" smtClean="0"/>
              <a:t>Useful in setting objectives</a:t>
            </a:r>
          </a:p>
          <a:p>
            <a:pPr marL="514350" indent="-514350" algn="just">
              <a:spcBef>
                <a:spcPts val="200"/>
              </a:spcBef>
              <a:spcAft>
                <a:spcPts val="200"/>
              </a:spcAft>
              <a:buFont typeface="+mj-lt"/>
              <a:buAutoNum type="arabicPeriod"/>
            </a:pPr>
            <a:r>
              <a:rPr lang="en-GB" sz="2000" dirty="0" smtClean="0"/>
              <a:t>Help to identify successful and failing products</a:t>
            </a:r>
          </a:p>
          <a:p>
            <a:pPr marL="514350" indent="-514350" algn="just">
              <a:spcBef>
                <a:spcPts val="200"/>
              </a:spcBef>
              <a:spcAft>
                <a:spcPts val="200"/>
              </a:spcAft>
              <a:buFont typeface="+mj-lt"/>
              <a:buAutoNum type="arabicPeriod"/>
            </a:pPr>
            <a:r>
              <a:rPr lang="en-GB" sz="2000" dirty="0" smtClean="0"/>
              <a:t>Can help to make important decisions on what products need to be modified or withdrawn</a:t>
            </a:r>
          </a:p>
          <a:p>
            <a:pPr marL="514350" indent="-514350" algn="just">
              <a:spcBef>
                <a:spcPts val="200"/>
              </a:spcBef>
              <a:spcAft>
                <a:spcPts val="200"/>
              </a:spcAft>
              <a:buFont typeface="+mj-lt"/>
              <a:buAutoNum type="arabicPeriod"/>
            </a:pPr>
            <a:r>
              <a:rPr lang="en-GB" sz="2000" dirty="0" smtClean="0"/>
              <a:t>Better understanding of when to invest in developing new products </a:t>
            </a:r>
          </a:p>
          <a:p>
            <a:pPr marL="514350" indent="-514350" algn="just">
              <a:spcBef>
                <a:spcPts val="200"/>
              </a:spcBef>
              <a:spcAft>
                <a:spcPts val="200"/>
              </a:spcAft>
              <a:buFont typeface="+mj-lt"/>
              <a:buAutoNum type="arabicPeriod"/>
            </a:pPr>
            <a:r>
              <a:rPr lang="en-GB" sz="2000" dirty="0" smtClean="0"/>
              <a:t>Helps to decide what products to put resources into </a:t>
            </a:r>
          </a:p>
          <a:p>
            <a:pPr marL="514350" indent="-514350" algn="just">
              <a:spcBef>
                <a:spcPts val="200"/>
              </a:spcBef>
              <a:spcAft>
                <a:spcPts val="200"/>
              </a:spcAft>
              <a:buFont typeface="+mj-lt"/>
              <a:buAutoNum type="arabicPeriod"/>
            </a:pPr>
            <a:r>
              <a:rPr lang="en-GB" sz="2000" dirty="0" smtClean="0"/>
              <a:t>Can analyse if any market segments are not being catered for to avoid missed opportunities</a:t>
            </a:r>
          </a:p>
          <a:p>
            <a:pPr marL="514350" indent="-514350" algn="just">
              <a:spcBef>
                <a:spcPts val="200"/>
              </a:spcBef>
              <a:spcAft>
                <a:spcPts val="200"/>
              </a:spcAft>
              <a:buFont typeface="+mj-lt"/>
              <a:buAutoNum type="arabicPeriod"/>
            </a:pPr>
            <a:r>
              <a:rPr lang="en-GB" sz="2000" dirty="0" smtClean="0"/>
              <a:t>Useful in planning growth strategies and budgets</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37</a:t>
            </a:fld>
            <a:endParaRPr lang="en-GB"/>
          </a:p>
        </p:txBody>
      </p:sp>
      <p:sp>
        <p:nvSpPr>
          <p:cNvPr id="6" name="Title 5"/>
          <p:cNvSpPr>
            <a:spLocks noGrp="1"/>
          </p:cNvSpPr>
          <p:nvPr>
            <p:ph type="title"/>
          </p:nvPr>
        </p:nvSpPr>
        <p:spPr/>
        <p:txBody>
          <a:bodyPr/>
          <a:lstStyle/>
          <a:p>
            <a:r>
              <a:rPr lang="en-US" dirty="0" smtClean="0"/>
              <a:t>Discussion</a:t>
            </a:r>
            <a:endParaRPr lang="en-US" dirty="0"/>
          </a:p>
        </p:txBody>
      </p:sp>
      <p:sp>
        <p:nvSpPr>
          <p:cNvPr id="8" name="Title 1"/>
          <p:cNvSpPr txBox="1">
            <a:spLocks/>
          </p:cNvSpPr>
          <p:nvPr/>
        </p:nvSpPr>
        <p:spPr>
          <a:xfrm>
            <a:off x="-27202" y="692696"/>
            <a:ext cx="9171202" cy="15841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b="1" kern="1200">
                <a:solidFill>
                  <a:srgbClr val="660066"/>
                </a:solidFill>
                <a:latin typeface="+mj-lt"/>
                <a:ea typeface="+mj-ea"/>
                <a:cs typeface="+mj-cs"/>
              </a:defRPr>
            </a:lvl1pPr>
          </a:lstStyle>
          <a:p>
            <a:r>
              <a:rPr lang="en-GB" sz="3600" dirty="0" smtClean="0"/>
              <a:t/>
            </a:r>
            <a:br>
              <a:rPr lang="en-GB" sz="3600" dirty="0" smtClean="0"/>
            </a:br>
            <a:endParaRPr lang="en-GB" sz="2800" dirty="0">
              <a:solidFill>
                <a:schemeClr val="tx1"/>
              </a:solidFill>
            </a:endParaRPr>
          </a:p>
        </p:txBody>
      </p:sp>
    </p:spTree>
    <p:extLst>
      <p:ext uri="{BB962C8B-B14F-4D97-AF65-F5344CB8AC3E}">
        <p14:creationId xmlns:p14="http://schemas.microsoft.com/office/powerpoint/2010/main" xmlns="" val="18034330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916832"/>
            <a:ext cx="8718254" cy="3168352"/>
          </a:xfrm>
        </p:spPr>
        <p:txBody>
          <a:bodyPr>
            <a:noAutofit/>
          </a:bodyPr>
          <a:lstStyle/>
          <a:p>
            <a:pPr marL="0" indent="0" algn="just">
              <a:buNone/>
            </a:pPr>
            <a:r>
              <a:rPr lang="en-GB" sz="2000" b="1" dirty="0"/>
              <a:t>Product development: </a:t>
            </a:r>
            <a:r>
              <a:rPr lang="en-GB" sz="2000" dirty="0" smtClean="0"/>
              <a:t>When </a:t>
            </a:r>
            <a:r>
              <a:rPr lang="en-GB" sz="2000" dirty="0"/>
              <a:t>a firm creates a new or improved good or service. </a:t>
            </a:r>
          </a:p>
          <a:p>
            <a:pPr marL="0" indent="0" algn="just">
              <a:buNone/>
            </a:pPr>
            <a:r>
              <a:rPr lang="en-GB" sz="2000" dirty="0"/>
              <a:t>The process has 5 stages</a:t>
            </a:r>
            <a:r>
              <a:rPr lang="en-GB" sz="2000" dirty="0" smtClean="0"/>
              <a:t>:</a:t>
            </a:r>
            <a:endParaRPr lang="en-GB" sz="2000" b="1" dirty="0" smtClean="0"/>
          </a:p>
          <a:p>
            <a:pPr marL="514350" indent="-514350" algn="just">
              <a:spcBef>
                <a:spcPts val="0"/>
              </a:spcBef>
              <a:buFont typeface="+mj-lt"/>
              <a:buAutoNum type="arabicPeriod"/>
            </a:pPr>
            <a:r>
              <a:rPr lang="en-GB" sz="2000" b="1" dirty="0" smtClean="0"/>
              <a:t>Generate ideas: </a:t>
            </a:r>
            <a:r>
              <a:rPr lang="en-GB" sz="2000" dirty="0" smtClean="0"/>
              <a:t>Research and development will be completed, often at great costs. Ideas will be discussed and market research will be completed to identify gaps in the market and consumer tastes.</a:t>
            </a:r>
          </a:p>
          <a:p>
            <a:pPr marL="514350" indent="-514350" algn="just">
              <a:spcBef>
                <a:spcPts val="0"/>
              </a:spcBef>
              <a:buFont typeface="+mj-lt"/>
              <a:buAutoNum type="arabicPeriod"/>
            </a:pPr>
            <a:r>
              <a:rPr lang="en-GB" sz="2000" b="1" dirty="0" smtClean="0"/>
              <a:t>Analyse potential product ideas</a:t>
            </a:r>
            <a:r>
              <a:rPr lang="en-GB" sz="2000" dirty="0" smtClean="0"/>
              <a:t>: Firms will analyse how feasible the idea is and decide if it will fit in its product portfolio.</a:t>
            </a:r>
          </a:p>
          <a:p>
            <a:pPr marL="514350" indent="-514350" algn="just">
              <a:spcBef>
                <a:spcPts val="0"/>
              </a:spcBef>
              <a:buFont typeface="+mj-lt"/>
              <a:buAutoNum type="arabicPeriod"/>
            </a:pPr>
            <a:r>
              <a:rPr lang="en-GB" sz="2000" b="1" dirty="0" smtClean="0"/>
              <a:t>Develop product: </a:t>
            </a:r>
            <a:r>
              <a:rPr lang="en-GB" sz="2000" dirty="0" smtClean="0"/>
              <a:t>The product will be made, tested with prototypes and/or simulation using CAD/CAM.</a:t>
            </a:r>
          </a:p>
          <a:p>
            <a:pPr marL="514350" indent="-514350" algn="just">
              <a:spcBef>
                <a:spcPts val="0"/>
              </a:spcBef>
              <a:buFont typeface="+mj-lt"/>
              <a:buAutoNum type="arabicPeriod"/>
            </a:pPr>
            <a:r>
              <a:rPr lang="en-GB" sz="2000" b="1" dirty="0" smtClean="0"/>
              <a:t>Test market: </a:t>
            </a:r>
            <a:r>
              <a:rPr lang="en-GB" sz="2000" dirty="0" smtClean="0"/>
              <a:t>Some firms will complete this stage, where the product is released in particular areas to test customer reaction.</a:t>
            </a:r>
          </a:p>
          <a:p>
            <a:pPr marL="514350" indent="-514350" algn="just">
              <a:spcBef>
                <a:spcPts val="0"/>
              </a:spcBef>
              <a:buFont typeface="+mj-lt"/>
              <a:buAutoNum type="arabicPeriod"/>
            </a:pPr>
            <a:r>
              <a:rPr lang="en-GB" sz="2000" b="1" dirty="0" smtClean="0"/>
              <a:t>Launch product: </a:t>
            </a:r>
            <a:r>
              <a:rPr lang="en-GB" sz="2000" dirty="0" smtClean="0"/>
              <a:t>Once the firm feels the product is ready it will be released and the firm will finally begin to receive revenue to cover the costs already incurred. </a:t>
            </a:r>
          </a:p>
        </p:txBody>
      </p:sp>
      <p:sp>
        <p:nvSpPr>
          <p:cNvPr id="6" name="Title 1"/>
          <p:cNvSpPr txBox="1">
            <a:spLocks/>
          </p:cNvSpPr>
          <p:nvPr/>
        </p:nvSpPr>
        <p:spPr>
          <a:xfrm>
            <a:off x="0" y="908720"/>
            <a:ext cx="9144000" cy="936104"/>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dirty="0" smtClean="0">
                <a:solidFill>
                  <a:srgbClr val="C00000"/>
                </a:solidFill>
              </a:rPr>
              <a:t>Developing products</a:t>
            </a:r>
            <a:endParaRPr lang="en-GB" sz="3100" dirty="0">
              <a:solidFill>
                <a:srgbClr val="C00000"/>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38</a:t>
            </a:fld>
            <a:endParaRPr lang="en-GB"/>
          </a:p>
        </p:txBody>
      </p:sp>
    </p:spTree>
    <p:extLst>
      <p:ext uri="{BB962C8B-B14F-4D97-AF65-F5344CB8AC3E}">
        <p14:creationId xmlns:p14="http://schemas.microsoft.com/office/powerpoint/2010/main" xmlns="" val="133556099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132856"/>
            <a:ext cx="8644568" cy="4176464"/>
          </a:xfrm>
          <a:noFill/>
          <a:ln>
            <a:noFill/>
          </a:ln>
        </p:spPr>
        <p:txBody>
          <a:bodyPr>
            <a:noAutofit/>
          </a:bodyPr>
          <a:lstStyle/>
          <a:p>
            <a:pPr algn="just">
              <a:lnSpc>
                <a:spcPct val="120000"/>
              </a:lnSpc>
              <a:spcBef>
                <a:spcPts val="0"/>
              </a:spcBef>
            </a:pPr>
            <a:r>
              <a:rPr lang="en-GB" sz="1800" b="1" dirty="0" smtClean="0"/>
              <a:t>Market research gathered </a:t>
            </a:r>
            <a:r>
              <a:rPr lang="en-GB" sz="1800" dirty="0" smtClean="0"/>
              <a:t>– Spotting a gap in the market, rivals actions and consumer tastes</a:t>
            </a:r>
          </a:p>
          <a:p>
            <a:pPr algn="just">
              <a:lnSpc>
                <a:spcPct val="120000"/>
              </a:lnSpc>
              <a:spcBef>
                <a:spcPts val="0"/>
              </a:spcBef>
            </a:pPr>
            <a:r>
              <a:rPr lang="en-GB" sz="1800" b="1" dirty="0" smtClean="0"/>
              <a:t>Skills and expertise of staff and managers  -</a:t>
            </a:r>
            <a:r>
              <a:rPr lang="en-GB" sz="1800" dirty="0" smtClean="0"/>
              <a:t> What can the firm do? Can they spot new opportunities and gaps in the market to gain first mover advantage?</a:t>
            </a:r>
          </a:p>
          <a:p>
            <a:pPr algn="just">
              <a:lnSpc>
                <a:spcPct val="120000"/>
              </a:lnSpc>
              <a:spcBef>
                <a:spcPts val="0"/>
              </a:spcBef>
            </a:pPr>
            <a:r>
              <a:rPr lang="en-GB" sz="1800" b="1" dirty="0" smtClean="0"/>
              <a:t>Management experience and knowledge</a:t>
            </a:r>
          </a:p>
          <a:p>
            <a:pPr algn="just">
              <a:lnSpc>
                <a:spcPct val="120000"/>
              </a:lnSpc>
              <a:spcBef>
                <a:spcPts val="0"/>
              </a:spcBef>
            </a:pPr>
            <a:r>
              <a:rPr lang="en-GB" sz="1800" b="1" dirty="0" smtClean="0"/>
              <a:t>Technology advancement - </a:t>
            </a:r>
            <a:r>
              <a:rPr lang="en-GB" sz="1800" dirty="0" smtClean="0"/>
              <a:t>in products, components, marketing methods, and production methods </a:t>
            </a:r>
          </a:p>
          <a:p>
            <a:pPr algn="just">
              <a:lnSpc>
                <a:spcPct val="120000"/>
              </a:lnSpc>
              <a:spcBef>
                <a:spcPts val="0"/>
              </a:spcBef>
            </a:pPr>
            <a:r>
              <a:rPr lang="en-GB" sz="1800" b="1" dirty="0" smtClean="0"/>
              <a:t>Competitors actions </a:t>
            </a:r>
            <a:r>
              <a:rPr lang="en-GB" sz="1800" dirty="0" smtClean="0"/>
              <a:t>and product launches</a:t>
            </a:r>
          </a:p>
          <a:p>
            <a:pPr lvl="0" algn="just">
              <a:lnSpc>
                <a:spcPct val="120000"/>
              </a:lnSpc>
              <a:spcBef>
                <a:spcPts val="0"/>
              </a:spcBef>
            </a:pPr>
            <a:r>
              <a:rPr lang="en-GB" sz="1800" b="1" dirty="0" smtClean="0"/>
              <a:t>Scientific developments and innovation </a:t>
            </a:r>
            <a:r>
              <a:rPr lang="en-GB" sz="1800" dirty="0" smtClean="0"/>
              <a:t>– Dyson and Apple develop new ideas without necessarily researching what customers want</a:t>
            </a:r>
          </a:p>
          <a:p>
            <a:pPr lvl="0" algn="just">
              <a:lnSpc>
                <a:spcPct val="120000"/>
              </a:lnSpc>
              <a:spcBef>
                <a:spcPts val="0"/>
              </a:spcBef>
            </a:pPr>
            <a:r>
              <a:rPr lang="en-GB" sz="1800" b="1" dirty="0" smtClean="0"/>
              <a:t>Social trends</a:t>
            </a:r>
            <a:r>
              <a:rPr lang="en-GB" sz="1800" dirty="0" smtClean="0"/>
              <a:t>, fashion changes, consumer needs and wants, for example  new environmental products and green technology, healthy living, etc.</a:t>
            </a:r>
          </a:p>
        </p:txBody>
      </p:sp>
      <p:sp>
        <p:nvSpPr>
          <p:cNvPr id="7" name="Title 1"/>
          <p:cNvSpPr txBox="1">
            <a:spLocks/>
          </p:cNvSpPr>
          <p:nvPr/>
        </p:nvSpPr>
        <p:spPr>
          <a:xfrm>
            <a:off x="0" y="980728"/>
            <a:ext cx="9144000" cy="936104"/>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solidFill>
                  <a:srgbClr val="C00000"/>
                </a:solidFill>
              </a:rPr>
              <a:t>What would influence new product development?</a:t>
            </a:r>
            <a:endParaRPr lang="en-GB" sz="2400" dirty="0">
              <a:solidFill>
                <a:srgbClr val="C00000"/>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39</a:t>
            </a:fld>
            <a:endParaRPr lang="en-GB"/>
          </a:p>
        </p:txBody>
      </p:sp>
    </p:spTree>
    <p:extLst>
      <p:ext uri="{BB962C8B-B14F-4D97-AF65-F5344CB8AC3E}">
        <p14:creationId xmlns:p14="http://schemas.microsoft.com/office/powerpoint/2010/main" xmlns="" val="35275335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0728"/>
            <a:ext cx="9144000" cy="994122"/>
          </a:xfrm>
          <a:noFill/>
          <a:ln>
            <a:noFill/>
          </a:ln>
        </p:spPr>
        <p:txBody>
          <a:bodyPr>
            <a:normAutofit/>
          </a:bodyPr>
          <a:lstStyle/>
          <a:p>
            <a:r>
              <a:rPr lang="en-GB" dirty="0"/>
              <a:t>The elements of the </a:t>
            </a:r>
            <a:r>
              <a:rPr lang="en-GB" dirty="0" smtClean="0"/>
              <a:t>marketing mix </a:t>
            </a:r>
            <a:r>
              <a:rPr lang="en-GB" dirty="0"/>
              <a:t>(7Ps)</a:t>
            </a:r>
          </a:p>
        </p:txBody>
      </p:sp>
      <p:sp>
        <p:nvSpPr>
          <p:cNvPr id="3" name="Content Placeholder 2"/>
          <p:cNvSpPr>
            <a:spLocks noGrp="1"/>
          </p:cNvSpPr>
          <p:nvPr>
            <p:ph idx="1"/>
          </p:nvPr>
        </p:nvSpPr>
        <p:spPr>
          <a:xfrm>
            <a:off x="179512" y="2204864"/>
            <a:ext cx="4392488" cy="4248472"/>
          </a:xfrm>
        </p:spPr>
        <p:txBody>
          <a:bodyPr>
            <a:normAutofit fontScale="77500" lnSpcReduction="20000"/>
          </a:bodyPr>
          <a:lstStyle/>
          <a:p>
            <a:pPr marL="0" indent="0" algn="just">
              <a:spcBef>
                <a:spcPts val="1200"/>
              </a:spcBef>
              <a:spcAft>
                <a:spcPts val="1200"/>
              </a:spcAft>
              <a:buNone/>
            </a:pPr>
            <a:r>
              <a:rPr lang="en-GB" sz="2400" b="1" dirty="0" smtClean="0">
                <a:solidFill>
                  <a:srgbClr val="FF0000"/>
                </a:solidFill>
              </a:rPr>
              <a:t>Marketing mix: </a:t>
            </a:r>
            <a:r>
              <a:rPr lang="en-GB" sz="2400" dirty="0" smtClean="0">
                <a:solidFill>
                  <a:srgbClr val="FF0000"/>
                </a:solidFill>
              </a:rPr>
              <a:t>The elements of a firm’s approach to marketing that enables it to satisfy and delight its customers. </a:t>
            </a:r>
          </a:p>
          <a:p>
            <a:pPr algn="just">
              <a:spcBef>
                <a:spcPts val="1200"/>
              </a:spcBef>
              <a:spcAft>
                <a:spcPts val="1200"/>
              </a:spcAft>
              <a:buFont typeface="Arial"/>
              <a:buChar char="•"/>
            </a:pPr>
            <a:r>
              <a:rPr lang="en-GB" sz="2400" dirty="0" smtClean="0"/>
              <a:t>The marketing mix is commonly described as the 7Ps</a:t>
            </a:r>
          </a:p>
          <a:p>
            <a:pPr algn="just">
              <a:spcBef>
                <a:spcPts val="1200"/>
              </a:spcBef>
              <a:spcAft>
                <a:spcPts val="1200"/>
              </a:spcAft>
              <a:buFont typeface="Arial"/>
              <a:buChar char="•"/>
            </a:pPr>
            <a:r>
              <a:rPr lang="en-GB" sz="2400" dirty="0" smtClean="0"/>
              <a:t>The 7Ps are manipulated by the firm to maximise sales and profit, create a brand, develop customer loyalty and to create a </a:t>
            </a:r>
            <a:r>
              <a:rPr lang="en-GB" sz="2400" b="1" dirty="0"/>
              <a:t>unique selling </a:t>
            </a:r>
            <a:r>
              <a:rPr lang="en-GB" sz="2400" b="1" dirty="0" smtClean="0"/>
              <a:t>point</a:t>
            </a:r>
            <a:r>
              <a:rPr lang="en-GB" sz="2400" b="1" dirty="0"/>
              <a:t>/</a:t>
            </a:r>
            <a:r>
              <a:rPr lang="en-GB" sz="2400" b="1" dirty="0" smtClean="0"/>
              <a:t>proposition </a:t>
            </a:r>
            <a:r>
              <a:rPr lang="en-GB" sz="2400" b="1" dirty="0"/>
              <a:t>(USP</a:t>
            </a:r>
            <a:r>
              <a:rPr lang="en-GB" sz="2400" b="1" dirty="0" smtClean="0"/>
              <a:t>) </a:t>
            </a:r>
          </a:p>
          <a:p>
            <a:pPr marL="0" indent="0" algn="just">
              <a:spcBef>
                <a:spcPts val="1200"/>
              </a:spcBef>
              <a:spcAft>
                <a:spcPts val="1200"/>
              </a:spcAft>
              <a:buNone/>
            </a:pPr>
            <a:r>
              <a:rPr lang="en-GB" sz="2400" b="1" dirty="0" smtClean="0"/>
              <a:t>Unique </a:t>
            </a:r>
            <a:r>
              <a:rPr lang="en-GB" sz="2400" b="1" dirty="0"/>
              <a:t>selling point/proposition (USP) </a:t>
            </a:r>
            <a:r>
              <a:rPr lang="en-GB" sz="2400" dirty="0" smtClean="0"/>
              <a:t>– A key feature of a product that differentiates it from its rivals.</a:t>
            </a:r>
            <a:endParaRPr lang="en-GB" sz="2400" dirty="0"/>
          </a:p>
          <a:p>
            <a:pPr marL="0" indent="0" algn="just">
              <a:spcBef>
                <a:spcPts val="1200"/>
              </a:spcBef>
              <a:spcAft>
                <a:spcPts val="1200"/>
              </a:spcAft>
              <a:buNone/>
            </a:pPr>
            <a:endParaRPr lang="en-GB" sz="2400" b="1" dirty="0" smtClean="0"/>
          </a:p>
        </p:txBody>
      </p:sp>
      <p:graphicFrame>
        <p:nvGraphicFramePr>
          <p:cNvPr id="4" name="Diagram 3"/>
          <p:cNvGraphicFramePr/>
          <p:nvPr>
            <p:extLst>
              <p:ext uri="{D42A27DB-BD31-4B8C-83A1-F6EECF244321}">
                <p14:modId xmlns:p14="http://schemas.microsoft.com/office/powerpoint/2010/main" xmlns="" val="606946740"/>
              </p:ext>
            </p:extLst>
          </p:nvPr>
        </p:nvGraphicFramePr>
        <p:xfrm>
          <a:off x="4572000" y="2060848"/>
          <a:ext cx="432048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p14="http://schemas.microsoft.com/office/powerpoint/2010/main" xmlns="" val="303085688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task</a:t>
            </a:r>
            <a:endParaRPr lang="en-GB" dirty="0"/>
          </a:p>
        </p:txBody>
      </p:sp>
      <p:sp>
        <p:nvSpPr>
          <p:cNvPr id="3" name="Content Placeholder 2"/>
          <p:cNvSpPr>
            <a:spLocks noGrp="1"/>
          </p:cNvSpPr>
          <p:nvPr>
            <p:ph idx="1"/>
          </p:nvPr>
        </p:nvSpPr>
        <p:spPr/>
        <p:txBody>
          <a:bodyPr/>
          <a:lstStyle/>
          <a:p>
            <a:r>
              <a:rPr lang="en-GB" dirty="0" err="1" smtClean="0"/>
              <a:t>Mindmap</a:t>
            </a:r>
            <a:r>
              <a:rPr lang="en-GB" dirty="0" smtClean="0"/>
              <a:t> the different influences on product development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40</a:t>
            </a:fld>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179512" y="2060848"/>
            <a:ext cx="8660478" cy="4560320"/>
          </a:xfrm>
        </p:spPr>
        <p:txBody>
          <a:bodyPr>
            <a:noAutofit/>
          </a:bodyPr>
          <a:lstStyle/>
          <a:p>
            <a:pPr marL="0" indent="0" algn="just">
              <a:spcBef>
                <a:spcPts val="0"/>
              </a:spcBef>
              <a:spcAft>
                <a:spcPts val="600"/>
              </a:spcAft>
              <a:buNone/>
            </a:pPr>
            <a:r>
              <a:rPr lang="en-GB" sz="2000" dirty="0" smtClean="0"/>
              <a:t>The National Football League </a:t>
            </a:r>
            <a:r>
              <a:rPr lang="en-GB" sz="2000" b="1" dirty="0" smtClean="0"/>
              <a:t>(NFL) </a:t>
            </a:r>
            <a:r>
              <a:rPr lang="en-GB" sz="2000" dirty="0" smtClean="0"/>
              <a:t>of America is expanding its product offering further in 2015 after selling over </a:t>
            </a:r>
            <a:r>
              <a:rPr lang="en-GB" sz="2000" dirty="0"/>
              <a:t>250,000 tickets </a:t>
            </a:r>
            <a:r>
              <a:rPr lang="en-GB" sz="2000" dirty="0" smtClean="0"/>
              <a:t>in 2014 to its three sell-out games, included the Miami </a:t>
            </a:r>
            <a:r>
              <a:rPr lang="en-GB" sz="2000" dirty="0"/>
              <a:t>Dolphins </a:t>
            </a:r>
            <a:r>
              <a:rPr lang="en-GB" sz="2000" dirty="0" smtClean="0"/>
              <a:t>vs. Oakland </a:t>
            </a:r>
            <a:r>
              <a:rPr lang="en-GB" sz="2000" dirty="0"/>
              <a:t>Raiders; the Detroit Lions </a:t>
            </a:r>
            <a:r>
              <a:rPr lang="en-GB" sz="2000" dirty="0" smtClean="0"/>
              <a:t>vs. Atlanta </a:t>
            </a:r>
            <a:r>
              <a:rPr lang="en-GB" sz="2000" dirty="0"/>
              <a:t>Falcons and the Dallas Cowboys </a:t>
            </a:r>
            <a:r>
              <a:rPr lang="en-GB" sz="2000" dirty="0" smtClean="0"/>
              <a:t>vs. Jacksonville Jaguars. In 2015 the three games will feature the first-ever </a:t>
            </a:r>
            <a:r>
              <a:rPr lang="en-GB" sz="2000" dirty="0"/>
              <a:t>division game in the </a:t>
            </a:r>
            <a:r>
              <a:rPr lang="en-GB" sz="2000" dirty="0" smtClean="0"/>
              <a:t>UK between the New York Jets and Miami Dolphins. They have received lots of positive reviews from UK fans − about the games and </a:t>
            </a:r>
            <a:r>
              <a:rPr lang="en-GB" sz="2000" dirty="0"/>
              <a:t>pre-</a:t>
            </a:r>
            <a:r>
              <a:rPr lang="en-GB" sz="2000" dirty="0" smtClean="0"/>
              <a:t>game entertainment− who hope to see further games in the UK and possibly their own team within the next decade. Many believe that the NFL is in the growth </a:t>
            </a:r>
            <a:r>
              <a:rPr lang="en-GB" sz="2000" dirty="0"/>
              <a:t>stage of the product life cycle </a:t>
            </a:r>
            <a:r>
              <a:rPr lang="en-GB" sz="2000" dirty="0" smtClean="0"/>
              <a:t>as sales of merchandise at the games, tickets and viewing figures on Sky TV are all rising </a:t>
            </a:r>
            <a:r>
              <a:rPr lang="en-GB" sz="2000" dirty="0"/>
              <a:t>rapidly but have not yet reached their maximum. </a:t>
            </a:r>
            <a:r>
              <a:rPr lang="en-GB" sz="2000" dirty="0" smtClean="0"/>
              <a:t>The fans generally have mid to high incomes and are willing to pay high prices for products and tickets as the product is becoming increasingly price inelastic.</a:t>
            </a:r>
          </a:p>
          <a:p>
            <a:pPr marL="0" indent="0">
              <a:spcBef>
                <a:spcPts val="0"/>
              </a:spcBef>
              <a:spcAft>
                <a:spcPts val="600"/>
              </a:spcAft>
              <a:buNone/>
            </a:pPr>
            <a:endParaRPr lang="en-GB" sz="2000" b="1" dirty="0" smtClean="0">
              <a:solidFill>
                <a:srgbClr val="660066"/>
              </a:solidFill>
            </a:endParaRPr>
          </a:p>
        </p:txBody>
      </p:sp>
      <p:sp>
        <p:nvSpPr>
          <p:cNvPr id="11" name="Title 1"/>
          <p:cNvSpPr txBox="1">
            <a:spLocks/>
          </p:cNvSpPr>
          <p:nvPr/>
        </p:nvSpPr>
        <p:spPr>
          <a:xfrm>
            <a:off x="0"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rgbClr val="C00000"/>
                </a:solidFill>
              </a:rPr>
              <a:t>Example and Exam-style </a:t>
            </a:r>
            <a:r>
              <a:rPr lang="en-GB" dirty="0">
                <a:solidFill>
                  <a:srgbClr val="C00000"/>
                </a:solidFill>
              </a:rPr>
              <a:t>q</a:t>
            </a:r>
            <a:r>
              <a:rPr lang="en-GB" dirty="0" smtClean="0">
                <a:solidFill>
                  <a:srgbClr val="C00000"/>
                </a:solidFill>
              </a:rPr>
              <a:t>uestions</a:t>
            </a:r>
            <a:endParaRPr lang="en-GB" dirty="0">
              <a:solidFill>
                <a:srgbClr val="C00000"/>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41</a:t>
            </a:fld>
            <a:endParaRPr lang="en-GB"/>
          </a:p>
        </p:txBody>
      </p:sp>
    </p:spTree>
    <p:extLst>
      <p:ext uri="{BB962C8B-B14F-4D97-AF65-F5344CB8AC3E}">
        <p14:creationId xmlns:p14="http://schemas.microsoft.com/office/powerpoint/2010/main" xmlns="" val="115274176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arn(inVertical)">
                                      <p:cBhvr>
                                        <p:cTn id="7"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179512" y="1916832"/>
            <a:ext cx="8660478" cy="4560320"/>
          </a:xfrm>
        </p:spPr>
        <p:txBody>
          <a:bodyPr>
            <a:noAutofit/>
          </a:bodyPr>
          <a:lstStyle/>
          <a:p>
            <a:pPr marL="0" indent="0">
              <a:spcBef>
                <a:spcPts val="0"/>
              </a:spcBef>
              <a:buNone/>
            </a:pPr>
            <a:endParaRPr lang="en-GB" sz="800" b="1" dirty="0" smtClean="0">
              <a:solidFill>
                <a:srgbClr val="660066"/>
              </a:solidFill>
            </a:endParaRPr>
          </a:p>
          <a:p>
            <a:pPr marL="0" indent="0">
              <a:spcBef>
                <a:spcPts val="0"/>
              </a:spcBef>
              <a:buNone/>
            </a:pPr>
            <a:r>
              <a:rPr lang="en-GB" sz="2600" b="1" dirty="0" smtClean="0">
                <a:solidFill>
                  <a:srgbClr val="C00000"/>
                </a:solidFill>
              </a:rPr>
              <a:t>Questions:</a:t>
            </a:r>
            <a:endParaRPr lang="en-GB" sz="2600" b="1" dirty="0">
              <a:solidFill>
                <a:srgbClr val="C00000"/>
              </a:solidFill>
            </a:endParaRPr>
          </a:p>
          <a:p>
            <a:pPr algn="just">
              <a:spcBef>
                <a:spcPts val="0"/>
              </a:spcBef>
              <a:buFont typeface="+mj-lt"/>
              <a:buAutoNum type="arabicPeriod"/>
            </a:pPr>
            <a:r>
              <a:rPr lang="en-GB" sz="2400" dirty="0" smtClean="0"/>
              <a:t> The NFL is </a:t>
            </a:r>
            <a:r>
              <a:rPr lang="en-GB" sz="2400" dirty="0"/>
              <a:t>entering the growth stage of </a:t>
            </a:r>
            <a:r>
              <a:rPr lang="en-GB" sz="2400" dirty="0" smtClean="0"/>
              <a:t>its </a:t>
            </a:r>
            <a:r>
              <a:rPr lang="en-GB" sz="2400" dirty="0"/>
              <a:t>product </a:t>
            </a:r>
            <a:r>
              <a:rPr lang="en-GB" sz="2400" dirty="0" smtClean="0"/>
              <a:t>life cycle   in the UK. </a:t>
            </a:r>
            <a:r>
              <a:rPr lang="en-GB" sz="2400" b="1" dirty="0"/>
              <a:t>Analyse</a:t>
            </a:r>
            <a:r>
              <a:rPr lang="en-GB" sz="2400" dirty="0"/>
              <a:t> the possible ways in which the company may respond to this. (6 marks</a:t>
            </a:r>
            <a:r>
              <a:rPr lang="en-GB" sz="2400" dirty="0" smtClean="0"/>
              <a:t>)</a:t>
            </a:r>
            <a:endParaRPr lang="en-GB" sz="2400" dirty="0"/>
          </a:p>
          <a:p>
            <a:pPr algn="just">
              <a:spcBef>
                <a:spcPts val="0"/>
              </a:spcBef>
              <a:buFont typeface="+mj-lt"/>
              <a:buAutoNum type="arabicPeriod"/>
            </a:pPr>
            <a:r>
              <a:rPr lang="en-GB" sz="2400" dirty="0"/>
              <a:t> </a:t>
            </a:r>
            <a:r>
              <a:rPr lang="en-GB" sz="2400" b="1" dirty="0" smtClean="0"/>
              <a:t>Evaluate </a:t>
            </a:r>
            <a:r>
              <a:rPr lang="en-GB" sz="2400" dirty="0"/>
              <a:t>the success of this new strategy</a:t>
            </a:r>
            <a:r>
              <a:rPr lang="en-GB" sz="2400" dirty="0" smtClean="0"/>
              <a:t>? Justify your view. (16 marks) </a:t>
            </a:r>
          </a:p>
          <a:p>
            <a:pPr marL="0" indent="0" algn="just">
              <a:spcBef>
                <a:spcPts val="0"/>
              </a:spcBef>
              <a:buNone/>
            </a:pPr>
            <a:endParaRPr lang="en-GB" sz="2400" b="1" dirty="0" smtClean="0"/>
          </a:p>
          <a:p>
            <a:pPr marL="0" indent="0" algn="just">
              <a:spcBef>
                <a:spcPts val="0"/>
              </a:spcBef>
              <a:buNone/>
            </a:pPr>
            <a:r>
              <a:rPr lang="en-GB" sz="2600" b="1" dirty="0" smtClean="0">
                <a:solidFill>
                  <a:srgbClr val="C00000"/>
                </a:solidFill>
              </a:rPr>
              <a:t>Exam tip: </a:t>
            </a:r>
          </a:p>
          <a:p>
            <a:pPr marL="0" indent="0" algn="just">
              <a:spcBef>
                <a:spcPts val="0"/>
              </a:spcBef>
              <a:buNone/>
            </a:pPr>
            <a:r>
              <a:rPr lang="en-GB" sz="2400" dirty="0" smtClean="0"/>
              <a:t>It is a good technique to use </a:t>
            </a:r>
            <a:r>
              <a:rPr lang="en-GB" sz="2400" b="1" dirty="0" smtClean="0"/>
              <a:t>PEE</a:t>
            </a:r>
            <a:r>
              <a:rPr lang="en-GB" sz="2400" dirty="0" smtClean="0"/>
              <a:t> (</a:t>
            </a:r>
            <a:r>
              <a:rPr lang="en-GB" sz="2400" b="1" dirty="0" smtClean="0"/>
              <a:t>point, example, explain</a:t>
            </a:r>
            <a:r>
              <a:rPr lang="en-GB" sz="2400" dirty="0" smtClean="0"/>
              <a:t>) to build stronger paragraphs and enhance your exam technique. (See next slide for an example.)</a:t>
            </a:r>
          </a:p>
        </p:txBody>
      </p:sp>
      <p:sp>
        <p:nvSpPr>
          <p:cNvPr id="11" name="Title 1"/>
          <p:cNvSpPr txBox="1">
            <a:spLocks/>
          </p:cNvSpPr>
          <p:nvPr/>
        </p:nvSpPr>
        <p:spPr>
          <a:xfrm>
            <a:off x="0"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rgbClr val="C00000"/>
                </a:solidFill>
              </a:rPr>
              <a:t>Example and Exam-style </a:t>
            </a:r>
            <a:r>
              <a:rPr lang="en-GB" dirty="0">
                <a:solidFill>
                  <a:srgbClr val="C00000"/>
                </a:solidFill>
              </a:rPr>
              <a:t>q</a:t>
            </a:r>
            <a:r>
              <a:rPr lang="en-GB" dirty="0" smtClean="0">
                <a:solidFill>
                  <a:srgbClr val="C00000"/>
                </a:solidFill>
              </a:rPr>
              <a:t>uestions</a:t>
            </a:r>
            <a:endParaRPr lang="en-GB" dirty="0">
              <a:solidFill>
                <a:srgbClr val="C00000"/>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42</a:t>
            </a:fld>
            <a:endParaRPr lang="en-GB"/>
          </a:p>
        </p:txBody>
      </p:sp>
    </p:spTree>
    <p:extLst>
      <p:ext uri="{BB962C8B-B14F-4D97-AF65-F5344CB8AC3E}">
        <p14:creationId xmlns:p14="http://schemas.microsoft.com/office/powerpoint/2010/main" xmlns="" val="150289480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060848"/>
            <a:ext cx="8064896" cy="3384376"/>
          </a:xfrm>
        </p:spPr>
        <p:txBody>
          <a:bodyPr>
            <a:noAutofit/>
          </a:bodyPr>
          <a:lstStyle/>
          <a:p>
            <a:pPr marL="0" indent="0" algn="just">
              <a:buNone/>
            </a:pPr>
            <a:r>
              <a:rPr lang="en-GB" sz="3600" b="1" dirty="0" smtClean="0">
                <a:solidFill>
                  <a:srgbClr val="3366FF"/>
                </a:solidFill>
              </a:rPr>
              <a:t>P</a:t>
            </a:r>
            <a:r>
              <a:rPr lang="en-GB" sz="2400" dirty="0" smtClean="0"/>
              <a:t>oint – Make a relevant point to answer the question.</a:t>
            </a:r>
          </a:p>
          <a:p>
            <a:pPr marL="0" indent="0" algn="just">
              <a:buNone/>
            </a:pPr>
            <a:r>
              <a:rPr lang="en-GB" sz="3600" b="1" dirty="0" smtClean="0">
                <a:solidFill>
                  <a:schemeClr val="accent1">
                    <a:lumMod val="50000"/>
                  </a:schemeClr>
                </a:solidFill>
              </a:rPr>
              <a:t>E</a:t>
            </a:r>
            <a:r>
              <a:rPr lang="en-GB" sz="2400" dirty="0" smtClean="0"/>
              <a:t>xample – Make the point relevant to the specific circumstances of the case given.</a:t>
            </a:r>
            <a:endParaRPr lang="en-GB" sz="2400" dirty="0" smtClean="0">
              <a:solidFill>
                <a:srgbClr val="FF00FF"/>
              </a:solidFill>
            </a:endParaRPr>
          </a:p>
          <a:p>
            <a:pPr marL="0" indent="0" algn="just">
              <a:buNone/>
            </a:pPr>
            <a:r>
              <a:rPr lang="en-GB" sz="3600" b="1" dirty="0" smtClean="0">
                <a:solidFill>
                  <a:srgbClr val="000090"/>
                </a:solidFill>
              </a:rPr>
              <a:t>E</a:t>
            </a:r>
            <a:r>
              <a:rPr lang="en-GB" sz="2400" dirty="0" smtClean="0"/>
              <a:t>xplain – Explain the knock-on effects to the business and its relevant stakeholders whilst staying focused on the question. Use key connectives such as therefore, thus, this means, as a result, this will lead to… etc.</a:t>
            </a:r>
            <a:endParaRPr lang="en-GB" sz="2400" dirty="0"/>
          </a:p>
        </p:txBody>
      </p:sp>
      <p:sp>
        <p:nvSpPr>
          <p:cNvPr id="4" name="Title 1"/>
          <p:cNvSpPr txBox="1">
            <a:spLocks/>
          </p:cNvSpPr>
          <p:nvPr/>
        </p:nvSpPr>
        <p:spPr>
          <a:xfrm>
            <a:off x="-1090" y="1124744"/>
            <a:ext cx="9144000" cy="720081"/>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rgbClr val="C00000"/>
                </a:solidFill>
              </a:rPr>
              <a:t>PEE: Building strong paragraphs</a:t>
            </a:r>
            <a:endParaRPr lang="en-GB" dirty="0">
              <a:solidFill>
                <a:srgbClr val="C00000"/>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43</a:t>
            </a:fld>
            <a:endParaRPr lang="en-GB"/>
          </a:p>
        </p:txBody>
      </p:sp>
    </p:spTree>
    <p:extLst>
      <p:ext uri="{BB962C8B-B14F-4D97-AF65-F5344CB8AC3E}">
        <p14:creationId xmlns:p14="http://schemas.microsoft.com/office/powerpoint/2010/main" xmlns="" val="143724059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916832"/>
            <a:ext cx="8928992" cy="4680520"/>
          </a:xfrm>
        </p:spPr>
        <p:txBody>
          <a:bodyPr>
            <a:normAutofit fontScale="47500" lnSpcReduction="20000"/>
          </a:bodyPr>
          <a:lstStyle/>
          <a:p>
            <a:pPr marL="0" indent="0">
              <a:buNone/>
            </a:pPr>
            <a:r>
              <a:rPr lang="en-GB" sz="5100" b="1" dirty="0" smtClean="0"/>
              <a:t>Application:</a:t>
            </a:r>
            <a:r>
              <a:rPr lang="en-GB" sz="5100" b="1" dirty="0"/>
              <a:t> </a:t>
            </a:r>
            <a:r>
              <a:rPr lang="en-GB" sz="5100" b="1" dirty="0" smtClean="0"/>
              <a:t>Connectives to help build analysis</a:t>
            </a:r>
            <a:endParaRPr lang="en-GB" sz="5100" dirty="0"/>
          </a:p>
          <a:p>
            <a:pPr marL="0" indent="0" algn="just">
              <a:buNone/>
            </a:pPr>
            <a:r>
              <a:rPr lang="en-GB" sz="6600" b="1" dirty="0" smtClean="0">
                <a:solidFill>
                  <a:srgbClr val="3366FF"/>
                </a:solidFill>
              </a:rPr>
              <a:t>P</a:t>
            </a:r>
            <a:r>
              <a:rPr lang="en-GB" dirty="0" smtClean="0"/>
              <a:t> </a:t>
            </a:r>
            <a:r>
              <a:rPr lang="en-GB" sz="4200" b="1" dirty="0">
                <a:solidFill>
                  <a:srgbClr val="3366FF"/>
                </a:solidFill>
              </a:rPr>
              <a:t>One way the NFL may respond to this is </a:t>
            </a:r>
            <a:r>
              <a:rPr lang="en-GB" sz="4200" b="1" dirty="0" smtClean="0">
                <a:solidFill>
                  <a:srgbClr val="3366FF"/>
                </a:solidFill>
              </a:rPr>
              <a:t>by </a:t>
            </a:r>
            <a:r>
              <a:rPr lang="en-GB" sz="4200" b="1" dirty="0">
                <a:solidFill>
                  <a:srgbClr val="3366FF"/>
                </a:solidFill>
              </a:rPr>
              <a:t>reducing </a:t>
            </a:r>
            <a:r>
              <a:rPr lang="en-GB" sz="4200" b="1" dirty="0" smtClean="0">
                <a:solidFill>
                  <a:srgbClr val="3366FF"/>
                </a:solidFill>
              </a:rPr>
              <a:t>its </a:t>
            </a:r>
            <a:r>
              <a:rPr lang="en-GB" sz="4200" b="1" dirty="0">
                <a:solidFill>
                  <a:srgbClr val="3366FF"/>
                </a:solidFill>
              </a:rPr>
              <a:t>costs on promotion. </a:t>
            </a:r>
          </a:p>
          <a:p>
            <a:pPr marL="0" indent="0" algn="just">
              <a:buNone/>
            </a:pPr>
            <a:r>
              <a:rPr lang="en-GB" sz="6600" b="1" dirty="0">
                <a:solidFill>
                  <a:schemeClr val="accent1">
                    <a:lumMod val="50000"/>
                  </a:schemeClr>
                </a:solidFill>
              </a:rPr>
              <a:t>E</a:t>
            </a:r>
            <a:r>
              <a:rPr lang="en-GB" dirty="0" smtClean="0"/>
              <a:t> </a:t>
            </a:r>
            <a:r>
              <a:rPr lang="en-GB" sz="4200" dirty="0" smtClean="0"/>
              <a:t>Currently the NFL is </a:t>
            </a:r>
            <a:r>
              <a:rPr lang="en-GB" sz="4200" b="1" dirty="0">
                <a:solidFill>
                  <a:schemeClr val="accent1">
                    <a:lumMod val="50000"/>
                  </a:schemeClr>
                </a:solidFill>
              </a:rPr>
              <a:t>building a loyal and growing customer base </a:t>
            </a:r>
            <a:r>
              <a:rPr lang="en-GB" sz="4200" dirty="0" smtClean="0"/>
              <a:t>who are willing to regularly attend games and purchase merchandise. It has received </a:t>
            </a:r>
            <a:r>
              <a:rPr lang="en-GB" sz="4200" b="1" dirty="0">
                <a:solidFill>
                  <a:schemeClr val="accent1">
                    <a:lumMod val="50000"/>
                  </a:schemeClr>
                </a:solidFill>
              </a:rPr>
              <a:t>high levels of positive reviews on the games and pre-</a:t>
            </a:r>
            <a:r>
              <a:rPr lang="en-GB" sz="4200" b="1" dirty="0" smtClean="0">
                <a:solidFill>
                  <a:schemeClr val="accent1">
                    <a:lumMod val="50000"/>
                  </a:schemeClr>
                </a:solidFill>
              </a:rPr>
              <a:t>game entertainment </a:t>
            </a:r>
            <a:r>
              <a:rPr lang="en-GB" sz="4200" b="1" dirty="0">
                <a:solidFill>
                  <a:schemeClr val="accent1">
                    <a:lumMod val="50000"/>
                  </a:schemeClr>
                </a:solidFill>
              </a:rPr>
              <a:t>which has lead to the tickets being fairly price inelastic. </a:t>
            </a:r>
            <a:endParaRPr lang="en-GB" dirty="0" smtClean="0">
              <a:solidFill>
                <a:srgbClr val="FF00FF"/>
              </a:solidFill>
            </a:endParaRPr>
          </a:p>
          <a:p>
            <a:pPr marL="0" indent="0" algn="just">
              <a:buNone/>
            </a:pPr>
            <a:r>
              <a:rPr lang="en-GB" sz="6600" b="1" dirty="0">
                <a:solidFill>
                  <a:srgbClr val="000090"/>
                </a:solidFill>
              </a:rPr>
              <a:t>E</a:t>
            </a:r>
            <a:r>
              <a:rPr lang="en-GB" dirty="0" smtClean="0">
                <a:solidFill>
                  <a:srgbClr val="FF00FF"/>
                </a:solidFill>
              </a:rPr>
              <a:t> </a:t>
            </a:r>
            <a:r>
              <a:rPr lang="en-GB" sz="4200" b="1" dirty="0">
                <a:solidFill>
                  <a:srgbClr val="000090"/>
                </a:solidFill>
              </a:rPr>
              <a:t>This may mean </a:t>
            </a:r>
            <a:r>
              <a:rPr lang="en-GB" sz="4200" dirty="0" smtClean="0"/>
              <a:t>that the NFL can reduce their expenditure on advertising, which is currently </a:t>
            </a:r>
            <a:r>
              <a:rPr lang="en-GB" sz="4200" b="1" dirty="0">
                <a:solidFill>
                  <a:schemeClr val="accent1">
                    <a:lumMod val="50000"/>
                  </a:schemeClr>
                </a:solidFill>
              </a:rPr>
              <a:t>very expensive </a:t>
            </a:r>
            <a:r>
              <a:rPr lang="en-GB" sz="4200" dirty="0"/>
              <a:t>as they can rely more upon word of mouth</a:t>
            </a:r>
            <a:r>
              <a:rPr lang="en-GB" sz="4200" dirty="0" smtClean="0"/>
              <a:t>. </a:t>
            </a:r>
            <a:r>
              <a:rPr lang="en-GB" sz="4200" b="1" dirty="0">
                <a:solidFill>
                  <a:srgbClr val="000090"/>
                </a:solidFill>
              </a:rPr>
              <a:t>As a consequence </a:t>
            </a:r>
            <a:r>
              <a:rPr lang="en-GB" sz="4200" dirty="0" smtClean="0"/>
              <a:t>this cutback in costs may allow the NFL to keep its prices constant, or to introduce just a small increase, to keep customers relatively happy. </a:t>
            </a:r>
            <a:r>
              <a:rPr lang="en-GB" sz="4200" b="1" dirty="0">
                <a:solidFill>
                  <a:srgbClr val="000090"/>
                </a:solidFill>
              </a:rPr>
              <a:t>T</a:t>
            </a:r>
            <a:r>
              <a:rPr lang="en-GB" sz="4200" b="1" dirty="0" smtClean="0">
                <a:solidFill>
                  <a:srgbClr val="000090"/>
                </a:solidFill>
              </a:rPr>
              <a:t>his </a:t>
            </a:r>
            <a:r>
              <a:rPr lang="en-GB" sz="4200" b="1" dirty="0">
                <a:solidFill>
                  <a:srgbClr val="000090"/>
                </a:solidFill>
              </a:rPr>
              <a:t>will lead to </a:t>
            </a:r>
            <a:r>
              <a:rPr lang="en-GB" sz="4200" dirty="0" smtClean="0"/>
              <a:t>them improving their profit margins. </a:t>
            </a:r>
            <a:r>
              <a:rPr lang="en-GB" sz="4200" b="1" dirty="0">
                <a:solidFill>
                  <a:srgbClr val="000090"/>
                </a:solidFill>
              </a:rPr>
              <a:t>As a result </a:t>
            </a:r>
            <a:r>
              <a:rPr lang="en-GB" sz="4200" dirty="0" smtClean="0"/>
              <a:t>the firm will be able to reinvest their increased profit into bringing more games to the UK to further grow their product portfolio in the UK.</a:t>
            </a:r>
            <a:endParaRPr lang="en-GB" sz="4200" dirty="0"/>
          </a:p>
        </p:txBody>
      </p:sp>
      <p:sp>
        <p:nvSpPr>
          <p:cNvPr id="4" name="Title 1"/>
          <p:cNvSpPr txBox="1">
            <a:spLocks/>
          </p:cNvSpPr>
          <p:nvPr/>
        </p:nvSpPr>
        <p:spPr>
          <a:xfrm>
            <a:off x="0" y="1052736"/>
            <a:ext cx="9144000" cy="720081"/>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rgbClr val="C00000"/>
                </a:solidFill>
              </a:rPr>
              <a:t>Exam tip: Example paragraph</a:t>
            </a:r>
            <a:endParaRPr lang="en-GB" dirty="0">
              <a:solidFill>
                <a:srgbClr val="C00000"/>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44</a:t>
            </a:fld>
            <a:endParaRPr lang="en-GB"/>
          </a:p>
        </p:txBody>
      </p:sp>
    </p:spTree>
    <p:extLst>
      <p:ext uri="{BB962C8B-B14F-4D97-AF65-F5344CB8AC3E}">
        <p14:creationId xmlns:p14="http://schemas.microsoft.com/office/powerpoint/2010/main" xmlns="" val="324703334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922114"/>
          </a:xfrm>
        </p:spPr>
        <p:txBody>
          <a:bodyPr/>
          <a:lstStyle/>
          <a:p>
            <a:r>
              <a:rPr lang="en-GB" dirty="0" smtClean="0"/>
              <a:t>Summary</a:t>
            </a:r>
            <a:endParaRPr lang="en-GB" dirty="0"/>
          </a:p>
        </p:txBody>
      </p:sp>
      <p:sp>
        <p:nvSpPr>
          <p:cNvPr id="3" name="Content Placeholder 2"/>
          <p:cNvSpPr>
            <a:spLocks noGrp="1"/>
          </p:cNvSpPr>
          <p:nvPr>
            <p:ph idx="1"/>
          </p:nvPr>
        </p:nvSpPr>
        <p:spPr>
          <a:xfrm>
            <a:off x="251520" y="1988840"/>
            <a:ext cx="8579296" cy="4608512"/>
          </a:xfrm>
        </p:spPr>
        <p:txBody>
          <a:bodyPr>
            <a:normAutofit fontScale="62500" lnSpcReduction="20000"/>
          </a:bodyPr>
          <a:lstStyle/>
          <a:p>
            <a:pPr algn="just">
              <a:lnSpc>
                <a:spcPct val="120000"/>
              </a:lnSpc>
              <a:spcBef>
                <a:spcPts val="0"/>
              </a:spcBef>
              <a:spcAft>
                <a:spcPts val="1200"/>
              </a:spcAft>
            </a:pPr>
            <a:r>
              <a:rPr lang="en-GB" dirty="0" smtClean="0"/>
              <a:t>Developing new products helps a firm to expand its product portfolio to help spread risk.</a:t>
            </a:r>
          </a:p>
          <a:p>
            <a:pPr algn="just">
              <a:lnSpc>
                <a:spcPct val="120000"/>
              </a:lnSpc>
              <a:spcBef>
                <a:spcPts val="0"/>
              </a:spcBef>
              <a:spcAft>
                <a:spcPts val="1200"/>
              </a:spcAft>
            </a:pPr>
            <a:r>
              <a:rPr lang="en-GB" dirty="0" smtClean="0"/>
              <a:t>Over reliance on one product or one market segment can put the business at major risk if that area declines in sales.</a:t>
            </a:r>
          </a:p>
          <a:p>
            <a:pPr algn="just">
              <a:lnSpc>
                <a:spcPct val="120000"/>
              </a:lnSpc>
              <a:spcBef>
                <a:spcPts val="0"/>
              </a:spcBef>
              <a:spcAft>
                <a:spcPts val="1200"/>
              </a:spcAft>
            </a:pPr>
            <a:r>
              <a:rPr lang="en-GB" dirty="0" smtClean="0"/>
              <a:t>Product </a:t>
            </a:r>
            <a:r>
              <a:rPr lang="en-GB" dirty="0"/>
              <a:t>development </a:t>
            </a:r>
            <a:r>
              <a:rPr lang="en-GB" dirty="0" smtClean="0"/>
              <a:t>also helps a business </a:t>
            </a:r>
            <a:r>
              <a:rPr lang="en-GB" dirty="0"/>
              <a:t>to achieve a </a:t>
            </a:r>
            <a:r>
              <a:rPr lang="en-GB" dirty="0" smtClean="0"/>
              <a:t>USP (a </a:t>
            </a:r>
            <a:r>
              <a:rPr lang="en-GB" dirty="0"/>
              <a:t>unique selling point/proposition</a:t>
            </a:r>
            <a:r>
              <a:rPr lang="en-GB" dirty="0" smtClean="0"/>
              <a:t>) to ensure it has a sustainable competitive advantage against its rivals. </a:t>
            </a:r>
          </a:p>
          <a:p>
            <a:pPr algn="just">
              <a:lnSpc>
                <a:spcPct val="120000"/>
              </a:lnSpc>
              <a:spcBef>
                <a:spcPts val="0"/>
              </a:spcBef>
              <a:spcAft>
                <a:spcPts val="1200"/>
              </a:spcAft>
            </a:pPr>
            <a:r>
              <a:rPr lang="en-GB" dirty="0" smtClean="0"/>
              <a:t>A firm must carefully analyse its product portfolio and ensure it does not have too many of one product type, at one stage of its life cycle or on the Boston Matrix.</a:t>
            </a:r>
          </a:p>
          <a:p>
            <a:pPr algn="just">
              <a:lnSpc>
                <a:spcPct val="120000"/>
              </a:lnSpc>
              <a:spcBef>
                <a:spcPts val="0"/>
              </a:spcBef>
              <a:spcAft>
                <a:spcPts val="1200"/>
              </a:spcAft>
            </a:pPr>
            <a:r>
              <a:rPr lang="en-GB" dirty="0" smtClean="0"/>
              <a:t>Otherwise they may have insufficient funding to pay for all the new products being launched impacting </a:t>
            </a:r>
            <a:r>
              <a:rPr lang="en-GB" smtClean="0"/>
              <a:t>their cash flow</a:t>
            </a:r>
            <a:r>
              <a:rPr lang="en-GB" dirty="0" smtClean="0"/>
              <a:t>, liquidity and chance </a:t>
            </a:r>
            <a:r>
              <a:rPr lang="en-GB" smtClean="0"/>
              <a:t>of survival.</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45</a:t>
            </a:fld>
            <a:endParaRPr lang="en-GB"/>
          </a:p>
        </p:txBody>
      </p:sp>
    </p:spTree>
    <p:extLst>
      <p:ext uri="{BB962C8B-B14F-4D97-AF65-F5344CB8AC3E}">
        <p14:creationId xmlns:p14="http://schemas.microsoft.com/office/powerpoint/2010/main" xmlns="" val="369495743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8784976" cy="792088"/>
          </a:xfrm>
        </p:spPr>
        <p:txBody>
          <a:bodyPr>
            <a:noAutofit/>
          </a:bodyPr>
          <a:lstStyle/>
          <a:p>
            <a:r>
              <a:rPr lang="en-GB" dirty="0"/>
              <a:t>The influences on </a:t>
            </a:r>
            <a:r>
              <a:rPr lang="en-GB" dirty="0" smtClean="0"/>
              <a:t>the marketing mix</a:t>
            </a:r>
            <a:endParaRPr lang="en-GB" dirty="0"/>
          </a:p>
        </p:txBody>
      </p:sp>
      <p:sp>
        <p:nvSpPr>
          <p:cNvPr id="3" name="Content Placeholder 2"/>
          <p:cNvSpPr>
            <a:spLocks noGrp="1"/>
          </p:cNvSpPr>
          <p:nvPr>
            <p:ph idx="1"/>
          </p:nvPr>
        </p:nvSpPr>
        <p:spPr>
          <a:xfrm>
            <a:off x="251520" y="1916832"/>
            <a:ext cx="8424936" cy="4392488"/>
          </a:xfrm>
        </p:spPr>
        <p:txBody>
          <a:bodyPr>
            <a:noAutofit/>
          </a:bodyPr>
          <a:lstStyle/>
          <a:p>
            <a:pPr marL="0" indent="0" algn="just">
              <a:lnSpc>
                <a:spcPct val="120000"/>
              </a:lnSpc>
              <a:spcBef>
                <a:spcPts val="0"/>
              </a:spcBef>
              <a:buNone/>
            </a:pPr>
            <a:r>
              <a:rPr lang="en-GB" sz="2000" dirty="0" smtClean="0"/>
              <a:t>A wide range of issues can influence the design of a firm’s marketing mix:</a:t>
            </a:r>
          </a:p>
          <a:p>
            <a:pPr marL="0" indent="0" algn="just">
              <a:lnSpc>
                <a:spcPct val="120000"/>
              </a:lnSpc>
              <a:spcBef>
                <a:spcPts val="0"/>
              </a:spcBef>
              <a:buNone/>
            </a:pPr>
            <a:endParaRPr lang="en-GB" sz="800" dirty="0" smtClean="0"/>
          </a:p>
          <a:p>
            <a:pPr algn="just">
              <a:lnSpc>
                <a:spcPct val="120000"/>
              </a:lnSpc>
              <a:spcBef>
                <a:spcPts val="0"/>
              </a:spcBef>
            </a:pPr>
            <a:r>
              <a:rPr lang="en-GB" sz="2000" b="1" dirty="0" smtClean="0"/>
              <a:t>Financial situation of the firm</a:t>
            </a:r>
            <a:r>
              <a:rPr lang="en-GB" sz="2000" dirty="0"/>
              <a:t> – </a:t>
            </a:r>
            <a:r>
              <a:rPr lang="en-GB" sz="2000" dirty="0" smtClean="0"/>
              <a:t>For example, cash flow and levels of profit. This will influence the budget firms are able to set for promotion and the types of promotion they use.  It may also impact the prices they set, the levels of training they offer staff and its impact on customer service.</a:t>
            </a:r>
          </a:p>
          <a:p>
            <a:pPr lvl="0" algn="just">
              <a:lnSpc>
                <a:spcPct val="120000"/>
              </a:lnSpc>
              <a:spcBef>
                <a:spcPts val="0"/>
              </a:spcBef>
            </a:pPr>
            <a:r>
              <a:rPr lang="en-GB" sz="2000" b="1" dirty="0" smtClean="0"/>
              <a:t>Target market and the firm’s knowledge of the market through market research </a:t>
            </a:r>
            <a:r>
              <a:rPr lang="en-GB" sz="2000" dirty="0" smtClean="0"/>
              <a:t>– What market segment does the business aim at? What level of income do they have? What are their interests, tastes and fashions? How price sensitive are they? What do they look for in a product?</a:t>
            </a:r>
          </a:p>
          <a:p>
            <a:pPr algn="just">
              <a:lnSpc>
                <a:spcPct val="120000"/>
              </a:lnSpc>
              <a:spcBef>
                <a:spcPts val="0"/>
              </a:spcBef>
            </a:pPr>
            <a:r>
              <a:rPr lang="en-GB" sz="2000" b="1" dirty="0"/>
              <a:t>Stage in life cycle </a:t>
            </a:r>
            <a:r>
              <a:rPr lang="en-GB" sz="2000" dirty="0"/>
              <a:t>– Is </a:t>
            </a:r>
            <a:r>
              <a:rPr lang="en-GB" sz="2000" dirty="0" smtClean="0"/>
              <a:t>it </a:t>
            </a:r>
            <a:r>
              <a:rPr lang="en-GB" sz="2000" dirty="0"/>
              <a:t>a start-up firm or one which has been operating for a long </a:t>
            </a:r>
            <a:r>
              <a:rPr lang="en-GB" sz="2000" dirty="0" smtClean="0"/>
              <a:t>time?</a:t>
            </a:r>
            <a:endParaRPr lang="en-GB" sz="20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5</a:t>
            </a:fld>
            <a:endParaRPr lang="en-GB"/>
          </a:p>
        </p:txBody>
      </p:sp>
    </p:spTree>
    <p:extLst>
      <p:ext uri="{BB962C8B-B14F-4D97-AF65-F5344CB8AC3E}">
        <p14:creationId xmlns:p14="http://schemas.microsoft.com/office/powerpoint/2010/main" xmlns="" val="264105011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8784976" cy="792088"/>
          </a:xfrm>
        </p:spPr>
        <p:txBody>
          <a:bodyPr>
            <a:noAutofit/>
          </a:bodyPr>
          <a:lstStyle/>
          <a:p>
            <a:r>
              <a:rPr lang="en-GB" dirty="0"/>
              <a:t>The influences on </a:t>
            </a:r>
            <a:r>
              <a:rPr lang="en-GB" dirty="0" smtClean="0"/>
              <a:t>the marketing mix</a:t>
            </a:r>
            <a:endParaRPr lang="en-GB" dirty="0"/>
          </a:p>
        </p:txBody>
      </p:sp>
      <p:sp>
        <p:nvSpPr>
          <p:cNvPr id="3" name="Content Placeholder 2"/>
          <p:cNvSpPr>
            <a:spLocks noGrp="1"/>
          </p:cNvSpPr>
          <p:nvPr>
            <p:ph idx="1"/>
          </p:nvPr>
        </p:nvSpPr>
        <p:spPr>
          <a:xfrm>
            <a:off x="467544" y="1916832"/>
            <a:ext cx="8352928" cy="4392488"/>
          </a:xfrm>
        </p:spPr>
        <p:txBody>
          <a:bodyPr>
            <a:noAutofit/>
          </a:bodyPr>
          <a:lstStyle/>
          <a:p>
            <a:pPr lvl="0" algn="just">
              <a:lnSpc>
                <a:spcPct val="120000"/>
              </a:lnSpc>
              <a:spcBef>
                <a:spcPts val="0"/>
              </a:spcBef>
            </a:pPr>
            <a:r>
              <a:rPr lang="en-GB" sz="2000" b="1" dirty="0" smtClean="0"/>
              <a:t>Market forces </a:t>
            </a:r>
            <a:r>
              <a:rPr lang="en-GB" sz="2000" dirty="0" smtClean="0"/>
              <a:t>– How much competition does the firm face? Does the firm operate in a mass or niche market? Does it sell to consumers or other businesses? Who holds the power, buyers or suppliers? – see Porter’s Five Forces</a:t>
            </a:r>
          </a:p>
          <a:p>
            <a:pPr lvl="0" algn="just">
              <a:lnSpc>
                <a:spcPct val="120000"/>
              </a:lnSpc>
              <a:spcBef>
                <a:spcPts val="0"/>
              </a:spcBef>
            </a:pPr>
            <a:r>
              <a:rPr lang="en-GB" sz="2000" b="1" dirty="0" smtClean="0"/>
              <a:t>Consumer tastes and fashions</a:t>
            </a:r>
          </a:p>
          <a:p>
            <a:pPr lvl="0" algn="just">
              <a:lnSpc>
                <a:spcPct val="120000"/>
              </a:lnSpc>
              <a:spcBef>
                <a:spcPts val="0"/>
              </a:spcBef>
            </a:pPr>
            <a:r>
              <a:rPr lang="en-GB" sz="2000" b="1" dirty="0"/>
              <a:t>T</a:t>
            </a:r>
            <a:r>
              <a:rPr lang="en-GB" sz="2000" b="1" dirty="0" smtClean="0"/>
              <a:t>he price elasticity of demand</a:t>
            </a:r>
          </a:p>
          <a:p>
            <a:pPr lvl="0" algn="just">
              <a:lnSpc>
                <a:spcPct val="120000"/>
              </a:lnSpc>
              <a:spcBef>
                <a:spcPts val="0"/>
              </a:spcBef>
            </a:pPr>
            <a:r>
              <a:rPr lang="en-GB" sz="2000" b="1" dirty="0" smtClean="0"/>
              <a:t>Existing reputation and brand image of the firm</a:t>
            </a:r>
          </a:p>
          <a:p>
            <a:pPr lvl="0" algn="just">
              <a:lnSpc>
                <a:spcPct val="120000"/>
              </a:lnSpc>
              <a:spcBef>
                <a:spcPts val="0"/>
              </a:spcBef>
            </a:pPr>
            <a:r>
              <a:rPr lang="en-GB" sz="2000" b="1" dirty="0" smtClean="0"/>
              <a:t>The </a:t>
            </a:r>
            <a:r>
              <a:rPr lang="en-GB" sz="2000" b="1" dirty="0"/>
              <a:t>impact of technology </a:t>
            </a:r>
            <a:r>
              <a:rPr lang="en-GB" sz="2000" dirty="0" smtClean="0"/>
              <a:t>– E</a:t>
            </a:r>
            <a:r>
              <a:rPr lang="en-GB" sz="2000" dirty="0"/>
              <a:t>-commerce and social media usage – Does it sell its </a:t>
            </a:r>
            <a:r>
              <a:rPr lang="en-GB" sz="2000" dirty="0" smtClean="0"/>
              <a:t>goods</a:t>
            </a:r>
            <a:r>
              <a:rPr lang="en-GB" sz="2000" dirty="0"/>
              <a:t>/services </a:t>
            </a:r>
            <a:r>
              <a:rPr lang="en-GB" sz="2000" dirty="0" smtClean="0"/>
              <a:t>online; </a:t>
            </a:r>
            <a:r>
              <a:rPr lang="en-GB" sz="2000" dirty="0"/>
              <a:t>does it use social </a:t>
            </a:r>
            <a:r>
              <a:rPr lang="en-GB" sz="2000" dirty="0" smtClean="0"/>
              <a:t>media? Does </a:t>
            </a:r>
            <a:r>
              <a:rPr lang="en-GB" sz="2000" dirty="0"/>
              <a:t>its target </a:t>
            </a:r>
            <a:r>
              <a:rPr lang="en-GB" sz="2000" dirty="0" smtClean="0"/>
              <a:t>market </a:t>
            </a:r>
            <a:r>
              <a:rPr lang="en-GB" sz="2000" dirty="0"/>
              <a:t>prefer these </a:t>
            </a:r>
            <a:r>
              <a:rPr lang="en-GB" sz="2000" dirty="0" smtClean="0"/>
              <a:t>methods? What is the rate </a:t>
            </a:r>
            <a:r>
              <a:rPr lang="en-GB" sz="2000" dirty="0"/>
              <a:t>of technological change in the market in marketing </a:t>
            </a:r>
            <a:r>
              <a:rPr lang="en-GB" sz="2000" dirty="0" smtClean="0"/>
              <a:t>methods, production methods, components </a:t>
            </a:r>
            <a:r>
              <a:rPr lang="en-GB" sz="2000" dirty="0"/>
              <a:t>and </a:t>
            </a:r>
            <a:r>
              <a:rPr lang="en-GB" sz="2000" dirty="0" smtClean="0"/>
              <a:t>types of products sold?</a:t>
            </a:r>
            <a:endParaRPr lang="en-GB" sz="20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xmlns="" val="102083487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88" y="836712"/>
            <a:ext cx="8208912" cy="969873"/>
          </a:xfrm>
        </p:spPr>
        <p:txBody>
          <a:bodyPr/>
          <a:lstStyle/>
          <a:p>
            <a:r>
              <a:rPr lang="en-GB" dirty="0" smtClean="0"/>
              <a:t>Market forces</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pic>
        <p:nvPicPr>
          <p:cNvPr id="1026" name="Picture 2" descr="https://www.mindtools.com/media/Diagrams/porters-five-forces-2-new.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528" y="1700808"/>
            <a:ext cx="5124535" cy="5124536"/>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6372200" y="1160254"/>
            <a:ext cx="2160240" cy="369332"/>
          </a:xfrm>
          <a:prstGeom prst="rect">
            <a:avLst/>
          </a:prstGeom>
          <a:noFill/>
        </p:spPr>
        <p:txBody>
          <a:bodyPr wrap="square" rtlCol="0">
            <a:spAutoFit/>
          </a:bodyPr>
          <a:lstStyle/>
          <a:p>
            <a:r>
              <a:rPr lang="en-GB" dirty="0" smtClean="0"/>
              <a:t>Porter’s 5 forces</a:t>
            </a:r>
            <a:endParaRPr lang="en-GB" dirty="0"/>
          </a:p>
        </p:txBody>
      </p:sp>
    </p:spTree>
    <p:extLst>
      <p:ext uri="{BB962C8B-B14F-4D97-AF65-F5344CB8AC3E}">
        <p14:creationId xmlns:p14="http://schemas.microsoft.com/office/powerpoint/2010/main" xmlns="" val="1182042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task</a:t>
            </a:r>
            <a:endParaRPr lang="en-GB" dirty="0"/>
          </a:p>
        </p:txBody>
      </p:sp>
      <p:sp>
        <p:nvSpPr>
          <p:cNvPr id="3" name="Content Placeholder 2"/>
          <p:cNvSpPr>
            <a:spLocks noGrp="1"/>
          </p:cNvSpPr>
          <p:nvPr>
            <p:ph idx="1"/>
          </p:nvPr>
        </p:nvSpPr>
        <p:spPr/>
        <p:txBody>
          <a:bodyPr/>
          <a:lstStyle/>
          <a:p>
            <a:r>
              <a:rPr lang="en-GB" dirty="0" smtClean="0"/>
              <a:t>Create a </a:t>
            </a:r>
            <a:r>
              <a:rPr lang="en-GB" dirty="0" err="1" smtClean="0"/>
              <a:t>mindmap</a:t>
            </a:r>
            <a:r>
              <a:rPr lang="en-GB" dirty="0" smtClean="0"/>
              <a:t> of the different influences on the marketing mix </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980728"/>
            <a:ext cx="8496944" cy="1224136"/>
          </a:xfrm>
        </p:spPr>
        <p:txBody>
          <a:bodyPr>
            <a:normAutofit/>
          </a:bodyPr>
          <a:lstStyle/>
          <a:p>
            <a:pPr>
              <a:spcAft>
                <a:spcPts val="1200"/>
              </a:spcAft>
            </a:pPr>
            <a:r>
              <a:rPr lang="en-GB" dirty="0" smtClean="0">
                <a:solidFill>
                  <a:srgbClr val="C00000"/>
                </a:solidFill>
              </a:rPr>
              <a:t>Making marketing decisions: Using the marketing mix: Product</a:t>
            </a:r>
            <a:endParaRPr lang="en-GB" dirty="0">
              <a:solidFill>
                <a:srgbClr val="C00000"/>
              </a:solidFill>
            </a:endParaRPr>
          </a:p>
        </p:txBody>
      </p:sp>
      <p:graphicFrame>
        <p:nvGraphicFramePr>
          <p:cNvPr id="4" name="Diagram 3"/>
          <p:cNvGraphicFramePr/>
          <p:nvPr>
            <p:extLst>
              <p:ext uri="{D42A27DB-BD31-4B8C-83A1-F6EECF244321}">
                <p14:modId xmlns:p14="http://schemas.microsoft.com/office/powerpoint/2010/main" xmlns="" val="3548025924"/>
              </p:ext>
            </p:extLst>
          </p:nvPr>
        </p:nvGraphicFramePr>
        <p:xfrm>
          <a:off x="2363943" y="2038348"/>
          <a:ext cx="4608512" cy="4553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p14="http://schemas.microsoft.com/office/powerpoint/2010/main" xmlns="" val="69765668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733794e3e114455f6d36253a499ac58e77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1093</TotalTime>
  <Words>3528</Words>
  <Application>Microsoft Office PowerPoint</Application>
  <PresentationFormat>On-screen Show (4:3)</PresentationFormat>
  <Paragraphs>341</Paragraphs>
  <Slides>45</Slides>
  <Notes>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Learning outcomes</vt:lpstr>
      <vt:lpstr>What are the 7P’s?</vt:lpstr>
      <vt:lpstr>The elements of the marketing mix (7Ps)</vt:lpstr>
      <vt:lpstr>The influences on the marketing mix</vt:lpstr>
      <vt:lpstr>The influences on the marketing mix</vt:lpstr>
      <vt:lpstr>Market forces</vt:lpstr>
      <vt:lpstr>Quick task</vt:lpstr>
      <vt:lpstr>Slide 9</vt:lpstr>
      <vt:lpstr>Product decisions</vt:lpstr>
      <vt:lpstr>Industrial (or business-to-business) marketing</vt:lpstr>
      <vt:lpstr>Consumer marketing</vt:lpstr>
      <vt:lpstr>Quick task</vt:lpstr>
      <vt:lpstr>Slide 14</vt:lpstr>
      <vt:lpstr>Quick task</vt:lpstr>
      <vt:lpstr>Slide 16</vt:lpstr>
      <vt:lpstr>Quick task</vt:lpstr>
      <vt:lpstr>Discussion:  Can you think of example products at each stage of the product life cycle?</vt:lpstr>
      <vt:lpstr>Slide 19</vt:lpstr>
      <vt:lpstr>Slide 20</vt:lpstr>
      <vt:lpstr>Slide 21</vt:lpstr>
      <vt:lpstr>Slide 22</vt:lpstr>
      <vt:lpstr>Slide 23</vt:lpstr>
      <vt:lpstr>Slide 24</vt:lpstr>
      <vt:lpstr>Slide 25</vt:lpstr>
      <vt:lpstr>Slide 26</vt:lpstr>
      <vt:lpstr>Discussion questions:</vt:lpstr>
      <vt:lpstr>Slide 28</vt:lpstr>
      <vt:lpstr>Slide 29</vt:lpstr>
      <vt:lpstr>Task</vt:lpstr>
      <vt:lpstr>The Boston Matrix</vt:lpstr>
      <vt:lpstr>Links between the product life cycle and the Boston Matrix</vt:lpstr>
      <vt:lpstr>The product life cycle, Boston Matrix and product development</vt:lpstr>
      <vt:lpstr>Stage of the Boston Matrix</vt:lpstr>
      <vt:lpstr>Stages of the Boston Matrix</vt:lpstr>
      <vt:lpstr>Quick task</vt:lpstr>
      <vt:lpstr>Discussion</vt:lpstr>
      <vt:lpstr>Slide 38</vt:lpstr>
      <vt:lpstr>Slide 39</vt:lpstr>
      <vt:lpstr>Quick task</vt:lpstr>
      <vt:lpstr>Slide 41</vt:lpstr>
      <vt:lpstr>Slide 42</vt:lpstr>
      <vt:lpstr>Slide 43</vt:lpstr>
      <vt:lpstr>Slide 44</vt:lpstr>
      <vt:lpstr>Summary</vt:lpstr>
    </vt:vector>
  </TitlesOfParts>
  <Company>Halesowen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user</cp:lastModifiedBy>
  <cp:revision>91</cp:revision>
  <dcterms:created xsi:type="dcterms:W3CDTF">2014-07-21T12:45:36Z</dcterms:created>
  <dcterms:modified xsi:type="dcterms:W3CDTF">2015-12-04T23:55:38Z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270672</vt:lpwstr>
  </property>
  <property fmtid="{D5CDD505-2E9C-101B-9397-08002B2CF9AE}" pid="3" name="NXPowerLiteSettings">
    <vt:lpwstr>F5000400038000</vt:lpwstr>
  </property>
  <property fmtid="{D5CDD505-2E9C-101B-9397-08002B2CF9AE}" pid="4" name="NXPowerLiteVersion">
    <vt:lpwstr>D6.1.2</vt:lpwstr>
  </property>
</Properties>
</file>