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diagrams/drawing2.xml" ContentType="application/vnd.ms-office.drawingml.diagramDrawin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56" r:id="rId2"/>
    <p:sldId id="292" r:id="rId3"/>
    <p:sldId id="294" r:id="rId4"/>
    <p:sldId id="295" r:id="rId5"/>
    <p:sldId id="296" r:id="rId6"/>
    <p:sldId id="297" r:id="rId7"/>
    <p:sldId id="298" r:id="rId8"/>
    <p:sldId id="299" r:id="rId9"/>
    <p:sldId id="300" r:id="rId10"/>
    <p:sldId id="310" r:id="rId11"/>
    <p:sldId id="305" r:id="rId12"/>
    <p:sldId id="306" r:id="rId13"/>
    <p:sldId id="307" r:id="rId14"/>
    <p:sldId id="302" r:id="rId15"/>
    <p:sldId id="303" r:id="rId16"/>
    <p:sldId id="308" r:id="rId17"/>
    <p:sldId id="311" r:id="rId18"/>
    <p:sldId id="309" r:id="rId19"/>
  </p:sldIdLst>
  <p:sldSz cx="9144000" cy="6858000" type="screen4x3"/>
  <p:notesSz cx="6858000" cy="9144000"/>
  <p:custDataLst>
    <p:tags r:id="rId2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41C65"/>
    <a:srgbClr val="2F444D"/>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gs" Target="tags/tag1.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3374B06-8ACD-4CBC-811C-6C5BD3877C58}" type="doc">
      <dgm:prSet loTypeId="urn:microsoft.com/office/officeart/2005/8/layout/cycle8" loCatId="cycle" qsTypeId="urn:microsoft.com/office/officeart/2005/8/quickstyle/simple1" qsCatId="simple" csTypeId="urn:microsoft.com/office/officeart/2005/8/colors/accent0_1" csCatId="mainScheme" phldr="1"/>
      <dgm:spPr/>
    </dgm:pt>
    <dgm:pt modelId="{6775E51E-51DC-41B5-9AF1-5BC893598E6B}">
      <dgm:prSet phldrT="[Text]" custT="1"/>
      <dgm:spPr/>
      <dgm:t>
        <a:bodyPr/>
        <a:lstStyle/>
        <a:p>
          <a:r>
            <a:rPr lang="en-GB" sz="1400" b="1" dirty="0" smtClean="0"/>
            <a:t>Price</a:t>
          </a:r>
          <a:endParaRPr lang="en-GB" sz="1400" b="1" dirty="0"/>
        </a:p>
      </dgm:t>
    </dgm:pt>
    <dgm:pt modelId="{3A30B2B9-0B8D-4051-AC0A-4A92130125CD}" type="parTrans" cxnId="{27012454-BE27-4FB8-AA34-8D8606A347CC}">
      <dgm:prSet/>
      <dgm:spPr/>
      <dgm:t>
        <a:bodyPr/>
        <a:lstStyle/>
        <a:p>
          <a:endParaRPr lang="en-GB" sz="2400"/>
        </a:p>
      </dgm:t>
    </dgm:pt>
    <dgm:pt modelId="{D88BB50B-9D8D-449B-B300-B33D866A01B5}" type="sibTrans" cxnId="{27012454-BE27-4FB8-AA34-8D8606A347CC}">
      <dgm:prSet/>
      <dgm:spPr/>
      <dgm:t>
        <a:bodyPr/>
        <a:lstStyle/>
        <a:p>
          <a:endParaRPr lang="en-GB" sz="2400"/>
        </a:p>
      </dgm:t>
    </dgm:pt>
    <dgm:pt modelId="{D86CCFEB-E611-4F8A-ADCC-885A73EF946E}">
      <dgm:prSet phldrT="[Text]" custT="1"/>
      <dgm:spPr>
        <a:solidFill>
          <a:srgbClr val="7030A0"/>
        </a:solidFill>
      </dgm:spPr>
      <dgm:t>
        <a:bodyPr/>
        <a:lstStyle/>
        <a:p>
          <a:r>
            <a:rPr lang="en-GB" sz="2200" b="1" dirty="0" smtClean="0">
              <a:solidFill>
                <a:schemeClr val="bg1"/>
              </a:solidFill>
            </a:rPr>
            <a:t>Promotion</a:t>
          </a:r>
          <a:endParaRPr lang="en-GB" sz="2200" b="1" dirty="0">
            <a:solidFill>
              <a:schemeClr val="bg1"/>
            </a:solidFill>
          </a:endParaRPr>
        </a:p>
      </dgm:t>
    </dgm:pt>
    <dgm:pt modelId="{3FD39977-653D-43BF-9E97-14520E7371A4}" type="parTrans" cxnId="{C819063A-36D7-4721-ACA5-BE5C4E7CB74F}">
      <dgm:prSet/>
      <dgm:spPr/>
      <dgm:t>
        <a:bodyPr/>
        <a:lstStyle/>
        <a:p>
          <a:endParaRPr lang="en-GB" sz="2400"/>
        </a:p>
      </dgm:t>
    </dgm:pt>
    <dgm:pt modelId="{66BD4C65-1012-48DB-B962-C658FDD348A9}" type="sibTrans" cxnId="{C819063A-36D7-4721-ACA5-BE5C4E7CB74F}">
      <dgm:prSet/>
      <dgm:spPr/>
      <dgm:t>
        <a:bodyPr/>
        <a:lstStyle/>
        <a:p>
          <a:endParaRPr lang="en-GB" sz="2400"/>
        </a:p>
      </dgm:t>
    </dgm:pt>
    <dgm:pt modelId="{815AD680-9E12-4056-AEB2-D88A4784BD08}">
      <dgm:prSet phldrT="[Text]" custT="1"/>
      <dgm:spPr/>
      <dgm:t>
        <a:bodyPr/>
        <a:lstStyle/>
        <a:p>
          <a:r>
            <a:rPr lang="en-GB" sz="1400" b="1" dirty="0" smtClean="0"/>
            <a:t>Product</a:t>
          </a:r>
          <a:endParaRPr lang="en-GB" sz="1400" b="1" dirty="0"/>
        </a:p>
      </dgm:t>
    </dgm:pt>
    <dgm:pt modelId="{6B8632A4-8C54-4368-8073-D3C413354593}" type="parTrans" cxnId="{099E5E26-61AF-44A4-8615-0D7FCD3F50F4}">
      <dgm:prSet/>
      <dgm:spPr/>
      <dgm:t>
        <a:bodyPr/>
        <a:lstStyle/>
        <a:p>
          <a:endParaRPr lang="en-GB" sz="2400"/>
        </a:p>
      </dgm:t>
    </dgm:pt>
    <dgm:pt modelId="{7F6A12E4-2B88-48D8-A1F8-526F5A40CB45}" type="sibTrans" cxnId="{099E5E26-61AF-44A4-8615-0D7FCD3F50F4}">
      <dgm:prSet/>
      <dgm:spPr/>
      <dgm:t>
        <a:bodyPr/>
        <a:lstStyle/>
        <a:p>
          <a:endParaRPr lang="en-GB" sz="2400"/>
        </a:p>
      </dgm:t>
    </dgm:pt>
    <dgm:pt modelId="{0E1A0B77-8E22-45AA-9686-36FFA4275933}">
      <dgm:prSet phldrT="[Text]" custT="1"/>
      <dgm:spPr/>
      <dgm:t>
        <a:bodyPr/>
        <a:lstStyle/>
        <a:p>
          <a:r>
            <a:rPr lang="en-GB" sz="1400" b="1" dirty="0" smtClean="0"/>
            <a:t>Place</a:t>
          </a:r>
          <a:endParaRPr lang="en-GB" sz="1400" b="1" dirty="0"/>
        </a:p>
      </dgm:t>
    </dgm:pt>
    <dgm:pt modelId="{0C3C51E9-5997-4B2F-B627-B83432FDE251}" type="parTrans" cxnId="{5F3BC07E-D40E-48C3-810B-0EC0EE7F3A5C}">
      <dgm:prSet/>
      <dgm:spPr/>
      <dgm:t>
        <a:bodyPr/>
        <a:lstStyle/>
        <a:p>
          <a:endParaRPr lang="en-GB" sz="2400"/>
        </a:p>
      </dgm:t>
    </dgm:pt>
    <dgm:pt modelId="{9BFEDC16-F068-4A37-8744-4289AB71AC81}" type="sibTrans" cxnId="{5F3BC07E-D40E-48C3-810B-0EC0EE7F3A5C}">
      <dgm:prSet/>
      <dgm:spPr/>
      <dgm:t>
        <a:bodyPr/>
        <a:lstStyle/>
        <a:p>
          <a:endParaRPr lang="en-GB" sz="2400"/>
        </a:p>
      </dgm:t>
    </dgm:pt>
    <dgm:pt modelId="{162A87EA-AFF8-4703-98EC-4DBE27C65553}">
      <dgm:prSet phldrT="[Text]" custT="1"/>
      <dgm:spPr/>
      <dgm:t>
        <a:bodyPr/>
        <a:lstStyle/>
        <a:p>
          <a:r>
            <a:rPr lang="en-GB" sz="1400" b="1" dirty="0" smtClean="0"/>
            <a:t>People</a:t>
          </a:r>
          <a:endParaRPr lang="en-GB" sz="1400" b="1" dirty="0"/>
        </a:p>
      </dgm:t>
    </dgm:pt>
    <dgm:pt modelId="{451D2D81-6ED1-4319-BF1D-B71E9AE6BEA5}" type="parTrans" cxnId="{1BE654E6-7B1D-4D10-BBED-C92B05BA298F}">
      <dgm:prSet/>
      <dgm:spPr/>
      <dgm:t>
        <a:bodyPr/>
        <a:lstStyle/>
        <a:p>
          <a:endParaRPr lang="en-GB" sz="2400"/>
        </a:p>
      </dgm:t>
    </dgm:pt>
    <dgm:pt modelId="{2DDA9A86-CC09-42C4-8EDD-EDC5A405BB5F}" type="sibTrans" cxnId="{1BE654E6-7B1D-4D10-BBED-C92B05BA298F}">
      <dgm:prSet/>
      <dgm:spPr/>
      <dgm:t>
        <a:bodyPr/>
        <a:lstStyle/>
        <a:p>
          <a:endParaRPr lang="en-GB" sz="2400"/>
        </a:p>
      </dgm:t>
    </dgm:pt>
    <dgm:pt modelId="{196E94B5-A9F8-4215-A017-244A1E74F4A7}">
      <dgm:prSet phldrT="[Text]" custT="1"/>
      <dgm:spPr/>
      <dgm:t>
        <a:bodyPr/>
        <a:lstStyle/>
        <a:p>
          <a:r>
            <a:rPr lang="en-GB" sz="1400" b="1" dirty="0" smtClean="0"/>
            <a:t>Process</a:t>
          </a:r>
          <a:endParaRPr lang="en-GB" sz="1400" b="1" dirty="0"/>
        </a:p>
      </dgm:t>
    </dgm:pt>
    <dgm:pt modelId="{FFD0BA0B-9129-4332-A0B6-51208296B3BB}" type="parTrans" cxnId="{CF80ED7D-51E3-43B9-9800-BD906042E5DE}">
      <dgm:prSet/>
      <dgm:spPr/>
      <dgm:t>
        <a:bodyPr/>
        <a:lstStyle/>
        <a:p>
          <a:endParaRPr lang="en-GB" sz="2400"/>
        </a:p>
      </dgm:t>
    </dgm:pt>
    <dgm:pt modelId="{6EDCEEE8-D4E9-495A-952B-7F69C1F78A3D}" type="sibTrans" cxnId="{CF80ED7D-51E3-43B9-9800-BD906042E5DE}">
      <dgm:prSet/>
      <dgm:spPr/>
      <dgm:t>
        <a:bodyPr/>
        <a:lstStyle/>
        <a:p>
          <a:endParaRPr lang="en-GB" sz="2400"/>
        </a:p>
      </dgm:t>
    </dgm:pt>
    <dgm:pt modelId="{4EED5867-D46D-4741-9D60-4994087A3E03}">
      <dgm:prSet phldrT="[Text]" custT="1"/>
      <dgm:spPr/>
      <dgm:t>
        <a:bodyPr/>
        <a:lstStyle/>
        <a:p>
          <a:r>
            <a:rPr lang="en-GB" sz="1300" b="1" dirty="0" smtClean="0"/>
            <a:t>Physical environment</a:t>
          </a:r>
          <a:endParaRPr lang="en-GB" sz="1300" b="1" dirty="0"/>
        </a:p>
      </dgm:t>
    </dgm:pt>
    <dgm:pt modelId="{F5A31098-45B7-47EA-B6E2-565B9EF6BD2A}" type="parTrans" cxnId="{068613DD-4779-4D2C-A7D1-EFEBAE8C1057}">
      <dgm:prSet/>
      <dgm:spPr/>
      <dgm:t>
        <a:bodyPr/>
        <a:lstStyle/>
        <a:p>
          <a:endParaRPr lang="en-GB" sz="2400"/>
        </a:p>
      </dgm:t>
    </dgm:pt>
    <dgm:pt modelId="{E8D06A7F-D830-4DD1-AE0F-6435833B2EC4}" type="sibTrans" cxnId="{068613DD-4779-4D2C-A7D1-EFEBAE8C1057}">
      <dgm:prSet/>
      <dgm:spPr/>
      <dgm:t>
        <a:bodyPr/>
        <a:lstStyle/>
        <a:p>
          <a:endParaRPr lang="en-GB" sz="2400"/>
        </a:p>
      </dgm:t>
    </dgm:pt>
    <dgm:pt modelId="{E311D43B-6A59-49B8-97DB-9BD9A9F4FCD4}" type="pres">
      <dgm:prSet presAssocID="{B3374B06-8ACD-4CBC-811C-6C5BD3877C58}" presName="compositeShape" presStyleCnt="0">
        <dgm:presLayoutVars>
          <dgm:chMax val="7"/>
          <dgm:dir/>
          <dgm:resizeHandles val="exact"/>
        </dgm:presLayoutVars>
      </dgm:prSet>
      <dgm:spPr/>
    </dgm:pt>
    <dgm:pt modelId="{D6B4CEDB-A7F2-48A6-859B-8B05FDA68843}" type="pres">
      <dgm:prSet presAssocID="{B3374B06-8ACD-4CBC-811C-6C5BD3877C58}" presName="wedge1" presStyleLbl="node1" presStyleIdx="0" presStyleCnt="7"/>
      <dgm:spPr/>
      <dgm:t>
        <a:bodyPr/>
        <a:lstStyle/>
        <a:p>
          <a:endParaRPr lang="en-GB"/>
        </a:p>
      </dgm:t>
    </dgm:pt>
    <dgm:pt modelId="{109A7B1D-2FC1-4EA3-BCA3-636240A2F924}" type="pres">
      <dgm:prSet presAssocID="{B3374B06-8ACD-4CBC-811C-6C5BD3877C58}" presName="dummy1a" presStyleCnt="0"/>
      <dgm:spPr/>
    </dgm:pt>
    <dgm:pt modelId="{44797D3D-0BA7-4AD3-B0E8-4BAC76098CF4}" type="pres">
      <dgm:prSet presAssocID="{B3374B06-8ACD-4CBC-811C-6C5BD3877C58}" presName="dummy1b" presStyleCnt="0"/>
      <dgm:spPr/>
    </dgm:pt>
    <dgm:pt modelId="{3C066BDD-EADD-4965-ABB0-3969A509229E}" type="pres">
      <dgm:prSet presAssocID="{B3374B06-8ACD-4CBC-811C-6C5BD3877C58}" presName="wedge1Tx" presStyleLbl="node1" presStyleIdx="0" presStyleCnt="7">
        <dgm:presLayoutVars>
          <dgm:chMax val="0"/>
          <dgm:chPref val="0"/>
          <dgm:bulletEnabled val="1"/>
        </dgm:presLayoutVars>
      </dgm:prSet>
      <dgm:spPr/>
      <dgm:t>
        <a:bodyPr/>
        <a:lstStyle/>
        <a:p>
          <a:endParaRPr lang="en-GB"/>
        </a:p>
      </dgm:t>
    </dgm:pt>
    <dgm:pt modelId="{0F11E2BF-F5B9-4BD0-ACF4-121B24D8D424}" type="pres">
      <dgm:prSet presAssocID="{B3374B06-8ACD-4CBC-811C-6C5BD3877C58}" presName="wedge2" presStyleLbl="node1" presStyleIdx="1" presStyleCnt="7" custScaleX="125062" custScaleY="115665" custLinFactNeighborX="13972" custLinFactNeighborY="-2776"/>
      <dgm:spPr/>
      <dgm:t>
        <a:bodyPr/>
        <a:lstStyle/>
        <a:p>
          <a:endParaRPr lang="en-GB"/>
        </a:p>
      </dgm:t>
    </dgm:pt>
    <dgm:pt modelId="{D32A8768-BD45-4886-BF74-D97945AB2F9E}" type="pres">
      <dgm:prSet presAssocID="{B3374B06-8ACD-4CBC-811C-6C5BD3877C58}" presName="dummy2a" presStyleCnt="0"/>
      <dgm:spPr/>
    </dgm:pt>
    <dgm:pt modelId="{A31C46E3-8F61-4BC6-B792-1C5956FE5B9F}" type="pres">
      <dgm:prSet presAssocID="{B3374B06-8ACD-4CBC-811C-6C5BD3877C58}" presName="dummy2b" presStyleCnt="0"/>
      <dgm:spPr/>
    </dgm:pt>
    <dgm:pt modelId="{066B1B39-B2EA-441C-B443-4D9E1A2AEF23}" type="pres">
      <dgm:prSet presAssocID="{B3374B06-8ACD-4CBC-811C-6C5BD3877C58}" presName="wedge2Tx" presStyleLbl="node1" presStyleIdx="1" presStyleCnt="7">
        <dgm:presLayoutVars>
          <dgm:chMax val="0"/>
          <dgm:chPref val="0"/>
          <dgm:bulletEnabled val="1"/>
        </dgm:presLayoutVars>
      </dgm:prSet>
      <dgm:spPr/>
      <dgm:t>
        <a:bodyPr/>
        <a:lstStyle/>
        <a:p>
          <a:endParaRPr lang="en-GB"/>
        </a:p>
      </dgm:t>
    </dgm:pt>
    <dgm:pt modelId="{68729DB3-47E9-4296-AD6A-03BD64BF31A8}" type="pres">
      <dgm:prSet presAssocID="{B3374B06-8ACD-4CBC-811C-6C5BD3877C58}" presName="wedge3" presStyleLbl="node1" presStyleIdx="2" presStyleCnt="7"/>
      <dgm:spPr/>
      <dgm:t>
        <a:bodyPr/>
        <a:lstStyle/>
        <a:p>
          <a:endParaRPr lang="en-GB"/>
        </a:p>
      </dgm:t>
    </dgm:pt>
    <dgm:pt modelId="{8788810D-7B26-451F-8B9E-877051B084D0}" type="pres">
      <dgm:prSet presAssocID="{B3374B06-8ACD-4CBC-811C-6C5BD3877C58}" presName="dummy3a" presStyleCnt="0"/>
      <dgm:spPr/>
    </dgm:pt>
    <dgm:pt modelId="{7055D1FB-953C-4867-A196-B1270AD63CF5}" type="pres">
      <dgm:prSet presAssocID="{B3374B06-8ACD-4CBC-811C-6C5BD3877C58}" presName="dummy3b" presStyleCnt="0"/>
      <dgm:spPr/>
    </dgm:pt>
    <dgm:pt modelId="{11F8A502-5EA9-4979-87CC-D4D91346AD41}" type="pres">
      <dgm:prSet presAssocID="{B3374B06-8ACD-4CBC-811C-6C5BD3877C58}" presName="wedge3Tx" presStyleLbl="node1" presStyleIdx="2" presStyleCnt="7">
        <dgm:presLayoutVars>
          <dgm:chMax val="0"/>
          <dgm:chPref val="0"/>
          <dgm:bulletEnabled val="1"/>
        </dgm:presLayoutVars>
      </dgm:prSet>
      <dgm:spPr/>
      <dgm:t>
        <a:bodyPr/>
        <a:lstStyle/>
        <a:p>
          <a:endParaRPr lang="en-GB"/>
        </a:p>
      </dgm:t>
    </dgm:pt>
    <dgm:pt modelId="{EAF7E07B-3CD5-4B5D-8288-FA91C414FD54}" type="pres">
      <dgm:prSet presAssocID="{B3374B06-8ACD-4CBC-811C-6C5BD3877C58}" presName="wedge4" presStyleLbl="node1" presStyleIdx="3" presStyleCnt="7"/>
      <dgm:spPr/>
      <dgm:t>
        <a:bodyPr/>
        <a:lstStyle/>
        <a:p>
          <a:endParaRPr lang="en-GB"/>
        </a:p>
      </dgm:t>
    </dgm:pt>
    <dgm:pt modelId="{88856F44-51A3-415B-89C2-B0F3475CAD1C}" type="pres">
      <dgm:prSet presAssocID="{B3374B06-8ACD-4CBC-811C-6C5BD3877C58}" presName="dummy4a" presStyleCnt="0"/>
      <dgm:spPr/>
    </dgm:pt>
    <dgm:pt modelId="{3BB7C457-F11C-40A7-B8C6-6310EFF2EFF9}" type="pres">
      <dgm:prSet presAssocID="{B3374B06-8ACD-4CBC-811C-6C5BD3877C58}" presName="dummy4b" presStyleCnt="0"/>
      <dgm:spPr/>
    </dgm:pt>
    <dgm:pt modelId="{6299D4ED-C202-4FF0-9EFF-FAC86CF17C8C}" type="pres">
      <dgm:prSet presAssocID="{B3374B06-8ACD-4CBC-811C-6C5BD3877C58}" presName="wedge4Tx" presStyleLbl="node1" presStyleIdx="3" presStyleCnt="7">
        <dgm:presLayoutVars>
          <dgm:chMax val="0"/>
          <dgm:chPref val="0"/>
          <dgm:bulletEnabled val="1"/>
        </dgm:presLayoutVars>
      </dgm:prSet>
      <dgm:spPr/>
      <dgm:t>
        <a:bodyPr/>
        <a:lstStyle/>
        <a:p>
          <a:endParaRPr lang="en-GB"/>
        </a:p>
      </dgm:t>
    </dgm:pt>
    <dgm:pt modelId="{9E30A91F-270A-40E4-B3A0-A3F6B1D65CD0}" type="pres">
      <dgm:prSet presAssocID="{B3374B06-8ACD-4CBC-811C-6C5BD3877C58}" presName="wedge5" presStyleLbl="node1" presStyleIdx="4" presStyleCnt="7"/>
      <dgm:spPr/>
      <dgm:t>
        <a:bodyPr/>
        <a:lstStyle/>
        <a:p>
          <a:endParaRPr lang="en-GB"/>
        </a:p>
      </dgm:t>
    </dgm:pt>
    <dgm:pt modelId="{8EF23717-E3C7-485B-8D94-F5B183638693}" type="pres">
      <dgm:prSet presAssocID="{B3374B06-8ACD-4CBC-811C-6C5BD3877C58}" presName="dummy5a" presStyleCnt="0"/>
      <dgm:spPr/>
    </dgm:pt>
    <dgm:pt modelId="{994ABDF9-CD6E-45F7-8C8F-6AE5DDB80349}" type="pres">
      <dgm:prSet presAssocID="{B3374B06-8ACD-4CBC-811C-6C5BD3877C58}" presName="dummy5b" presStyleCnt="0"/>
      <dgm:spPr/>
    </dgm:pt>
    <dgm:pt modelId="{8888043A-DEF7-49BF-8945-4535B771C33F}" type="pres">
      <dgm:prSet presAssocID="{B3374B06-8ACD-4CBC-811C-6C5BD3877C58}" presName="wedge5Tx" presStyleLbl="node1" presStyleIdx="4" presStyleCnt="7">
        <dgm:presLayoutVars>
          <dgm:chMax val="0"/>
          <dgm:chPref val="0"/>
          <dgm:bulletEnabled val="1"/>
        </dgm:presLayoutVars>
      </dgm:prSet>
      <dgm:spPr/>
      <dgm:t>
        <a:bodyPr/>
        <a:lstStyle/>
        <a:p>
          <a:endParaRPr lang="en-GB"/>
        </a:p>
      </dgm:t>
    </dgm:pt>
    <dgm:pt modelId="{0C6A334B-DBD3-45C8-869D-AAF437AA053B}" type="pres">
      <dgm:prSet presAssocID="{B3374B06-8ACD-4CBC-811C-6C5BD3877C58}" presName="wedge6" presStyleLbl="node1" presStyleIdx="5" presStyleCnt="7"/>
      <dgm:spPr/>
      <dgm:t>
        <a:bodyPr/>
        <a:lstStyle/>
        <a:p>
          <a:endParaRPr lang="en-GB"/>
        </a:p>
      </dgm:t>
    </dgm:pt>
    <dgm:pt modelId="{F75F159E-1E55-4C4E-9079-21E0E056B660}" type="pres">
      <dgm:prSet presAssocID="{B3374B06-8ACD-4CBC-811C-6C5BD3877C58}" presName="dummy6a" presStyleCnt="0"/>
      <dgm:spPr/>
    </dgm:pt>
    <dgm:pt modelId="{146035CB-2B72-4B9E-AFCE-5CE46DFD3864}" type="pres">
      <dgm:prSet presAssocID="{B3374B06-8ACD-4CBC-811C-6C5BD3877C58}" presName="dummy6b" presStyleCnt="0"/>
      <dgm:spPr/>
    </dgm:pt>
    <dgm:pt modelId="{42C08E89-3ACA-4D7E-92F4-5924012148B1}" type="pres">
      <dgm:prSet presAssocID="{B3374B06-8ACD-4CBC-811C-6C5BD3877C58}" presName="wedge6Tx" presStyleLbl="node1" presStyleIdx="5" presStyleCnt="7">
        <dgm:presLayoutVars>
          <dgm:chMax val="0"/>
          <dgm:chPref val="0"/>
          <dgm:bulletEnabled val="1"/>
        </dgm:presLayoutVars>
      </dgm:prSet>
      <dgm:spPr/>
      <dgm:t>
        <a:bodyPr/>
        <a:lstStyle/>
        <a:p>
          <a:endParaRPr lang="en-GB"/>
        </a:p>
      </dgm:t>
    </dgm:pt>
    <dgm:pt modelId="{D173717B-5F12-4BF8-B4D4-8C873ABBAA58}" type="pres">
      <dgm:prSet presAssocID="{B3374B06-8ACD-4CBC-811C-6C5BD3877C58}" presName="wedge7" presStyleLbl="node1" presStyleIdx="6" presStyleCnt="7"/>
      <dgm:spPr/>
      <dgm:t>
        <a:bodyPr/>
        <a:lstStyle/>
        <a:p>
          <a:endParaRPr lang="en-GB"/>
        </a:p>
      </dgm:t>
    </dgm:pt>
    <dgm:pt modelId="{210E7F5D-19DD-4B87-866B-5F29E29DB46A}" type="pres">
      <dgm:prSet presAssocID="{B3374B06-8ACD-4CBC-811C-6C5BD3877C58}" presName="dummy7a" presStyleCnt="0"/>
      <dgm:spPr/>
    </dgm:pt>
    <dgm:pt modelId="{93CDDEE6-0933-42DE-8E92-23AF1F9C256D}" type="pres">
      <dgm:prSet presAssocID="{B3374B06-8ACD-4CBC-811C-6C5BD3877C58}" presName="dummy7b" presStyleCnt="0"/>
      <dgm:spPr/>
    </dgm:pt>
    <dgm:pt modelId="{1D29AFC2-9478-4B2C-AFFF-D89C74F26A51}" type="pres">
      <dgm:prSet presAssocID="{B3374B06-8ACD-4CBC-811C-6C5BD3877C58}" presName="wedge7Tx" presStyleLbl="node1" presStyleIdx="6" presStyleCnt="7">
        <dgm:presLayoutVars>
          <dgm:chMax val="0"/>
          <dgm:chPref val="0"/>
          <dgm:bulletEnabled val="1"/>
        </dgm:presLayoutVars>
      </dgm:prSet>
      <dgm:spPr/>
      <dgm:t>
        <a:bodyPr/>
        <a:lstStyle/>
        <a:p>
          <a:endParaRPr lang="en-GB"/>
        </a:p>
      </dgm:t>
    </dgm:pt>
    <dgm:pt modelId="{4E03F4E8-5E67-4D12-898A-9D85A175DD7E}" type="pres">
      <dgm:prSet presAssocID="{D88BB50B-9D8D-449B-B300-B33D866A01B5}" presName="arrowWedge1" presStyleLbl="fgSibTrans2D1" presStyleIdx="0" presStyleCnt="7"/>
      <dgm:spPr/>
    </dgm:pt>
    <dgm:pt modelId="{9201F066-6AD1-43DA-A1E9-C90548CF62C4}" type="pres">
      <dgm:prSet presAssocID="{66BD4C65-1012-48DB-B962-C658FDD348A9}" presName="arrowWedge2" presStyleLbl="fgSibTrans2D1" presStyleIdx="1" presStyleCnt="7" custScaleX="125090" custScaleY="134163" custLinFactNeighborX="396" custLinFactNeighborY="699"/>
      <dgm:spPr/>
    </dgm:pt>
    <dgm:pt modelId="{0A6450F7-E9C5-442C-9E56-8D25EC9D5282}" type="pres">
      <dgm:prSet presAssocID="{7F6A12E4-2B88-48D8-A1F8-526F5A40CB45}" presName="arrowWedge3" presStyleLbl="fgSibTrans2D1" presStyleIdx="2" presStyleCnt="7"/>
      <dgm:spPr/>
    </dgm:pt>
    <dgm:pt modelId="{11C81D06-B8AF-492C-B662-B6426A21F755}" type="pres">
      <dgm:prSet presAssocID="{9BFEDC16-F068-4A37-8744-4289AB71AC81}" presName="arrowWedge4" presStyleLbl="fgSibTrans2D1" presStyleIdx="3" presStyleCnt="7"/>
      <dgm:spPr/>
    </dgm:pt>
    <dgm:pt modelId="{6F41AAAE-EB91-4FFC-A815-006DF0C275DC}" type="pres">
      <dgm:prSet presAssocID="{2DDA9A86-CC09-42C4-8EDD-EDC5A405BB5F}" presName="arrowWedge5" presStyleLbl="fgSibTrans2D1" presStyleIdx="4" presStyleCnt="7"/>
      <dgm:spPr/>
    </dgm:pt>
    <dgm:pt modelId="{8826FEF2-98AD-4DFC-B554-F42E4C51A192}" type="pres">
      <dgm:prSet presAssocID="{6EDCEEE8-D4E9-495A-952B-7F69C1F78A3D}" presName="arrowWedge6" presStyleLbl="fgSibTrans2D1" presStyleIdx="5" presStyleCnt="7"/>
      <dgm:spPr/>
    </dgm:pt>
    <dgm:pt modelId="{0E1C5E9A-DA1D-4003-A436-340AA488FB58}" type="pres">
      <dgm:prSet presAssocID="{E8D06A7F-D830-4DD1-AE0F-6435833B2EC4}" presName="arrowWedge7" presStyleLbl="fgSibTrans2D1" presStyleIdx="6" presStyleCnt="7"/>
      <dgm:spPr/>
    </dgm:pt>
  </dgm:ptLst>
  <dgm:cxnLst>
    <dgm:cxn modelId="{099E5E26-61AF-44A4-8615-0D7FCD3F50F4}" srcId="{B3374B06-8ACD-4CBC-811C-6C5BD3877C58}" destId="{815AD680-9E12-4056-AEB2-D88A4784BD08}" srcOrd="2" destOrd="0" parTransId="{6B8632A4-8C54-4368-8073-D3C413354593}" sibTransId="{7F6A12E4-2B88-48D8-A1F8-526F5A40CB45}"/>
    <dgm:cxn modelId="{CF80ED7D-51E3-43B9-9800-BD906042E5DE}" srcId="{B3374B06-8ACD-4CBC-811C-6C5BD3877C58}" destId="{196E94B5-A9F8-4215-A017-244A1E74F4A7}" srcOrd="5" destOrd="0" parTransId="{FFD0BA0B-9129-4332-A0B6-51208296B3BB}" sibTransId="{6EDCEEE8-D4E9-495A-952B-7F69C1F78A3D}"/>
    <dgm:cxn modelId="{E173D266-D91A-B34C-A8BB-1534CCD8E2F9}" type="presOf" srcId="{815AD680-9E12-4056-AEB2-D88A4784BD08}" destId="{68729DB3-47E9-4296-AD6A-03BD64BF31A8}" srcOrd="0" destOrd="0" presId="urn:microsoft.com/office/officeart/2005/8/layout/cycle8"/>
    <dgm:cxn modelId="{C819063A-36D7-4721-ACA5-BE5C4E7CB74F}" srcId="{B3374B06-8ACD-4CBC-811C-6C5BD3877C58}" destId="{D86CCFEB-E611-4F8A-ADCC-885A73EF946E}" srcOrd="1" destOrd="0" parTransId="{3FD39977-653D-43BF-9E97-14520E7371A4}" sibTransId="{66BD4C65-1012-48DB-B962-C658FDD348A9}"/>
    <dgm:cxn modelId="{DA74C5D7-351E-4A4F-A629-572F41C413B2}" type="presOf" srcId="{4EED5867-D46D-4741-9D60-4994087A3E03}" destId="{1D29AFC2-9478-4B2C-AFFF-D89C74F26A51}" srcOrd="1" destOrd="0" presId="urn:microsoft.com/office/officeart/2005/8/layout/cycle8"/>
    <dgm:cxn modelId="{0747E7C8-4094-C943-B698-91C81D2B4C1F}" type="presOf" srcId="{6775E51E-51DC-41B5-9AF1-5BC893598E6B}" destId="{D6B4CEDB-A7F2-48A6-859B-8B05FDA68843}" srcOrd="0" destOrd="0" presId="urn:microsoft.com/office/officeart/2005/8/layout/cycle8"/>
    <dgm:cxn modelId="{068613DD-4779-4D2C-A7D1-EFEBAE8C1057}" srcId="{B3374B06-8ACD-4CBC-811C-6C5BD3877C58}" destId="{4EED5867-D46D-4741-9D60-4994087A3E03}" srcOrd="6" destOrd="0" parTransId="{F5A31098-45B7-47EA-B6E2-565B9EF6BD2A}" sibTransId="{E8D06A7F-D830-4DD1-AE0F-6435833B2EC4}"/>
    <dgm:cxn modelId="{A8084115-D5F2-E44C-BF61-F568E63EC992}" type="presOf" srcId="{815AD680-9E12-4056-AEB2-D88A4784BD08}" destId="{11F8A502-5EA9-4979-87CC-D4D91346AD41}" srcOrd="1" destOrd="0" presId="urn:microsoft.com/office/officeart/2005/8/layout/cycle8"/>
    <dgm:cxn modelId="{EC8E30FF-CD97-164E-9460-CD2FB8364B68}" type="presOf" srcId="{0E1A0B77-8E22-45AA-9686-36FFA4275933}" destId="{EAF7E07B-3CD5-4B5D-8288-FA91C414FD54}" srcOrd="0" destOrd="0" presId="urn:microsoft.com/office/officeart/2005/8/layout/cycle8"/>
    <dgm:cxn modelId="{4CA95BA0-9BD3-6A4E-8C98-0E8161CFBFAF}" type="presOf" srcId="{D86CCFEB-E611-4F8A-ADCC-885A73EF946E}" destId="{0F11E2BF-F5B9-4BD0-ACF4-121B24D8D424}" srcOrd="0" destOrd="0" presId="urn:microsoft.com/office/officeart/2005/8/layout/cycle8"/>
    <dgm:cxn modelId="{EEEF0EF5-5EB7-B445-91D3-1D236C009B41}" type="presOf" srcId="{162A87EA-AFF8-4703-98EC-4DBE27C65553}" destId="{8888043A-DEF7-49BF-8945-4535B771C33F}" srcOrd="1" destOrd="0" presId="urn:microsoft.com/office/officeart/2005/8/layout/cycle8"/>
    <dgm:cxn modelId="{0CBE3B4B-AB39-2641-AFDD-EB0F05568F6C}" type="presOf" srcId="{6775E51E-51DC-41B5-9AF1-5BC893598E6B}" destId="{3C066BDD-EADD-4965-ABB0-3969A509229E}" srcOrd="1" destOrd="0" presId="urn:microsoft.com/office/officeart/2005/8/layout/cycle8"/>
    <dgm:cxn modelId="{D93B70A8-1550-4A4A-96CC-05A71CD852D3}" type="presOf" srcId="{196E94B5-A9F8-4215-A017-244A1E74F4A7}" destId="{42C08E89-3ACA-4D7E-92F4-5924012148B1}" srcOrd="1" destOrd="0" presId="urn:microsoft.com/office/officeart/2005/8/layout/cycle8"/>
    <dgm:cxn modelId="{27012454-BE27-4FB8-AA34-8D8606A347CC}" srcId="{B3374B06-8ACD-4CBC-811C-6C5BD3877C58}" destId="{6775E51E-51DC-41B5-9AF1-5BC893598E6B}" srcOrd="0" destOrd="0" parTransId="{3A30B2B9-0B8D-4051-AC0A-4A92130125CD}" sibTransId="{D88BB50B-9D8D-449B-B300-B33D866A01B5}"/>
    <dgm:cxn modelId="{798DDD73-8E51-074E-8598-526DDFCD4D88}" type="presOf" srcId="{0E1A0B77-8E22-45AA-9686-36FFA4275933}" destId="{6299D4ED-C202-4FF0-9EFF-FAC86CF17C8C}" srcOrd="1" destOrd="0" presId="urn:microsoft.com/office/officeart/2005/8/layout/cycle8"/>
    <dgm:cxn modelId="{5F3BC07E-D40E-48C3-810B-0EC0EE7F3A5C}" srcId="{B3374B06-8ACD-4CBC-811C-6C5BD3877C58}" destId="{0E1A0B77-8E22-45AA-9686-36FFA4275933}" srcOrd="3" destOrd="0" parTransId="{0C3C51E9-5997-4B2F-B627-B83432FDE251}" sibTransId="{9BFEDC16-F068-4A37-8744-4289AB71AC81}"/>
    <dgm:cxn modelId="{09DD7E84-B0C5-0B4B-8DBA-8E52C8BE7DDD}" type="presOf" srcId="{D86CCFEB-E611-4F8A-ADCC-885A73EF946E}" destId="{066B1B39-B2EA-441C-B443-4D9E1A2AEF23}" srcOrd="1" destOrd="0" presId="urn:microsoft.com/office/officeart/2005/8/layout/cycle8"/>
    <dgm:cxn modelId="{033A4039-D426-9743-86E6-D399A0F4275B}" type="presOf" srcId="{4EED5867-D46D-4741-9D60-4994087A3E03}" destId="{D173717B-5F12-4BF8-B4D4-8C873ABBAA58}" srcOrd="0" destOrd="0" presId="urn:microsoft.com/office/officeart/2005/8/layout/cycle8"/>
    <dgm:cxn modelId="{C0890F70-33CB-7E4F-B85F-2C162C7500E0}" type="presOf" srcId="{196E94B5-A9F8-4215-A017-244A1E74F4A7}" destId="{0C6A334B-DBD3-45C8-869D-AAF437AA053B}" srcOrd="0" destOrd="0" presId="urn:microsoft.com/office/officeart/2005/8/layout/cycle8"/>
    <dgm:cxn modelId="{1BE654E6-7B1D-4D10-BBED-C92B05BA298F}" srcId="{B3374B06-8ACD-4CBC-811C-6C5BD3877C58}" destId="{162A87EA-AFF8-4703-98EC-4DBE27C65553}" srcOrd="4" destOrd="0" parTransId="{451D2D81-6ED1-4319-BF1D-B71E9AE6BEA5}" sibTransId="{2DDA9A86-CC09-42C4-8EDD-EDC5A405BB5F}"/>
    <dgm:cxn modelId="{BA64726C-C349-6D4D-A0D4-A202C9AA8CCE}" type="presOf" srcId="{162A87EA-AFF8-4703-98EC-4DBE27C65553}" destId="{9E30A91F-270A-40E4-B3A0-A3F6B1D65CD0}" srcOrd="0" destOrd="0" presId="urn:microsoft.com/office/officeart/2005/8/layout/cycle8"/>
    <dgm:cxn modelId="{5C9ECD60-693F-0B48-9EC9-AC218BD3A39B}" type="presOf" srcId="{B3374B06-8ACD-4CBC-811C-6C5BD3877C58}" destId="{E311D43B-6A59-49B8-97DB-9BD9A9F4FCD4}" srcOrd="0" destOrd="0" presId="urn:microsoft.com/office/officeart/2005/8/layout/cycle8"/>
    <dgm:cxn modelId="{78DC34A0-E00D-AA44-BB80-BEA3F7A32CFF}" type="presParOf" srcId="{E311D43B-6A59-49B8-97DB-9BD9A9F4FCD4}" destId="{D6B4CEDB-A7F2-48A6-859B-8B05FDA68843}" srcOrd="0" destOrd="0" presId="urn:microsoft.com/office/officeart/2005/8/layout/cycle8"/>
    <dgm:cxn modelId="{5582E81C-95E7-DB4F-BE37-C5B965E23A04}" type="presParOf" srcId="{E311D43B-6A59-49B8-97DB-9BD9A9F4FCD4}" destId="{109A7B1D-2FC1-4EA3-BCA3-636240A2F924}" srcOrd="1" destOrd="0" presId="urn:microsoft.com/office/officeart/2005/8/layout/cycle8"/>
    <dgm:cxn modelId="{E7F937E0-C936-A549-AFB5-38467A92DD2C}" type="presParOf" srcId="{E311D43B-6A59-49B8-97DB-9BD9A9F4FCD4}" destId="{44797D3D-0BA7-4AD3-B0E8-4BAC76098CF4}" srcOrd="2" destOrd="0" presId="urn:microsoft.com/office/officeart/2005/8/layout/cycle8"/>
    <dgm:cxn modelId="{13C2E506-5E4C-304D-9D92-6BC9CF5AB419}" type="presParOf" srcId="{E311D43B-6A59-49B8-97DB-9BD9A9F4FCD4}" destId="{3C066BDD-EADD-4965-ABB0-3969A509229E}" srcOrd="3" destOrd="0" presId="urn:microsoft.com/office/officeart/2005/8/layout/cycle8"/>
    <dgm:cxn modelId="{EB659270-CB27-394A-9557-5F215810D20F}" type="presParOf" srcId="{E311D43B-6A59-49B8-97DB-9BD9A9F4FCD4}" destId="{0F11E2BF-F5B9-4BD0-ACF4-121B24D8D424}" srcOrd="4" destOrd="0" presId="urn:microsoft.com/office/officeart/2005/8/layout/cycle8"/>
    <dgm:cxn modelId="{F6258B6C-2315-A046-8577-8230AF7C3E5D}" type="presParOf" srcId="{E311D43B-6A59-49B8-97DB-9BD9A9F4FCD4}" destId="{D32A8768-BD45-4886-BF74-D97945AB2F9E}" srcOrd="5" destOrd="0" presId="urn:microsoft.com/office/officeart/2005/8/layout/cycle8"/>
    <dgm:cxn modelId="{8BBC15F4-1198-5F4B-918F-D2C6D930B6E8}" type="presParOf" srcId="{E311D43B-6A59-49B8-97DB-9BD9A9F4FCD4}" destId="{A31C46E3-8F61-4BC6-B792-1C5956FE5B9F}" srcOrd="6" destOrd="0" presId="urn:microsoft.com/office/officeart/2005/8/layout/cycle8"/>
    <dgm:cxn modelId="{92B62C15-9F8A-3A4D-B02F-379A7F0598BF}" type="presParOf" srcId="{E311D43B-6A59-49B8-97DB-9BD9A9F4FCD4}" destId="{066B1B39-B2EA-441C-B443-4D9E1A2AEF23}" srcOrd="7" destOrd="0" presId="urn:microsoft.com/office/officeart/2005/8/layout/cycle8"/>
    <dgm:cxn modelId="{C75C0596-E79B-3E46-AF79-02AEBF7B46CE}" type="presParOf" srcId="{E311D43B-6A59-49B8-97DB-9BD9A9F4FCD4}" destId="{68729DB3-47E9-4296-AD6A-03BD64BF31A8}" srcOrd="8" destOrd="0" presId="urn:microsoft.com/office/officeart/2005/8/layout/cycle8"/>
    <dgm:cxn modelId="{577381AC-72C7-4447-BA59-77F6310CC8D8}" type="presParOf" srcId="{E311D43B-6A59-49B8-97DB-9BD9A9F4FCD4}" destId="{8788810D-7B26-451F-8B9E-877051B084D0}" srcOrd="9" destOrd="0" presId="urn:microsoft.com/office/officeart/2005/8/layout/cycle8"/>
    <dgm:cxn modelId="{1CC39BCE-38E8-1B42-8A49-E13FFDE1D557}" type="presParOf" srcId="{E311D43B-6A59-49B8-97DB-9BD9A9F4FCD4}" destId="{7055D1FB-953C-4867-A196-B1270AD63CF5}" srcOrd="10" destOrd="0" presId="urn:microsoft.com/office/officeart/2005/8/layout/cycle8"/>
    <dgm:cxn modelId="{7185EA5E-8000-B043-9850-2C94AF8AC38B}" type="presParOf" srcId="{E311D43B-6A59-49B8-97DB-9BD9A9F4FCD4}" destId="{11F8A502-5EA9-4979-87CC-D4D91346AD41}" srcOrd="11" destOrd="0" presId="urn:microsoft.com/office/officeart/2005/8/layout/cycle8"/>
    <dgm:cxn modelId="{DE0D5DA0-D9D8-D447-A87B-65FC6884C05C}" type="presParOf" srcId="{E311D43B-6A59-49B8-97DB-9BD9A9F4FCD4}" destId="{EAF7E07B-3CD5-4B5D-8288-FA91C414FD54}" srcOrd="12" destOrd="0" presId="urn:microsoft.com/office/officeart/2005/8/layout/cycle8"/>
    <dgm:cxn modelId="{B2E26AB3-566B-0545-B175-DC9E33F8B38A}" type="presParOf" srcId="{E311D43B-6A59-49B8-97DB-9BD9A9F4FCD4}" destId="{88856F44-51A3-415B-89C2-B0F3475CAD1C}" srcOrd="13" destOrd="0" presId="urn:microsoft.com/office/officeart/2005/8/layout/cycle8"/>
    <dgm:cxn modelId="{960A16E4-56B2-D84E-AD6F-F51B20963F55}" type="presParOf" srcId="{E311D43B-6A59-49B8-97DB-9BD9A9F4FCD4}" destId="{3BB7C457-F11C-40A7-B8C6-6310EFF2EFF9}" srcOrd="14" destOrd="0" presId="urn:microsoft.com/office/officeart/2005/8/layout/cycle8"/>
    <dgm:cxn modelId="{BFFD47BA-FFE3-7A4D-A93A-31D9440E37AE}" type="presParOf" srcId="{E311D43B-6A59-49B8-97DB-9BD9A9F4FCD4}" destId="{6299D4ED-C202-4FF0-9EFF-FAC86CF17C8C}" srcOrd="15" destOrd="0" presId="urn:microsoft.com/office/officeart/2005/8/layout/cycle8"/>
    <dgm:cxn modelId="{75ABA9E4-A8FF-B649-94E3-765982908582}" type="presParOf" srcId="{E311D43B-6A59-49B8-97DB-9BD9A9F4FCD4}" destId="{9E30A91F-270A-40E4-B3A0-A3F6B1D65CD0}" srcOrd="16" destOrd="0" presId="urn:microsoft.com/office/officeart/2005/8/layout/cycle8"/>
    <dgm:cxn modelId="{E6421080-5C48-804A-8303-5906CB9BC2A4}" type="presParOf" srcId="{E311D43B-6A59-49B8-97DB-9BD9A9F4FCD4}" destId="{8EF23717-E3C7-485B-8D94-F5B183638693}" srcOrd="17" destOrd="0" presId="urn:microsoft.com/office/officeart/2005/8/layout/cycle8"/>
    <dgm:cxn modelId="{6013B201-2A03-9547-9709-5F3825BAE9A7}" type="presParOf" srcId="{E311D43B-6A59-49B8-97DB-9BD9A9F4FCD4}" destId="{994ABDF9-CD6E-45F7-8C8F-6AE5DDB80349}" srcOrd="18" destOrd="0" presId="urn:microsoft.com/office/officeart/2005/8/layout/cycle8"/>
    <dgm:cxn modelId="{7200345A-A9A8-B04E-A675-7D8B6EDB7D1A}" type="presParOf" srcId="{E311D43B-6A59-49B8-97DB-9BD9A9F4FCD4}" destId="{8888043A-DEF7-49BF-8945-4535B771C33F}" srcOrd="19" destOrd="0" presId="urn:microsoft.com/office/officeart/2005/8/layout/cycle8"/>
    <dgm:cxn modelId="{D0B14BF2-C878-4B40-9981-76D0594D20E9}" type="presParOf" srcId="{E311D43B-6A59-49B8-97DB-9BD9A9F4FCD4}" destId="{0C6A334B-DBD3-45C8-869D-AAF437AA053B}" srcOrd="20" destOrd="0" presId="urn:microsoft.com/office/officeart/2005/8/layout/cycle8"/>
    <dgm:cxn modelId="{B882948D-37E7-274E-A0EB-7AADF61D2F5D}" type="presParOf" srcId="{E311D43B-6A59-49B8-97DB-9BD9A9F4FCD4}" destId="{F75F159E-1E55-4C4E-9079-21E0E056B660}" srcOrd="21" destOrd="0" presId="urn:microsoft.com/office/officeart/2005/8/layout/cycle8"/>
    <dgm:cxn modelId="{17DA3C45-D796-CB42-887E-63A4FDE84EE1}" type="presParOf" srcId="{E311D43B-6A59-49B8-97DB-9BD9A9F4FCD4}" destId="{146035CB-2B72-4B9E-AFCE-5CE46DFD3864}" srcOrd="22" destOrd="0" presId="urn:microsoft.com/office/officeart/2005/8/layout/cycle8"/>
    <dgm:cxn modelId="{D411C3C3-213B-F046-819A-766B6D7D66C1}" type="presParOf" srcId="{E311D43B-6A59-49B8-97DB-9BD9A9F4FCD4}" destId="{42C08E89-3ACA-4D7E-92F4-5924012148B1}" srcOrd="23" destOrd="0" presId="urn:microsoft.com/office/officeart/2005/8/layout/cycle8"/>
    <dgm:cxn modelId="{35D0A436-80CC-A840-9CEC-C190288AA6D6}" type="presParOf" srcId="{E311D43B-6A59-49B8-97DB-9BD9A9F4FCD4}" destId="{D173717B-5F12-4BF8-B4D4-8C873ABBAA58}" srcOrd="24" destOrd="0" presId="urn:microsoft.com/office/officeart/2005/8/layout/cycle8"/>
    <dgm:cxn modelId="{CD5D3D93-6922-2641-8770-F4926A9D19DF}" type="presParOf" srcId="{E311D43B-6A59-49B8-97DB-9BD9A9F4FCD4}" destId="{210E7F5D-19DD-4B87-866B-5F29E29DB46A}" srcOrd="25" destOrd="0" presId="urn:microsoft.com/office/officeart/2005/8/layout/cycle8"/>
    <dgm:cxn modelId="{57CC55E8-39AC-F248-8235-E5ED648DBF09}" type="presParOf" srcId="{E311D43B-6A59-49B8-97DB-9BD9A9F4FCD4}" destId="{93CDDEE6-0933-42DE-8E92-23AF1F9C256D}" srcOrd="26" destOrd="0" presId="urn:microsoft.com/office/officeart/2005/8/layout/cycle8"/>
    <dgm:cxn modelId="{680C53B4-F3BF-444A-94E1-992736C2F710}" type="presParOf" srcId="{E311D43B-6A59-49B8-97DB-9BD9A9F4FCD4}" destId="{1D29AFC2-9478-4B2C-AFFF-D89C74F26A51}" srcOrd="27" destOrd="0" presId="urn:microsoft.com/office/officeart/2005/8/layout/cycle8"/>
    <dgm:cxn modelId="{DA32F56E-145D-964B-B2B1-3DA15132CF85}" type="presParOf" srcId="{E311D43B-6A59-49B8-97DB-9BD9A9F4FCD4}" destId="{4E03F4E8-5E67-4D12-898A-9D85A175DD7E}" srcOrd="28" destOrd="0" presId="urn:microsoft.com/office/officeart/2005/8/layout/cycle8"/>
    <dgm:cxn modelId="{18A03C30-BADD-424D-90C7-988F96E526AD}" type="presParOf" srcId="{E311D43B-6A59-49B8-97DB-9BD9A9F4FCD4}" destId="{9201F066-6AD1-43DA-A1E9-C90548CF62C4}" srcOrd="29" destOrd="0" presId="urn:microsoft.com/office/officeart/2005/8/layout/cycle8"/>
    <dgm:cxn modelId="{757B8BAC-BFAA-124E-A5CF-77F48FB5B231}" type="presParOf" srcId="{E311D43B-6A59-49B8-97DB-9BD9A9F4FCD4}" destId="{0A6450F7-E9C5-442C-9E56-8D25EC9D5282}" srcOrd="30" destOrd="0" presId="urn:microsoft.com/office/officeart/2005/8/layout/cycle8"/>
    <dgm:cxn modelId="{17F27A22-EF7A-414D-A16E-AA7BE3CF2625}" type="presParOf" srcId="{E311D43B-6A59-49B8-97DB-9BD9A9F4FCD4}" destId="{11C81D06-B8AF-492C-B662-B6426A21F755}" srcOrd="31" destOrd="0" presId="urn:microsoft.com/office/officeart/2005/8/layout/cycle8"/>
    <dgm:cxn modelId="{A2EC0508-2418-1A48-BEBF-A24094001653}" type="presParOf" srcId="{E311D43B-6A59-49B8-97DB-9BD9A9F4FCD4}" destId="{6F41AAAE-EB91-4FFC-A815-006DF0C275DC}" srcOrd="32" destOrd="0" presId="urn:microsoft.com/office/officeart/2005/8/layout/cycle8"/>
    <dgm:cxn modelId="{B3461C95-E009-9D48-91C7-B709F68045F8}" type="presParOf" srcId="{E311D43B-6A59-49B8-97DB-9BD9A9F4FCD4}" destId="{8826FEF2-98AD-4DFC-B554-F42E4C51A192}" srcOrd="33" destOrd="0" presId="urn:microsoft.com/office/officeart/2005/8/layout/cycle8"/>
    <dgm:cxn modelId="{AFDAD808-5208-BA45-A81F-B7E7F2063699}" type="presParOf" srcId="{E311D43B-6A59-49B8-97DB-9BD9A9F4FCD4}" destId="{0E1C5E9A-DA1D-4003-A436-340AA488FB58}" srcOrd="34" destOrd="0" presId="urn:microsoft.com/office/officeart/2005/8/layout/cycle8"/>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B4CEDB-A7F2-48A6-859B-8B05FDA68843}">
      <dsp:nvSpPr>
        <dsp:cNvPr id="0" name=""/>
        <dsp:cNvSpPr/>
      </dsp:nvSpPr>
      <dsp:spPr>
        <a:xfrm>
          <a:off x="364878" y="316043"/>
          <a:ext cx="3992123" cy="3992123"/>
        </a:xfrm>
        <a:prstGeom prst="pie">
          <a:avLst>
            <a:gd name="adj1" fmla="val 16200000"/>
            <a:gd name="adj2" fmla="val 19285716"/>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b="1" kern="1200" dirty="0" smtClean="0"/>
            <a:t>Price</a:t>
          </a:r>
          <a:endParaRPr lang="en-GB" sz="1400" b="1" kern="1200" dirty="0"/>
        </a:p>
      </dsp:txBody>
      <dsp:txXfrm>
        <a:off x="2462169" y="686740"/>
        <a:ext cx="950505" cy="760404"/>
      </dsp:txXfrm>
    </dsp:sp>
    <dsp:sp modelId="{0F11E2BF-F5B9-4BD0-ACF4-121B24D8D424}">
      <dsp:nvSpPr>
        <dsp:cNvPr id="0" name=""/>
        <dsp:cNvSpPr/>
      </dsp:nvSpPr>
      <dsp:spPr>
        <a:xfrm>
          <a:off x="473732" y="-43302"/>
          <a:ext cx="4992629" cy="4617489"/>
        </a:xfrm>
        <a:prstGeom prst="pie">
          <a:avLst>
            <a:gd name="adj1" fmla="val 19285716"/>
            <a:gd name="adj2" fmla="val 771428"/>
          </a:avLst>
        </a:prstGeom>
        <a:solidFill>
          <a:srgbClr val="7030A0"/>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n-GB" sz="2200" b="1" kern="1200" dirty="0" smtClean="0">
              <a:solidFill>
                <a:schemeClr val="bg1"/>
              </a:solidFill>
            </a:rPr>
            <a:t>Promotion</a:t>
          </a:r>
          <a:endParaRPr lang="en-GB" sz="2200" b="1" kern="1200" dirty="0">
            <a:solidFill>
              <a:schemeClr val="bg1"/>
            </a:solidFill>
          </a:endParaRPr>
        </a:p>
      </dsp:txBody>
      <dsp:txXfrm>
        <a:off x="3864560" y="1630537"/>
        <a:ext cx="1367029" cy="769581"/>
      </dsp:txXfrm>
    </dsp:sp>
    <dsp:sp modelId="{68729DB3-47E9-4296-AD6A-03BD64BF31A8}">
      <dsp:nvSpPr>
        <dsp:cNvPr id="0" name=""/>
        <dsp:cNvSpPr/>
      </dsp:nvSpPr>
      <dsp:spPr>
        <a:xfrm>
          <a:off x="397671" y="460995"/>
          <a:ext cx="3992123" cy="3992123"/>
        </a:xfrm>
        <a:prstGeom prst="pie">
          <a:avLst>
            <a:gd name="adj1" fmla="val 771428"/>
            <a:gd name="adj2" fmla="val 3857143"/>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b="1" kern="1200" dirty="0" smtClean="0"/>
            <a:t>Product</a:t>
          </a:r>
          <a:endParaRPr lang="en-GB" sz="1400" b="1" kern="1200" dirty="0"/>
        </a:p>
      </dsp:txBody>
      <dsp:txXfrm>
        <a:off x="2961184" y="2825377"/>
        <a:ext cx="950505" cy="736641"/>
      </dsp:txXfrm>
    </dsp:sp>
    <dsp:sp modelId="{EAF7E07B-3CD5-4B5D-8288-FA91C414FD54}">
      <dsp:nvSpPr>
        <dsp:cNvPr id="0" name=""/>
        <dsp:cNvSpPr/>
      </dsp:nvSpPr>
      <dsp:spPr>
        <a:xfrm>
          <a:off x="323531" y="496639"/>
          <a:ext cx="3992123" cy="3992123"/>
        </a:xfrm>
        <a:prstGeom prst="pie">
          <a:avLst>
            <a:gd name="adj1" fmla="val 3857226"/>
            <a:gd name="adj2" fmla="val 6942858"/>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b="1" kern="1200" dirty="0" smtClean="0"/>
            <a:t>Place</a:t>
          </a:r>
          <a:endParaRPr lang="en-GB" sz="1400" b="1" kern="1200" dirty="0"/>
        </a:p>
      </dsp:txBody>
      <dsp:txXfrm>
        <a:off x="1856222" y="3633307"/>
        <a:ext cx="926742" cy="665353"/>
      </dsp:txXfrm>
    </dsp:sp>
    <dsp:sp modelId="{9E30A91F-270A-40E4-B3A0-A3F6B1D65CD0}">
      <dsp:nvSpPr>
        <dsp:cNvPr id="0" name=""/>
        <dsp:cNvSpPr/>
      </dsp:nvSpPr>
      <dsp:spPr>
        <a:xfrm>
          <a:off x="249392" y="460995"/>
          <a:ext cx="3992123" cy="3992123"/>
        </a:xfrm>
        <a:prstGeom prst="pie">
          <a:avLst>
            <a:gd name="adj1" fmla="val 6942858"/>
            <a:gd name="adj2" fmla="val 10028574"/>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b="1" kern="1200" dirty="0" smtClean="0"/>
            <a:t>People</a:t>
          </a:r>
          <a:endParaRPr lang="en-GB" sz="1400" b="1" kern="1200" dirty="0"/>
        </a:p>
      </dsp:txBody>
      <dsp:txXfrm>
        <a:off x="727496" y="2825377"/>
        <a:ext cx="950505" cy="736641"/>
      </dsp:txXfrm>
    </dsp:sp>
    <dsp:sp modelId="{0C6A334B-DBD3-45C8-869D-AAF437AA053B}">
      <dsp:nvSpPr>
        <dsp:cNvPr id="0" name=""/>
        <dsp:cNvSpPr/>
      </dsp:nvSpPr>
      <dsp:spPr>
        <a:xfrm>
          <a:off x="230857" y="380202"/>
          <a:ext cx="3992123" cy="3992123"/>
        </a:xfrm>
        <a:prstGeom prst="pie">
          <a:avLst>
            <a:gd name="adj1" fmla="val 10028574"/>
            <a:gd name="adj2" fmla="val 13114284"/>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b="1" kern="1200" dirty="0" smtClean="0"/>
            <a:t>Process</a:t>
          </a:r>
          <a:endParaRPr lang="en-GB" sz="1400" b="1" kern="1200" dirty="0"/>
        </a:p>
      </dsp:txBody>
      <dsp:txXfrm>
        <a:off x="418582" y="1827347"/>
        <a:ext cx="1093081" cy="665353"/>
      </dsp:txXfrm>
    </dsp:sp>
    <dsp:sp modelId="{D173717B-5F12-4BF8-B4D4-8C873ABBAA58}">
      <dsp:nvSpPr>
        <dsp:cNvPr id="0" name=""/>
        <dsp:cNvSpPr/>
      </dsp:nvSpPr>
      <dsp:spPr>
        <a:xfrm>
          <a:off x="282184" y="316043"/>
          <a:ext cx="3992123" cy="3992123"/>
        </a:xfrm>
        <a:prstGeom prst="pie">
          <a:avLst>
            <a:gd name="adj1" fmla="val 13114284"/>
            <a:gd name="adj2" fmla="val 1620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GB" sz="1300" b="1" kern="1200" dirty="0" smtClean="0"/>
            <a:t>Physical environment</a:t>
          </a:r>
          <a:endParaRPr lang="en-GB" sz="1300" b="1" kern="1200" dirty="0"/>
        </a:p>
      </dsp:txBody>
      <dsp:txXfrm>
        <a:off x="1226512" y="686740"/>
        <a:ext cx="950505" cy="760404"/>
      </dsp:txXfrm>
    </dsp:sp>
    <dsp:sp modelId="{4E03F4E8-5E67-4D12-898A-9D85A175DD7E}">
      <dsp:nvSpPr>
        <dsp:cNvPr id="0" name=""/>
        <dsp:cNvSpPr/>
      </dsp:nvSpPr>
      <dsp:spPr>
        <a:xfrm>
          <a:off x="117548" y="68911"/>
          <a:ext cx="4486386" cy="4486386"/>
        </a:xfrm>
        <a:prstGeom prst="circularArrow">
          <a:avLst>
            <a:gd name="adj1" fmla="val 5085"/>
            <a:gd name="adj2" fmla="val 327528"/>
            <a:gd name="adj3" fmla="val 18957827"/>
            <a:gd name="adj4" fmla="val 16200343"/>
            <a:gd name="adj5" fmla="val 5932"/>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201F066-6AD1-43DA-A1E9-C90548CF62C4}">
      <dsp:nvSpPr>
        <dsp:cNvPr id="0" name=""/>
        <dsp:cNvSpPr/>
      </dsp:nvSpPr>
      <dsp:spPr>
        <a:xfrm>
          <a:off x="176285" y="-715710"/>
          <a:ext cx="5612020" cy="6019070"/>
        </a:xfrm>
        <a:prstGeom prst="circularArrow">
          <a:avLst>
            <a:gd name="adj1" fmla="val 5085"/>
            <a:gd name="adj2" fmla="val 327528"/>
            <a:gd name="adj3" fmla="val 443744"/>
            <a:gd name="adj4" fmla="val 19285776"/>
            <a:gd name="adj5" fmla="val 5932"/>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A6450F7-E9C5-442C-9E56-8D25EC9D5282}">
      <dsp:nvSpPr>
        <dsp:cNvPr id="0" name=""/>
        <dsp:cNvSpPr/>
      </dsp:nvSpPr>
      <dsp:spPr>
        <a:xfrm>
          <a:off x="150598" y="213960"/>
          <a:ext cx="4486386" cy="4486386"/>
        </a:xfrm>
        <a:prstGeom prst="circularArrow">
          <a:avLst>
            <a:gd name="adj1" fmla="val 5085"/>
            <a:gd name="adj2" fmla="val 327528"/>
            <a:gd name="adj3" fmla="val 3529100"/>
            <a:gd name="adj4" fmla="val 770764"/>
            <a:gd name="adj5" fmla="val 5932"/>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1C81D06-B8AF-492C-B662-B6426A21F755}">
      <dsp:nvSpPr>
        <dsp:cNvPr id="0" name=""/>
        <dsp:cNvSpPr/>
      </dsp:nvSpPr>
      <dsp:spPr>
        <a:xfrm>
          <a:off x="76400" y="249403"/>
          <a:ext cx="4486386" cy="4486386"/>
        </a:xfrm>
        <a:prstGeom prst="circularArrow">
          <a:avLst>
            <a:gd name="adj1" fmla="val 5085"/>
            <a:gd name="adj2" fmla="val 327528"/>
            <a:gd name="adj3" fmla="val 6615046"/>
            <a:gd name="adj4" fmla="val 3857426"/>
            <a:gd name="adj5" fmla="val 5932"/>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F41AAAE-EB91-4FFC-A815-006DF0C275DC}">
      <dsp:nvSpPr>
        <dsp:cNvPr id="0" name=""/>
        <dsp:cNvSpPr/>
      </dsp:nvSpPr>
      <dsp:spPr>
        <a:xfrm>
          <a:off x="2202" y="213960"/>
          <a:ext cx="4486386" cy="4486386"/>
        </a:xfrm>
        <a:prstGeom prst="circularArrow">
          <a:avLst>
            <a:gd name="adj1" fmla="val 5085"/>
            <a:gd name="adj2" fmla="val 327528"/>
            <a:gd name="adj3" fmla="val 9701707"/>
            <a:gd name="adj4" fmla="val 6943371"/>
            <a:gd name="adj5" fmla="val 5932"/>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826FEF2-98AD-4DFC-B554-F42E4C51A192}">
      <dsp:nvSpPr>
        <dsp:cNvPr id="0" name=""/>
        <dsp:cNvSpPr/>
      </dsp:nvSpPr>
      <dsp:spPr>
        <a:xfrm>
          <a:off x="-16397" y="133354"/>
          <a:ext cx="4486386" cy="4486386"/>
        </a:xfrm>
        <a:prstGeom prst="circularArrow">
          <a:avLst>
            <a:gd name="adj1" fmla="val 5085"/>
            <a:gd name="adj2" fmla="val 327528"/>
            <a:gd name="adj3" fmla="val 12786695"/>
            <a:gd name="adj4" fmla="val 10028727"/>
            <a:gd name="adj5" fmla="val 5932"/>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E1C5E9A-DA1D-4003-A436-340AA488FB58}">
      <dsp:nvSpPr>
        <dsp:cNvPr id="0" name=""/>
        <dsp:cNvSpPr/>
      </dsp:nvSpPr>
      <dsp:spPr>
        <a:xfrm>
          <a:off x="35252" y="68911"/>
          <a:ext cx="4486386" cy="4486386"/>
        </a:xfrm>
        <a:prstGeom prst="circularArrow">
          <a:avLst>
            <a:gd name="adj1" fmla="val 5085"/>
            <a:gd name="adj2" fmla="val 327528"/>
            <a:gd name="adj3" fmla="val 15872129"/>
            <a:gd name="adj4" fmla="val 13114645"/>
            <a:gd name="adj5" fmla="val 5932"/>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C3997D4-E21D-AE43-B95F-BD2EC24C82D9}" type="datetimeFigureOut">
              <a:rPr lang="en-US" smtClean="0"/>
              <a:pPr/>
              <a:t>1/10/2016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539322E-B177-5F46-8BCA-1C79F0027F67}" type="slidenum">
              <a:rPr lang="en-US" smtClean="0"/>
              <a:pPr/>
              <a:t>‹#›</a:t>
            </a:fld>
            <a:endParaRPr lang="en-US"/>
          </a:p>
        </p:txBody>
      </p:sp>
    </p:spTree>
    <p:extLst>
      <p:ext uri="{BB962C8B-B14F-4D97-AF65-F5344CB8AC3E}">
        <p14:creationId xmlns:p14="http://schemas.microsoft.com/office/powerpoint/2010/main" xmlns="" val="409575209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46B966F-47FD-406B-9107-B1C1B617898E}" type="datetimeFigureOut">
              <a:rPr lang="en-GB" smtClean="0"/>
              <a:pPr/>
              <a:t>10/01/2016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01011EB-DF6A-41D0-9118-8EF2A6930329}" type="slidenum">
              <a:rPr lang="en-GB" smtClean="0"/>
              <a:pPr/>
              <a:t>‹#›</a:t>
            </a:fld>
            <a:endParaRPr lang="en-GB"/>
          </a:p>
        </p:txBody>
      </p:sp>
    </p:spTree>
    <p:extLst>
      <p:ext uri="{BB962C8B-B14F-4D97-AF65-F5344CB8AC3E}">
        <p14:creationId xmlns:p14="http://schemas.microsoft.com/office/powerpoint/2010/main" xmlns="" val="322527842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AE78D0E-A523-4EF3-9B21-5945364C7102}" type="slidenum">
              <a:rPr lang="en-GB" smtClean="0"/>
              <a:pPr/>
              <a:t>4</a:t>
            </a:fld>
            <a:endParaRPr lang="en-GB"/>
          </a:p>
        </p:txBody>
      </p:sp>
    </p:spTree>
    <p:extLst>
      <p:ext uri="{BB962C8B-B14F-4D97-AF65-F5344CB8AC3E}">
        <p14:creationId xmlns:p14="http://schemas.microsoft.com/office/powerpoint/2010/main" xmlns="" val="30079964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AE78D0E-A523-4EF3-9B21-5945364C7102}" type="slidenum">
              <a:rPr lang="en-GB" smtClean="0"/>
              <a:pPr/>
              <a:t>13</a:t>
            </a:fld>
            <a:endParaRPr lang="en-GB"/>
          </a:p>
        </p:txBody>
      </p:sp>
    </p:spTree>
    <p:extLst>
      <p:ext uri="{BB962C8B-B14F-4D97-AF65-F5344CB8AC3E}">
        <p14:creationId xmlns:p14="http://schemas.microsoft.com/office/powerpoint/2010/main" xmlns="" val="13024555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GB"/>
          </a:p>
        </p:txBody>
      </p:sp>
      <p:sp>
        <p:nvSpPr>
          <p:cNvPr id="5" name="Footer Placeholder 4"/>
          <p:cNvSpPr>
            <a:spLocks noGrp="1"/>
          </p:cNvSpPr>
          <p:nvPr>
            <p:ph type="ftr" sz="quarter" idx="11"/>
          </p:nvPr>
        </p:nvSpPr>
        <p:spPr/>
        <p:txBody>
          <a:bodyPr/>
          <a:lstStyle/>
          <a:p>
            <a:r>
              <a:rPr lang="en-GB" smtClean="0"/>
              <a:t>AQA A-level Business © Hodder &amp; Stoughton Limited 2015</a:t>
            </a:r>
            <a:endParaRPr lang="en-GB"/>
          </a:p>
        </p:txBody>
      </p:sp>
      <p:sp>
        <p:nvSpPr>
          <p:cNvPr id="6" name="Slide Number Placeholder 5"/>
          <p:cNvSpPr>
            <a:spLocks noGrp="1"/>
          </p:cNvSpPr>
          <p:nvPr>
            <p:ph type="sldNum" sz="quarter" idx="12"/>
          </p:nvPr>
        </p:nvSpPr>
        <p:spPr/>
        <p:txBody>
          <a:bodyPr/>
          <a:lstStyle/>
          <a:p>
            <a:fld id="{3CE47246-2CC8-4C53-9EA3-1413DD9598CD}" type="slidenum">
              <a:rPr lang="en-GB" smtClean="0"/>
              <a:pPr/>
              <a:t>‹#›</a:t>
            </a:fld>
            <a:endParaRPr lang="en-GB"/>
          </a:p>
        </p:txBody>
      </p:sp>
    </p:spTree>
    <p:extLst>
      <p:ext uri="{BB962C8B-B14F-4D97-AF65-F5344CB8AC3E}">
        <p14:creationId xmlns:p14="http://schemas.microsoft.com/office/powerpoint/2010/main" xmlns="" val="410066920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GB"/>
          </a:p>
        </p:txBody>
      </p:sp>
      <p:sp>
        <p:nvSpPr>
          <p:cNvPr id="5" name="Footer Placeholder 4"/>
          <p:cNvSpPr>
            <a:spLocks noGrp="1"/>
          </p:cNvSpPr>
          <p:nvPr>
            <p:ph type="ftr" sz="quarter" idx="11"/>
          </p:nvPr>
        </p:nvSpPr>
        <p:spPr/>
        <p:txBody>
          <a:bodyPr/>
          <a:lstStyle/>
          <a:p>
            <a:r>
              <a:rPr lang="en-GB" smtClean="0"/>
              <a:t>AQA A-level Business © Hodder &amp; Stoughton Limited 2015</a:t>
            </a:r>
            <a:endParaRPr lang="en-GB"/>
          </a:p>
        </p:txBody>
      </p:sp>
      <p:sp>
        <p:nvSpPr>
          <p:cNvPr id="6" name="Slide Number Placeholder 5"/>
          <p:cNvSpPr>
            <a:spLocks noGrp="1"/>
          </p:cNvSpPr>
          <p:nvPr>
            <p:ph type="sldNum" sz="quarter" idx="12"/>
          </p:nvPr>
        </p:nvSpPr>
        <p:spPr/>
        <p:txBody>
          <a:bodyPr/>
          <a:lstStyle/>
          <a:p>
            <a:fld id="{3CE47246-2CC8-4C53-9EA3-1413DD9598CD}" type="slidenum">
              <a:rPr lang="en-GB" smtClean="0"/>
              <a:pPr/>
              <a:t>‹#›</a:t>
            </a:fld>
            <a:endParaRPr lang="en-GB"/>
          </a:p>
        </p:txBody>
      </p:sp>
    </p:spTree>
    <p:extLst>
      <p:ext uri="{BB962C8B-B14F-4D97-AF65-F5344CB8AC3E}">
        <p14:creationId xmlns:p14="http://schemas.microsoft.com/office/powerpoint/2010/main" xmlns="" val="30025672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GB"/>
          </a:p>
        </p:txBody>
      </p:sp>
      <p:sp>
        <p:nvSpPr>
          <p:cNvPr id="5" name="Footer Placeholder 4"/>
          <p:cNvSpPr>
            <a:spLocks noGrp="1"/>
          </p:cNvSpPr>
          <p:nvPr>
            <p:ph type="ftr" sz="quarter" idx="11"/>
          </p:nvPr>
        </p:nvSpPr>
        <p:spPr/>
        <p:txBody>
          <a:bodyPr/>
          <a:lstStyle/>
          <a:p>
            <a:r>
              <a:rPr lang="en-GB" smtClean="0"/>
              <a:t>AQA A-level Business © Hodder &amp; Stoughton Limited 2015</a:t>
            </a:r>
            <a:endParaRPr lang="en-GB"/>
          </a:p>
        </p:txBody>
      </p:sp>
      <p:sp>
        <p:nvSpPr>
          <p:cNvPr id="6" name="Slide Number Placeholder 5"/>
          <p:cNvSpPr>
            <a:spLocks noGrp="1"/>
          </p:cNvSpPr>
          <p:nvPr>
            <p:ph type="sldNum" sz="quarter" idx="12"/>
          </p:nvPr>
        </p:nvSpPr>
        <p:spPr/>
        <p:txBody>
          <a:bodyPr/>
          <a:lstStyle/>
          <a:p>
            <a:fld id="{3CE47246-2CC8-4C53-9EA3-1413DD9598CD}" type="slidenum">
              <a:rPr lang="en-GB" smtClean="0"/>
              <a:pPr/>
              <a:t>‹#›</a:t>
            </a:fld>
            <a:endParaRPr lang="en-GB"/>
          </a:p>
        </p:txBody>
      </p:sp>
    </p:spTree>
    <p:extLst>
      <p:ext uri="{BB962C8B-B14F-4D97-AF65-F5344CB8AC3E}">
        <p14:creationId xmlns:p14="http://schemas.microsoft.com/office/powerpoint/2010/main" xmlns="" val="24201211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GB"/>
          </a:p>
        </p:txBody>
      </p:sp>
      <p:sp>
        <p:nvSpPr>
          <p:cNvPr id="5" name="Footer Placeholder 4"/>
          <p:cNvSpPr>
            <a:spLocks noGrp="1"/>
          </p:cNvSpPr>
          <p:nvPr>
            <p:ph type="ftr" sz="quarter" idx="11"/>
          </p:nvPr>
        </p:nvSpPr>
        <p:spPr/>
        <p:txBody>
          <a:bodyPr/>
          <a:lstStyle/>
          <a:p>
            <a:r>
              <a:rPr lang="en-GB" smtClean="0"/>
              <a:t>AQA A-level Business © Hodder &amp; Stoughton Limited 2015</a:t>
            </a:r>
            <a:endParaRPr lang="en-GB"/>
          </a:p>
        </p:txBody>
      </p:sp>
      <p:sp>
        <p:nvSpPr>
          <p:cNvPr id="6" name="Slide Number Placeholder 5"/>
          <p:cNvSpPr>
            <a:spLocks noGrp="1"/>
          </p:cNvSpPr>
          <p:nvPr>
            <p:ph type="sldNum" sz="quarter" idx="12"/>
          </p:nvPr>
        </p:nvSpPr>
        <p:spPr/>
        <p:txBody>
          <a:bodyPr/>
          <a:lstStyle/>
          <a:p>
            <a:fld id="{3CE47246-2CC8-4C53-9EA3-1413DD9598CD}" type="slidenum">
              <a:rPr lang="en-GB" smtClean="0"/>
              <a:pPr/>
              <a:t>‹#›</a:t>
            </a:fld>
            <a:endParaRPr lang="en-GB"/>
          </a:p>
        </p:txBody>
      </p:sp>
    </p:spTree>
    <p:extLst>
      <p:ext uri="{BB962C8B-B14F-4D97-AF65-F5344CB8AC3E}">
        <p14:creationId xmlns:p14="http://schemas.microsoft.com/office/powerpoint/2010/main" xmlns="" val="15829518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GB"/>
          </a:p>
        </p:txBody>
      </p:sp>
      <p:sp>
        <p:nvSpPr>
          <p:cNvPr id="5" name="Footer Placeholder 4"/>
          <p:cNvSpPr>
            <a:spLocks noGrp="1"/>
          </p:cNvSpPr>
          <p:nvPr>
            <p:ph type="ftr" sz="quarter" idx="11"/>
          </p:nvPr>
        </p:nvSpPr>
        <p:spPr/>
        <p:txBody>
          <a:bodyPr/>
          <a:lstStyle/>
          <a:p>
            <a:r>
              <a:rPr lang="en-GB" smtClean="0"/>
              <a:t>AQA A-level Business © Hodder &amp; Stoughton Limited 2015</a:t>
            </a:r>
            <a:endParaRPr lang="en-GB"/>
          </a:p>
        </p:txBody>
      </p:sp>
      <p:sp>
        <p:nvSpPr>
          <p:cNvPr id="6" name="Slide Number Placeholder 5"/>
          <p:cNvSpPr>
            <a:spLocks noGrp="1"/>
          </p:cNvSpPr>
          <p:nvPr>
            <p:ph type="sldNum" sz="quarter" idx="12"/>
          </p:nvPr>
        </p:nvSpPr>
        <p:spPr/>
        <p:txBody>
          <a:bodyPr/>
          <a:lstStyle/>
          <a:p>
            <a:fld id="{3CE47246-2CC8-4C53-9EA3-1413DD9598CD}" type="slidenum">
              <a:rPr lang="en-GB" smtClean="0"/>
              <a:pPr/>
              <a:t>‹#›</a:t>
            </a:fld>
            <a:endParaRPr lang="en-GB"/>
          </a:p>
        </p:txBody>
      </p:sp>
    </p:spTree>
    <p:extLst>
      <p:ext uri="{BB962C8B-B14F-4D97-AF65-F5344CB8AC3E}">
        <p14:creationId xmlns:p14="http://schemas.microsoft.com/office/powerpoint/2010/main" xmlns="" val="1550039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GB"/>
          </a:p>
        </p:txBody>
      </p:sp>
      <p:sp>
        <p:nvSpPr>
          <p:cNvPr id="6" name="Footer Placeholder 5"/>
          <p:cNvSpPr>
            <a:spLocks noGrp="1"/>
          </p:cNvSpPr>
          <p:nvPr>
            <p:ph type="ftr" sz="quarter" idx="11"/>
          </p:nvPr>
        </p:nvSpPr>
        <p:spPr/>
        <p:txBody>
          <a:bodyPr/>
          <a:lstStyle/>
          <a:p>
            <a:r>
              <a:rPr lang="en-GB" smtClean="0"/>
              <a:t>AQA A-level Business © Hodder &amp; Stoughton Limited 2015</a:t>
            </a:r>
            <a:endParaRPr lang="en-GB"/>
          </a:p>
        </p:txBody>
      </p:sp>
      <p:sp>
        <p:nvSpPr>
          <p:cNvPr id="7" name="Slide Number Placeholder 6"/>
          <p:cNvSpPr>
            <a:spLocks noGrp="1"/>
          </p:cNvSpPr>
          <p:nvPr>
            <p:ph type="sldNum" sz="quarter" idx="12"/>
          </p:nvPr>
        </p:nvSpPr>
        <p:spPr/>
        <p:txBody>
          <a:bodyPr/>
          <a:lstStyle/>
          <a:p>
            <a:fld id="{3CE47246-2CC8-4C53-9EA3-1413DD9598CD}" type="slidenum">
              <a:rPr lang="en-GB" smtClean="0"/>
              <a:pPr/>
              <a:t>‹#›</a:t>
            </a:fld>
            <a:endParaRPr lang="en-GB"/>
          </a:p>
        </p:txBody>
      </p:sp>
    </p:spTree>
    <p:extLst>
      <p:ext uri="{BB962C8B-B14F-4D97-AF65-F5344CB8AC3E}">
        <p14:creationId xmlns:p14="http://schemas.microsoft.com/office/powerpoint/2010/main" xmlns="" val="1390386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a:xfrm>
            <a:off x="457200" y="6356350"/>
            <a:ext cx="2133600" cy="365125"/>
          </a:xfrm>
          <a:prstGeom prst="rect">
            <a:avLst/>
          </a:prstGeom>
        </p:spPr>
        <p:txBody>
          <a:bodyPr/>
          <a:lstStyle/>
          <a:p>
            <a:endParaRPr lang="en-GB"/>
          </a:p>
        </p:txBody>
      </p:sp>
      <p:sp>
        <p:nvSpPr>
          <p:cNvPr id="8" name="Footer Placeholder 7"/>
          <p:cNvSpPr>
            <a:spLocks noGrp="1"/>
          </p:cNvSpPr>
          <p:nvPr>
            <p:ph type="ftr" sz="quarter" idx="11"/>
          </p:nvPr>
        </p:nvSpPr>
        <p:spPr/>
        <p:txBody>
          <a:bodyPr/>
          <a:lstStyle/>
          <a:p>
            <a:r>
              <a:rPr lang="en-GB" smtClean="0"/>
              <a:t>AQA A-level Business © Hodder &amp; Stoughton Limited 2015</a:t>
            </a:r>
            <a:endParaRPr lang="en-GB"/>
          </a:p>
        </p:txBody>
      </p:sp>
      <p:sp>
        <p:nvSpPr>
          <p:cNvPr id="9" name="Slide Number Placeholder 8"/>
          <p:cNvSpPr>
            <a:spLocks noGrp="1"/>
          </p:cNvSpPr>
          <p:nvPr>
            <p:ph type="sldNum" sz="quarter" idx="12"/>
          </p:nvPr>
        </p:nvSpPr>
        <p:spPr/>
        <p:txBody>
          <a:bodyPr/>
          <a:lstStyle/>
          <a:p>
            <a:fld id="{3CE47246-2CC8-4C53-9EA3-1413DD9598CD}" type="slidenum">
              <a:rPr lang="en-GB" smtClean="0"/>
              <a:pPr/>
              <a:t>‹#›</a:t>
            </a:fld>
            <a:endParaRPr lang="en-GB"/>
          </a:p>
        </p:txBody>
      </p:sp>
    </p:spTree>
    <p:extLst>
      <p:ext uri="{BB962C8B-B14F-4D97-AF65-F5344CB8AC3E}">
        <p14:creationId xmlns:p14="http://schemas.microsoft.com/office/powerpoint/2010/main" xmlns="" val="40025253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a:xfrm>
            <a:off x="457200" y="6356350"/>
            <a:ext cx="2133600" cy="365125"/>
          </a:xfrm>
          <a:prstGeom prst="rect">
            <a:avLst/>
          </a:prstGeom>
        </p:spPr>
        <p:txBody>
          <a:bodyPr/>
          <a:lstStyle/>
          <a:p>
            <a:endParaRPr lang="en-GB"/>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a:t>
            </a:fld>
            <a:endParaRPr lang="en-GB"/>
          </a:p>
        </p:txBody>
      </p:sp>
    </p:spTree>
    <p:extLst>
      <p:ext uri="{BB962C8B-B14F-4D97-AF65-F5344CB8AC3E}">
        <p14:creationId xmlns:p14="http://schemas.microsoft.com/office/powerpoint/2010/main" xmlns="" val="28243979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endParaRPr lang="en-GB"/>
          </a:p>
        </p:txBody>
      </p:sp>
      <p:sp>
        <p:nvSpPr>
          <p:cNvPr id="3" name="Footer Placeholder 2"/>
          <p:cNvSpPr>
            <a:spLocks noGrp="1"/>
          </p:cNvSpPr>
          <p:nvPr>
            <p:ph type="ftr" sz="quarter" idx="11"/>
          </p:nvPr>
        </p:nvSpPr>
        <p:spPr/>
        <p:txBody>
          <a:bodyPr/>
          <a:lstStyle/>
          <a:p>
            <a:r>
              <a:rPr lang="en-GB" smtClean="0"/>
              <a:t>AQA A-level Business © Hodder &amp; Stoughton Limited 2015</a:t>
            </a:r>
            <a:endParaRPr lang="en-GB"/>
          </a:p>
        </p:txBody>
      </p:sp>
      <p:sp>
        <p:nvSpPr>
          <p:cNvPr id="4" name="Slide Number Placeholder 3"/>
          <p:cNvSpPr>
            <a:spLocks noGrp="1"/>
          </p:cNvSpPr>
          <p:nvPr>
            <p:ph type="sldNum" sz="quarter" idx="12"/>
          </p:nvPr>
        </p:nvSpPr>
        <p:spPr/>
        <p:txBody>
          <a:bodyPr/>
          <a:lstStyle/>
          <a:p>
            <a:fld id="{3CE47246-2CC8-4C53-9EA3-1413DD9598CD}" type="slidenum">
              <a:rPr lang="en-GB" smtClean="0"/>
              <a:pPr/>
              <a:t>‹#›</a:t>
            </a:fld>
            <a:endParaRPr lang="en-GB"/>
          </a:p>
        </p:txBody>
      </p:sp>
    </p:spTree>
    <p:extLst>
      <p:ext uri="{BB962C8B-B14F-4D97-AF65-F5344CB8AC3E}">
        <p14:creationId xmlns:p14="http://schemas.microsoft.com/office/powerpoint/2010/main" xmlns="" val="50532573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GB"/>
          </a:p>
        </p:txBody>
      </p:sp>
      <p:sp>
        <p:nvSpPr>
          <p:cNvPr id="6" name="Footer Placeholder 5"/>
          <p:cNvSpPr>
            <a:spLocks noGrp="1"/>
          </p:cNvSpPr>
          <p:nvPr>
            <p:ph type="ftr" sz="quarter" idx="11"/>
          </p:nvPr>
        </p:nvSpPr>
        <p:spPr/>
        <p:txBody>
          <a:bodyPr/>
          <a:lstStyle/>
          <a:p>
            <a:r>
              <a:rPr lang="en-GB" smtClean="0"/>
              <a:t>AQA A-level Business © Hodder &amp; Stoughton Limited 2015</a:t>
            </a:r>
            <a:endParaRPr lang="en-GB"/>
          </a:p>
        </p:txBody>
      </p:sp>
      <p:sp>
        <p:nvSpPr>
          <p:cNvPr id="7" name="Slide Number Placeholder 6"/>
          <p:cNvSpPr>
            <a:spLocks noGrp="1"/>
          </p:cNvSpPr>
          <p:nvPr>
            <p:ph type="sldNum" sz="quarter" idx="12"/>
          </p:nvPr>
        </p:nvSpPr>
        <p:spPr/>
        <p:txBody>
          <a:bodyPr/>
          <a:lstStyle/>
          <a:p>
            <a:fld id="{3CE47246-2CC8-4C53-9EA3-1413DD9598CD}" type="slidenum">
              <a:rPr lang="en-GB" smtClean="0"/>
              <a:pPr/>
              <a:t>‹#›</a:t>
            </a:fld>
            <a:endParaRPr lang="en-GB"/>
          </a:p>
        </p:txBody>
      </p:sp>
    </p:spTree>
    <p:extLst>
      <p:ext uri="{BB962C8B-B14F-4D97-AF65-F5344CB8AC3E}">
        <p14:creationId xmlns:p14="http://schemas.microsoft.com/office/powerpoint/2010/main" xmlns="" val="6632388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GB"/>
          </a:p>
        </p:txBody>
      </p:sp>
      <p:sp>
        <p:nvSpPr>
          <p:cNvPr id="6" name="Footer Placeholder 5"/>
          <p:cNvSpPr>
            <a:spLocks noGrp="1"/>
          </p:cNvSpPr>
          <p:nvPr>
            <p:ph type="ftr" sz="quarter" idx="11"/>
          </p:nvPr>
        </p:nvSpPr>
        <p:spPr/>
        <p:txBody>
          <a:bodyPr/>
          <a:lstStyle/>
          <a:p>
            <a:r>
              <a:rPr lang="en-GB" smtClean="0"/>
              <a:t>AQA A-level Business © Hodder &amp; Stoughton Limited 2015</a:t>
            </a:r>
            <a:endParaRPr lang="en-GB"/>
          </a:p>
        </p:txBody>
      </p:sp>
      <p:sp>
        <p:nvSpPr>
          <p:cNvPr id="7" name="Slide Number Placeholder 6"/>
          <p:cNvSpPr>
            <a:spLocks noGrp="1"/>
          </p:cNvSpPr>
          <p:nvPr>
            <p:ph type="sldNum" sz="quarter" idx="12"/>
          </p:nvPr>
        </p:nvSpPr>
        <p:spPr/>
        <p:txBody>
          <a:bodyPr/>
          <a:lstStyle/>
          <a:p>
            <a:fld id="{3CE47246-2CC8-4C53-9EA3-1413DD9598CD}" type="slidenum">
              <a:rPr lang="en-GB" smtClean="0"/>
              <a:pPr/>
              <a:t>‹#›</a:t>
            </a:fld>
            <a:endParaRPr lang="en-GB"/>
          </a:p>
        </p:txBody>
      </p:sp>
    </p:spTree>
    <p:extLst>
      <p:ext uri="{BB962C8B-B14F-4D97-AF65-F5344CB8AC3E}">
        <p14:creationId xmlns:p14="http://schemas.microsoft.com/office/powerpoint/2010/main" xmlns="" val="2315903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userDrawn="1"/>
        </p:nvSpPr>
        <p:spPr>
          <a:xfrm>
            <a:off x="0" y="0"/>
            <a:ext cx="9144000" cy="980728"/>
          </a:xfrm>
          <a:prstGeom prst="rect">
            <a:avLst/>
          </a:prstGeom>
          <a:solidFill>
            <a:srgbClr val="B70C3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descr="1471836091_Fotolia_61696414.jpg"/>
          <p:cNvPicPr>
            <a:picLocks noChangeAspect="1"/>
          </p:cNvPicPr>
          <p:nvPr userDrawn="1"/>
        </p:nvPicPr>
        <p:blipFill rotWithShape="1">
          <a:blip r:embed="rId13" cstate="print">
            <a:extLst>
              <a:ext uri="{28A0092B-C50C-407E-A947-70E740481C1C}">
                <a14:useLocalDpi xmlns:a14="http://schemas.microsoft.com/office/drawing/2010/main" xmlns="" val="0"/>
              </a:ext>
            </a:extLst>
          </a:blip>
          <a:srcRect b="21292"/>
          <a:stretch/>
        </p:blipFill>
        <p:spPr>
          <a:xfrm>
            <a:off x="0" y="0"/>
            <a:ext cx="1259632" cy="978305"/>
          </a:xfrm>
          <a:prstGeom prst="rect">
            <a:avLst/>
          </a:prstGeom>
        </p:spPr>
      </p:pic>
      <p:sp>
        <p:nvSpPr>
          <p:cNvPr id="2" name="Title Placeholder 1"/>
          <p:cNvSpPr>
            <a:spLocks noGrp="1"/>
          </p:cNvSpPr>
          <p:nvPr>
            <p:ph type="title"/>
          </p:nvPr>
        </p:nvSpPr>
        <p:spPr>
          <a:xfrm>
            <a:off x="467544" y="1052736"/>
            <a:ext cx="8208912" cy="969873"/>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457200" y="2060848"/>
            <a:ext cx="8229600" cy="4065315"/>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Footer Placeholder 4"/>
          <p:cNvSpPr>
            <a:spLocks noGrp="1"/>
          </p:cNvSpPr>
          <p:nvPr>
            <p:ph type="ftr" sz="quarter" idx="3"/>
          </p:nvPr>
        </p:nvSpPr>
        <p:spPr>
          <a:xfrm>
            <a:off x="467544" y="6356350"/>
            <a:ext cx="4032448"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smtClean="0"/>
              <a:t>AQA A-level Business © Hodder &amp; Stoughton Limited 2015</a:t>
            </a:r>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E47246-2CC8-4C53-9EA3-1413DD9598CD}" type="slidenum">
              <a:rPr lang="en-GB" smtClean="0"/>
              <a:pPr/>
              <a:t>‹#›</a:t>
            </a:fld>
            <a:endParaRPr lang="en-GB"/>
          </a:p>
        </p:txBody>
      </p:sp>
      <p:sp>
        <p:nvSpPr>
          <p:cNvPr id="8" name="TextBox 7"/>
          <p:cNvSpPr txBox="1"/>
          <p:nvPr userDrawn="1"/>
        </p:nvSpPr>
        <p:spPr>
          <a:xfrm>
            <a:off x="1259632" y="260648"/>
            <a:ext cx="7344816" cy="430887"/>
          </a:xfrm>
          <a:prstGeom prst="rect">
            <a:avLst/>
          </a:prstGeom>
          <a:noFill/>
        </p:spPr>
        <p:txBody>
          <a:bodyPr wrap="square" rtlCol="0">
            <a:spAutoFit/>
          </a:bodyPr>
          <a:lstStyle/>
          <a:p>
            <a:r>
              <a:rPr lang="en-US" sz="2200" b="1" dirty="0" smtClean="0">
                <a:solidFill>
                  <a:schemeClr val="bg1"/>
                </a:solidFill>
              </a:rPr>
              <a:t>Unit 3 – Decision</a:t>
            </a:r>
            <a:r>
              <a:rPr lang="en-US" sz="2200" b="1" baseline="0" dirty="0" smtClean="0">
                <a:solidFill>
                  <a:schemeClr val="bg1"/>
                </a:solidFill>
              </a:rPr>
              <a:t> </a:t>
            </a:r>
            <a:r>
              <a:rPr lang="en-US" sz="2200" b="1" dirty="0" smtClean="0">
                <a:solidFill>
                  <a:schemeClr val="bg1"/>
                </a:solidFill>
              </a:rPr>
              <a:t>making to improve marketing performance</a:t>
            </a:r>
            <a:endParaRPr lang="en-US" sz="2200" b="1" dirty="0">
              <a:solidFill>
                <a:schemeClr val="bg1"/>
              </a:solidFill>
            </a:endParaRPr>
          </a:p>
        </p:txBody>
      </p:sp>
    </p:spTree>
    <p:extLst>
      <p:ext uri="{BB962C8B-B14F-4D97-AF65-F5344CB8AC3E}">
        <p14:creationId xmlns:p14="http://schemas.microsoft.com/office/powerpoint/2010/main" xmlns="" val="33370418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dt="0"/>
  <p:txStyles>
    <p:titleStyle>
      <a:lvl1pPr algn="ctr" defTabSz="914400" rtl="0" eaLnBrk="1" latinLnBrk="0" hangingPunct="1">
        <a:spcBef>
          <a:spcPct val="0"/>
        </a:spcBef>
        <a:buNone/>
        <a:defRPr sz="4000" b="0" kern="1200">
          <a:solidFill>
            <a:srgbClr val="C00000"/>
          </a:solidFill>
          <a:latin typeface="+mj-lt"/>
          <a:ea typeface="+mj-ea"/>
          <a:cs typeface="+mj-cs"/>
        </a:defRPr>
      </a:lvl1pPr>
    </p:titleStyle>
    <p:bodyStyle>
      <a:lvl1pPr marL="342900" indent="-342900" algn="l" defTabSz="914400" rtl="0" eaLnBrk="1" latinLnBrk="0" hangingPunct="1">
        <a:spcBef>
          <a:spcPct val="20000"/>
        </a:spcBef>
        <a:buClr>
          <a:srgbClr val="C00000"/>
        </a:buClr>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rgbClr val="C00000"/>
        </a:buClr>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rgbClr val="C00000"/>
        </a:buClr>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rgbClr val="C00000"/>
        </a:buClr>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rgbClr val="C00000"/>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3608" y="2060848"/>
            <a:ext cx="7416824" cy="3001888"/>
          </a:xfrm>
        </p:spPr>
        <p:txBody>
          <a:bodyPr>
            <a:normAutofit/>
          </a:bodyPr>
          <a:lstStyle/>
          <a:p>
            <a:pPr>
              <a:spcAft>
                <a:spcPts val="1200"/>
              </a:spcAft>
            </a:pPr>
            <a:r>
              <a:rPr lang="en-GB" sz="5400" dirty="0" smtClean="0">
                <a:solidFill>
                  <a:srgbClr val="C00000"/>
                </a:solidFill>
              </a:rPr>
              <a:t>3.4 </a:t>
            </a:r>
            <a:r>
              <a:rPr lang="en-GB" sz="5400" dirty="0">
                <a:solidFill>
                  <a:srgbClr val="C00000"/>
                </a:solidFill>
              </a:rPr>
              <a:t>– </a:t>
            </a:r>
            <a:r>
              <a:rPr lang="en-GB" sz="5400" dirty="0" smtClean="0">
                <a:solidFill>
                  <a:srgbClr val="C00000"/>
                </a:solidFill>
              </a:rPr>
              <a:t>Using </a:t>
            </a:r>
            <a:r>
              <a:rPr lang="en-GB" sz="5400" dirty="0">
                <a:solidFill>
                  <a:srgbClr val="C00000"/>
                </a:solidFill>
              </a:rPr>
              <a:t>the </a:t>
            </a:r>
            <a:r>
              <a:rPr lang="en-GB" sz="5400" dirty="0" smtClean="0">
                <a:solidFill>
                  <a:srgbClr val="C00000"/>
                </a:solidFill>
              </a:rPr>
              <a:t>marketing mix: </a:t>
            </a:r>
            <a:r>
              <a:rPr lang="en-GB" sz="5400" dirty="0">
                <a:solidFill>
                  <a:srgbClr val="C00000"/>
                </a:solidFill>
              </a:rPr>
              <a:t>Promotion</a:t>
            </a:r>
          </a:p>
        </p:txBody>
      </p:sp>
      <p:sp>
        <p:nvSpPr>
          <p:cNvPr id="4" name="Footer Placeholder 4"/>
          <p:cNvSpPr>
            <a:spLocks noGrp="1"/>
          </p:cNvSpPr>
          <p:nvPr>
            <p:ph type="ftr" sz="quarter" idx="4294967295"/>
          </p:nvPr>
        </p:nvSpPr>
        <p:spPr>
          <a:xfrm>
            <a:off x="467544" y="6356350"/>
            <a:ext cx="4032448"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smtClean="0"/>
              <a:t>AQA A-level Business © Hodder &amp; Stoughton Limited 2015</a:t>
            </a:r>
            <a:endParaRPr lang="en-GB" dirty="0"/>
          </a:p>
        </p:txBody>
      </p:sp>
      <p:sp>
        <p:nvSpPr>
          <p:cNvPr id="5" name="Slide Number Placeholder 5"/>
          <p:cNvSpPr>
            <a:spLocks noGrp="1"/>
          </p:cNvSpPr>
          <p:nvPr>
            <p:ph type="sldNum" sz="quarter" idx="4294967295"/>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E47246-2CC8-4C53-9EA3-1413DD9598CD}" type="slidenum">
              <a:rPr lang="en-GB" smtClean="0"/>
              <a:pPr/>
              <a:t>1</a:t>
            </a:fld>
            <a:endParaRPr lang="en-GB"/>
          </a:p>
        </p:txBody>
      </p:sp>
    </p:spTree>
    <p:extLst>
      <p:ext uri="{BB962C8B-B14F-4D97-AF65-F5344CB8AC3E}">
        <p14:creationId xmlns:p14="http://schemas.microsoft.com/office/powerpoint/2010/main" xmlns="" val="13694181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67544" y="980728"/>
            <a:ext cx="8229600" cy="792088"/>
          </a:xfrm>
        </p:spPr>
        <p:txBody>
          <a:bodyPr anchor="ctr">
            <a:normAutofit/>
          </a:bodyPr>
          <a:lstStyle/>
          <a:p>
            <a:pPr eaLnBrk="1" hangingPunct="1">
              <a:defRPr/>
            </a:pPr>
            <a:r>
              <a:rPr lang="en-GB" dirty="0" smtClean="0"/>
              <a:t>Promotion methods</a:t>
            </a:r>
            <a:endParaRPr lang="en-US" dirty="0" smtClean="0"/>
          </a:p>
        </p:txBody>
      </p:sp>
      <p:sp>
        <p:nvSpPr>
          <p:cNvPr id="3" name="Content Placeholder 2"/>
          <p:cNvSpPr>
            <a:spLocks noGrp="1"/>
          </p:cNvSpPr>
          <p:nvPr>
            <p:ph idx="4294967295"/>
          </p:nvPr>
        </p:nvSpPr>
        <p:spPr>
          <a:xfrm>
            <a:off x="179512" y="1988840"/>
            <a:ext cx="8712968" cy="4536504"/>
          </a:xfrm>
        </p:spPr>
        <p:txBody>
          <a:bodyPr>
            <a:noAutofit/>
          </a:bodyPr>
          <a:lstStyle/>
          <a:p>
            <a:pPr algn="just" eaLnBrk="1" hangingPunct="1">
              <a:spcBef>
                <a:spcPts val="0"/>
              </a:spcBef>
              <a:defRPr/>
            </a:pPr>
            <a:r>
              <a:rPr lang="en-GB" sz="2200" b="1" dirty="0" smtClean="0"/>
              <a:t>Direct marketing </a:t>
            </a:r>
            <a:r>
              <a:rPr lang="en-GB" sz="2200" dirty="0" smtClean="0"/>
              <a:t>– Sending messages directly to a known consumer; often used alongside a database of customer details through methods such as letters, emails and telephone</a:t>
            </a:r>
          </a:p>
          <a:p>
            <a:pPr algn="just" eaLnBrk="1" hangingPunct="1">
              <a:spcBef>
                <a:spcPts val="0"/>
              </a:spcBef>
              <a:defRPr/>
            </a:pPr>
            <a:r>
              <a:rPr lang="en-GB" sz="2200" b="1" dirty="0" smtClean="0"/>
              <a:t>Personal selling </a:t>
            </a:r>
            <a:r>
              <a:rPr lang="en-GB" sz="2200" dirty="0" smtClean="0"/>
              <a:t>– Using specialist sales staff to speak directly to consumers</a:t>
            </a:r>
          </a:p>
          <a:p>
            <a:pPr algn="just" eaLnBrk="1" hangingPunct="1">
              <a:spcBef>
                <a:spcPts val="0"/>
              </a:spcBef>
              <a:defRPr/>
            </a:pPr>
            <a:r>
              <a:rPr lang="en-GB" sz="2200" b="1" dirty="0" smtClean="0"/>
              <a:t>Merchandising </a:t>
            </a:r>
            <a:r>
              <a:rPr lang="en-GB" sz="2200" dirty="0" smtClean="0"/>
              <a:t>– Point-of-sale displays and products with the brand image on</a:t>
            </a:r>
          </a:p>
          <a:p>
            <a:pPr algn="just" eaLnBrk="1" hangingPunct="1">
              <a:spcBef>
                <a:spcPts val="0"/>
              </a:spcBef>
              <a:defRPr/>
            </a:pPr>
            <a:r>
              <a:rPr lang="en-GB" sz="2200" b="1" dirty="0" smtClean="0"/>
              <a:t>Websites, banners and pop-ups</a:t>
            </a:r>
          </a:p>
          <a:p>
            <a:pPr algn="just">
              <a:spcBef>
                <a:spcPts val="0"/>
              </a:spcBef>
              <a:defRPr/>
            </a:pPr>
            <a:r>
              <a:rPr lang="en-GB" sz="2200" b="1" dirty="0" smtClean="0"/>
              <a:t>Social media</a:t>
            </a:r>
            <a:r>
              <a:rPr lang="en-GB" sz="2200" dirty="0" smtClean="0"/>
              <a:t>, for example, Facebook pages, Twitter, YouTube, etc.</a:t>
            </a:r>
          </a:p>
          <a:p>
            <a:pPr lvl="1" eaLnBrk="1" hangingPunct="1">
              <a:lnSpc>
                <a:spcPct val="80000"/>
              </a:lnSpc>
              <a:defRPr/>
            </a:pPr>
            <a:endParaRPr lang="en-US" sz="2200" dirty="0" smtClean="0"/>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10</a:t>
            </a:fld>
            <a:endParaRPr lang="en-GB"/>
          </a:p>
        </p:txBody>
      </p:sp>
    </p:spTree>
    <p:extLst>
      <p:ext uri="{BB962C8B-B14F-4D97-AF65-F5344CB8AC3E}">
        <p14:creationId xmlns:p14="http://schemas.microsoft.com/office/powerpoint/2010/main" xmlns="" val="1962935511"/>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1265" y="908720"/>
            <a:ext cx="8928992" cy="1143000"/>
          </a:xfrm>
          <a:noFill/>
          <a:ln>
            <a:noFill/>
          </a:ln>
        </p:spPr>
        <p:txBody>
          <a:bodyPr anchor="ctr">
            <a:normAutofit/>
          </a:bodyPr>
          <a:lstStyle/>
          <a:p>
            <a:pPr eaLnBrk="1" hangingPunct="1">
              <a:defRPr/>
            </a:pPr>
            <a:r>
              <a:rPr lang="en-GB" sz="3600" dirty="0" smtClean="0"/>
              <a:t>What influences promotion methods used?</a:t>
            </a:r>
            <a:endParaRPr lang="en-US" sz="3600" dirty="0" smtClean="0"/>
          </a:p>
        </p:txBody>
      </p:sp>
      <p:sp>
        <p:nvSpPr>
          <p:cNvPr id="3" name="Content Placeholder 2"/>
          <p:cNvSpPr>
            <a:spLocks noGrp="1"/>
          </p:cNvSpPr>
          <p:nvPr>
            <p:ph idx="4294967295"/>
          </p:nvPr>
        </p:nvSpPr>
        <p:spPr>
          <a:xfrm>
            <a:off x="251520" y="2204864"/>
            <a:ext cx="8678198" cy="4295970"/>
          </a:xfrm>
        </p:spPr>
        <p:txBody>
          <a:bodyPr>
            <a:normAutofit fontScale="62500" lnSpcReduction="20000"/>
          </a:bodyPr>
          <a:lstStyle/>
          <a:p>
            <a:pPr marL="342900" lvl="1" indent="-342900" algn="just">
              <a:spcBef>
                <a:spcPts val="0"/>
              </a:spcBef>
              <a:spcAft>
                <a:spcPts val="1200"/>
              </a:spcAft>
              <a:buFont typeface="Arial" panose="020B0604020202020204" pitchFamily="34" charset="0"/>
              <a:buChar char="•"/>
              <a:defRPr/>
            </a:pPr>
            <a:r>
              <a:rPr lang="en-GB" sz="3200" dirty="0"/>
              <a:t>W</a:t>
            </a:r>
            <a:r>
              <a:rPr lang="en-GB" sz="3200" dirty="0" smtClean="0"/>
              <a:t>hat is the business trying to achieve, for example, informative or persuasive? Boost sales or build brand loyalty?</a:t>
            </a:r>
          </a:p>
          <a:p>
            <a:pPr marL="342900" lvl="1" indent="-342900" algn="just">
              <a:spcBef>
                <a:spcPts val="0"/>
              </a:spcBef>
              <a:spcAft>
                <a:spcPts val="1200"/>
              </a:spcAft>
              <a:buFont typeface="Arial" panose="020B0604020202020204" pitchFamily="34" charset="0"/>
              <a:buChar char="•"/>
              <a:defRPr/>
            </a:pPr>
            <a:r>
              <a:rPr lang="en-GB" sz="3200" dirty="0" smtClean="0"/>
              <a:t>The promotion budget available and the cost of methods</a:t>
            </a:r>
          </a:p>
          <a:p>
            <a:pPr marL="342900" lvl="1" indent="-342900" algn="just">
              <a:spcBef>
                <a:spcPts val="0"/>
              </a:spcBef>
              <a:spcAft>
                <a:spcPts val="1200"/>
              </a:spcAft>
              <a:buFont typeface="Arial" panose="020B0604020202020204" pitchFamily="34" charset="0"/>
              <a:buChar char="•"/>
              <a:defRPr/>
            </a:pPr>
            <a:r>
              <a:rPr lang="en-GB" sz="3200" dirty="0" smtClean="0"/>
              <a:t>Target audience and the best way to reach them</a:t>
            </a:r>
          </a:p>
          <a:p>
            <a:pPr marL="342900" lvl="1" indent="-342900" algn="just">
              <a:spcBef>
                <a:spcPts val="0"/>
              </a:spcBef>
              <a:spcAft>
                <a:spcPts val="1200"/>
              </a:spcAft>
              <a:buFont typeface="Arial" panose="020B0604020202020204" pitchFamily="34" charset="0"/>
              <a:buChar char="•"/>
              <a:defRPr/>
            </a:pPr>
            <a:r>
              <a:rPr lang="en-GB" sz="3200" dirty="0" smtClean="0"/>
              <a:t>Customer expectations, tastes and fashions</a:t>
            </a:r>
          </a:p>
          <a:p>
            <a:pPr marL="342900" lvl="1" indent="-342900" algn="just">
              <a:spcBef>
                <a:spcPts val="0"/>
              </a:spcBef>
              <a:spcAft>
                <a:spcPts val="1200"/>
              </a:spcAft>
              <a:buFont typeface="Arial" panose="020B0604020202020204" pitchFamily="34" charset="0"/>
              <a:buChar char="•"/>
              <a:defRPr/>
            </a:pPr>
            <a:r>
              <a:rPr lang="en-GB" sz="3200" dirty="0" smtClean="0"/>
              <a:t>Brand image of the company</a:t>
            </a:r>
          </a:p>
          <a:p>
            <a:pPr marL="342900" lvl="1" indent="-342900" algn="just">
              <a:spcBef>
                <a:spcPts val="0"/>
              </a:spcBef>
              <a:spcAft>
                <a:spcPts val="1200"/>
              </a:spcAft>
              <a:buFont typeface="Arial" panose="020B0604020202020204" pitchFamily="34" charset="0"/>
              <a:buChar char="•"/>
              <a:defRPr/>
            </a:pPr>
            <a:r>
              <a:rPr lang="en-GB" sz="3200" dirty="0" smtClean="0"/>
              <a:t>Methods used by competition</a:t>
            </a:r>
          </a:p>
          <a:p>
            <a:pPr marL="342900" lvl="1" indent="-342900" algn="just">
              <a:spcBef>
                <a:spcPts val="0"/>
              </a:spcBef>
              <a:spcAft>
                <a:spcPts val="1200"/>
              </a:spcAft>
              <a:buFont typeface="Arial" panose="020B0604020202020204" pitchFamily="34" charset="0"/>
              <a:buChar char="•"/>
              <a:defRPr/>
            </a:pPr>
            <a:r>
              <a:rPr lang="en-GB" sz="3200" dirty="0" smtClean="0"/>
              <a:t>Methods complimenting one another</a:t>
            </a:r>
          </a:p>
          <a:p>
            <a:pPr marL="342900" lvl="1" indent="-342900" algn="just">
              <a:spcBef>
                <a:spcPts val="0"/>
              </a:spcBef>
              <a:spcAft>
                <a:spcPts val="1200"/>
              </a:spcAft>
              <a:buFont typeface="Arial" panose="020B0604020202020204" pitchFamily="34" charset="0"/>
              <a:buChar char="•"/>
              <a:defRPr/>
            </a:pPr>
            <a:r>
              <a:rPr lang="en-GB" sz="3200" dirty="0" smtClean="0"/>
              <a:t>Legislation, for example, cigarette companies and companies making unhealthy foods face restrictions in the UK on where and when they  can </a:t>
            </a:r>
            <a:r>
              <a:rPr lang="en-GB" sz="3200" dirty="0" smtClean="0"/>
              <a:t>advertise</a:t>
            </a:r>
          </a:p>
          <a:p>
            <a:pPr marL="342900" lvl="1" indent="-342900" algn="just">
              <a:spcBef>
                <a:spcPts val="0"/>
              </a:spcBef>
              <a:spcAft>
                <a:spcPts val="1200"/>
              </a:spcAft>
              <a:buFont typeface="Arial" panose="020B0604020202020204" pitchFamily="34" charset="0"/>
              <a:buChar char="•"/>
              <a:defRPr/>
            </a:pPr>
            <a:r>
              <a:rPr lang="en-GB" sz="3200" dirty="0" smtClean="0"/>
              <a:t>External factors – wealth, social and political environment, society’s views</a:t>
            </a:r>
            <a:endParaRPr lang="en-GB" sz="3200" dirty="0"/>
          </a:p>
        </p:txBody>
      </p:sp>
      <p:sp>
        <p:nvSpPr>
          <p:cNvPr id="5" name="Slide Number Placeholder 4"/>
          <p:cNvSpPr>
            <a:spLocks noGrp="1"/>
          </p:cNvSpPr>
          <p:nvPr>
            <p:ph type="sldNum" sz="quarter" idx="12"/>
          </p:nvPr>
        </p:nvSpPr>
        <p:spPr/>
        <p:txBody>
          <a:bodyPr/>
          <a:lstStyle/>
          <a:p>
            <a:fld id="{3CE47246-2CC8-4C53-9EA3-1413DD9598CD}" type="slidenum">
              <a:rPr lang="en-GB" smtClean="0"/>
              <a:pPr/>
              <a:t>11</a:t>
            </a:fld>
            <a:endParaRPr lang="en-GB"/>
          </a:p>
        </p:txBody>
      </p:sp>
    </p:spTree>
    <p:extLst>
      <p:ext uri="{BB962C8B-B14F-4D97-AF65-F5344CB8AC3E}">
        <p14:creationId xmlns:p14="http://schemas.microsoft.com/office/powerpoint/2010/main" xmlns="" val="1726244719"/>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
          <p:cNvSpPr txBox="1">
            <a:spLocks noChangeArrowheads="1"/>
          </p:cNvSpPr>
          <p:nvPr/>
        </p:nvSpPr>
        <p:spPr bwMode="auto">
          <a:xfrm>
            <a:off x="755576" y="1052736"/>
            <a:ext cx="8001000" cy="769441"/>
          </a:xfrm>
          <a:prstGeom prst="rect">
            <a:avLst/>
          </a:prstGeom>
          <a:noFill/>
          <a:ln w="38100">
            <a:noFill/>
            <a:miter lim="800000"/>
            <a:headEnd/>
            <a:tailEnd/>
          </a:ln>
        </p:spPr>
        <p:txBody>
          <a:bodyPr>
            <a:spAutoFit/>
          </a:bodyPr>
          <a:lstStyle/>
          <a:p>
            <a:pPr algn="ctr" fontAlgn="auto">
              <a:spcBef>
                <a:spcPts val="0"/>
              </a:spcBef>
              <a:spcAft>
                <a:spcPts val="0"/>
              </a:spcAft>
              <a:defRPr/>
            </a:pPr>
            <a:r>
              <a:rPr lang="en-GB" sz="4400" dirty="0" smtClean="0">
                <a:solidFill>
                  <a:srgbClr val="C00000"/>
                </a:solidFill>
                <a:latin typeface="+mn-lt"/>
              </a:rPr>
              <a:t>AIDA </a:t>
            </a:r>
            <a:r>
              <a:rPr lang="en-GB" sz="4400" dirty="0">
                <a:solidFill>
                  <a:srgbClr val="C00000"/>
                </a:solidFill>
                <a:latin typeface="+mn-lt"/>
              </a:rPr>
              <a:t>Model</a:t>
            </a:r>
            <a:endParaRPr lang="en-US" sz="4400" dirty="0">
              <a:solidFill>
                <a:srgbClr val="C00000"/>
              </a:solidFill>
              <a:latin typeface="+mn-lt"/>
            </a:endParaRPr>
          </a:p>
        </p:txBody>
      </p:sp>
      <p:graphicFrame>
        <p:nvGraphicFramePr>
          <p:cNvPr id="3" name="Content Placeholder 2"/>
          <p:cNvGraphicFramePr>
            <a:graphicFrameLocks noGrp="1"/>
          </p:cNvGraphicFramePr>
          <p:nvPr>
            <p:ph idx="1"/>
            <p:extLst>
              <p:ext uri="{D42A27DB-BD31-4B8C-83A1-F6EECF244321}">
                <p14:modId xmlns:p14="http://schemas.microsoft.com/office/powerpoint/2010/main" xmlns="" val="729755606"/>
              </p:ext>
            </p:extLst>
          </p:nvPr>
        </p:nvGraphicFramePr>
        <p:xfrm>
          <a:off x="251520" y="2924944"/>
          <a:ext cx="8572560" cy="3400426"/>
        </p:xfrm>
        <a:graphic>
          <a:graphicData uri="http://schemas.openxmlformats.org/drawingml/2006/table">
            <a:tbl>
              <a:tblPr firstCol="1" bandRow="1">
                <a:tableStyleId>{BC89EF96-8CEA-46FF-86C4-4CE0E7609802}</a:tableStyleId>
              </a:tblPr>
              <a:tblGrid>
                <a:gridCol w="2071702"/>
                <a:gridCol w="6500858"/>
              </a:tblGrid>
              <a:tr h="1051678">
                <a:tc>
                  <a:txBody>
                    <a:bodyPr/>
                    <a:lstStyle/>
                    <a:p>
                      <a:pPr algn="l">
                        <a:lnSpc>
                          <a:spcPct val="115000"/>
                        </a:lnSpc>
                        <a:spcAft>
                          <a:spcPts val="0"/>
                        </a:spcAft>
                      </a:pPr>
                      <a:r>
                        <a:rPr lang="en-US" sz="4000" dirty="0" smtClean="0">
                          <a:solidFill>
                            <a:schemeClr val="bg1"/>
                          </a:solidFill>
                          <a:effectLst/>
                        </a:rPr>
                        <a:t>A</a:t>
                      </a:r>
                      <a:r>
                        <a:rPr lang="en-US" sz="2400" baseline="0" dirty="0" smtClean="0">
                          <a:solidFill>
                            <a:schemeClr val="bg1"/>
                          </a:solidFill>
                          <a:effectLst/>
                        </a:rPr>
                        <a:t> – </a:t>
                      </a:r>
                      <a:r>
                        <a:rPr lang="en-US" sz="2400" dirty="0" smtClean="0">
                          <a:solidFill>
                            <a:schemeClr val="bg1"/>
                          </a:solidFill>
                          <a:effectLst/>
                        </a:rPr>
                        <a:t>Attention</a:t>
                      </a:r>
                      <a:endParaRPr lang="en-GB" sz="2400" dirty="0">
                        <a:solidFill>
                          <a:schemeClr val="bg1"/>
                        </a:solidFill>
                        <a:effectLst/>
                        <a:latin typeface="Calibri" pitchFamily="34" charset="0"/>
                        <a:ea typeface="Calibri"/>
                        <a:cs typeface="Calibri" pitchFamily="34" charset="0"/>
                      </a:endParaRPr>
                    </a:p>
                  </a:txBody>
                  <a:tcPr marL="68583" marR="68583" marT="0" marB="0" anchor="ctr">
                    <a:solidFill>
                      <a:srgbClr val="660066"/>
                    </a:solidFill>
                  </a:tcPr>
                </a:tc>
                <a:tc>
                  <a:txBody>
                    <a:bodyPr/>
                    <a:lstStyle/>
                    <a:p>
                      <a:pPr algn="l">
                        <a:lnSpc>
                          <a:spcPct val="115000"/>
                        </a:lnSpc>
                        <a:spcAft>
                          <a:spcPts val="0"/>
                        </a:spcAft>
                      </a:pPr>
                      <a:r>
                        <a:rPr lang="en-US" sz="2000" dirty="0" smtClean="0">
                          <a:effectLst/>
                        </a:rPr>
                        <a:t>Attract </a:t>
                      </a:r>
                      <a:r>
                        <a:rPr lang="en-US" sz="2000" dirty="0">
                          <a:effectLst/>
                        </a:rPr>
                        <a:t>the attention of the </a:t>
                      </a:r>
                      <a:r>
                        <a:rPr lang="en-US" sz="2000" dirty="0" smtClean="0">
                          <a:effectLst/>
                        </a:rPr>
                        <a:t>customer with</a:t>
                      </a:r>
                      <a:r>
                        <a:rPr lang="en-US" sz="2000" baseline="0" dirty="0" smtClean="0">
                          <a:effectLst/>
                        </a:rPr>
                        <a:t> exciting and interesting messages</a:t>
                      </a:r>
                      <a:endParaRPr lang="en-GB" sz="2000" b="0" dirty="0">
                        <a:effectLst/>
                      </a:endParaRPr>
                    </a:p>
                  </a:txBody>
                  <a:tcPr marL="68583" marR="68583" marT="0" marB="0" anchor="ctr">
                    <a:noFill/>
                  </a:tcPr>
                </a:tc>
              </a:tr>
              <a:tr h="946510">
                <a:tc>
                  <a:txBody>
                    <a:bodyPr/>
                    <a:lstStyle/>
                    <a:p>
                      <a:pPr algn="l">
                        <a:lnSpc>
                          <a:spcPct val="115000"/>
                        </a:lnSpc>
                        <a:spcAft>
                          <a:spcPts val="0"/>
                        </a:spcAft>
                      </a:pPr>
                      <a:r>
                        <a:rPr lang="en-US" sz="4000" dirty="0" smtClean="0">
                          <a:solidFill>
                            <a:schemeClr val="bg1"/>
                          </a:solidFill>
                          <a:effectLst/>
                        </a:rPr>
                        <a:t>I</a:t>
                      </a:r>
                      <a:r>
                        <a:rPr lang="en-US" sz="4000" baseline="0" dirty="0" smtClean="0">
                          <a:solidFill>
                            <a:schemeClr val="bg1"/>
                          </a:solidFill>
                          <a:effectLst/>
                        </a:rPr>
                        <a:t> </a:t>
                      </a:r>
                      <a:r>
                        <a:rPr lang="en-US" sz="2400" baseline="0" dirty="0" smtClean="0">
                          <a:solidFill>
                            <a:schemeClr val="bg1"/>
                          </a:solidFill>
                          <a:effectLst/>
                        </a:rPr>
                        <a:t>– </a:t>
                      </a:r>
                      <a:r>
                        <a:rPr lang="en-US" sz="2400" dirty="0" smtClean="0">
                          <a:solidFill>
                            <a:schemeClr val="bg1"/>
                          </a:solidFill>
                          <a:effectLst/>
                        </a:rPr>
                        <a:t>Interest</a:t>
                      </a:r>
                      <a:endParaRPr lang="en-GB" sz="2400" dirty="0">
                        <a:solidFill>
                          <a:schemeClr val="bg1"/>
                        </a:solidFill>
                        <a:effectLst/>
                        <a:latin typeface="Calibri" pitchFamily="34" charset="0"/>
                        <a:ea typeface="Calibri"/>
                        <a:cs typeface="Calibri" pitchFamily="34" charset="0"/>
                      </a:endParaRPr>
                    </a:p>
                  </a:txBody>
                  <a:tcPr marL="68583" marR="68583" marT="0" marB="0" anchor="ctr">
                    <a:solidFill>
                      <a:srgbClr val="660066"/>
                    </a:solidFill>
                  </a:tcPr>
                </a:tc>
                <a:tc>
                  <a:txBody>
                    <a:bodyPr/>
                    <a:lstStyle/>
                    <a:p>
                      <a:pPr algn="l">
                        <a:lnSpc>
                          <a:spcPct val="115000"/>
                        </a:lnSpc>
                        <a:spcAft>
                          <a:spcPts val="0"/>
                        </a:spcAft>
                      </a:pPr>
                      <a:r>
                        <a:rPr lang="en-US" sz="2000" dirty="0">
                          <a:effectLst/>
                        </a:rPr>
                        <a:t>Raise customer interest by </a:t>
                      </a:r>
                      <a:r>
                        <a:rPr lang="en-US" sz="2000" dirty="0" smtClean="0">
                          <a:effectLst/>
                        </a:rPr>
                        <a:t>demonstrating the benefits</a:t>
                      </a:r>
                      <a:r>
                        <a:rPr lang="en-US" sz="2000" baseline="0" dirty="0" smtClean="0">
                          <a:effectLst/>
                        </a:rPr>
                        <a:t> of the product to the consumer</a:t>
                      </a:r>
                      <a:endParaRPr lang="en-GB" sz="2000" b="0" dirty="0">
                        <a:effectLst/>
                        <a:latin typeface="Calibri" pitchFamily="34" charset="0"/>
                        <a:ea typeface="Calibri"/>
                        <a:cs typeface="Calibri" pitchFamily="34" charset="0"/>
                      </a:endParaRPr>
                    </a:p>
                  </a:txBody>
                  <a:tcPr marL="68583" marR="68583" marT="0" marB="0" anchor="ctr"/>
                </a:tc>
              </a:tr>
              <a:tr h="701119">
                <a:tc>
                  <a:txBody>
                    <a:bodyPr/>
                    <a:lstStyle/>
                    <a:p>
                      <a:pPr algn="l">
                        <a:lnSpc>
                          <a:spcPct val="115000"/>
                        </a:lnSpc>
                        <a:spcAft>
                          <a:spcPts val="0"/>
                        </a:spcAft>
                      </a:pPr>
                      <a:r>
                        <a:rPr lang="en-US" sz="4000" dirty="0">
                          <a:solidFill>
                            <a:schemeClr val="bg1"/>
                          </a:solidFill>
                          <a:effectLst/>
                        </a:rPr>
                        <a:t>D</a:t>
                      </a:r>
                      <a:r>
                        <a:rPr lang="en-US" sz="2400" dirty="0">
                          <a:solidFill>
                            <a:schemeClr val="bg1"/>
                          </a:solidFill>
                          <a:effectLst/>
                        </a:rPr>
                        <a:t> </a:t>
                      </a:r>
                      <a:r>
                        <a:rPr lang="en-US" sz="2400" dirty="0" smtClean="0">
                          <a:solidFill>
                            <a:schemeClr val="bg1"/>
                          </a:solidFill>
                          <a:effectLst/>
                        </a:rPr>
                        <a:t>– Desire</a:t>
                      </a:r>
                      <a:endParaRPr lang="en-GB" sz="2400" dirty="0">
                        <a:solidFill>
                          <a:schemeClr val="bg1"/>
                        </a:solidFill>
                        <a:effectLst/>
                        <a:latin typeface="Calibri" pitchFamily="34" charset="0"/>
                        <a:ea typeface="Calibri"/>
                        <a:cs typeface="Calibri" pitchFamily="34" charset="0"/>
                      </a:endParaRPr>
                    </a:p>
                  </a:txBody>
                  <a:tcPr marL="68583" marR="68583" marT="0" marB="0" anchor="ctr">
                    <a:solidFill>
                      <a:srgbClr val="660066"/>
                    </a:solidFill>
                  </a:tcPr>
                </a:tc>
                <a:tc>
                  <a:txBody>
                    <a:bodyPr/>
                    <a:lstStyle/>
                    <a:p>
                      <a:pPr algn="l">
                        <a:lnSpc>
                          <a:spcPct val="115000"/>
                        </a:lnSpc>
                        <a:spcAft>
                          <a:spcPts val="0"/>
                        </a:spcAft>
                      </a:pPr>
                      <a:r>
                        <a:rPr lang="en-US" sz="2000" dirty="0" smtClean="0">
                          <a:effectLst/>
                        </a:rPr>
                        <a:t>Convince </a:t>
                      </a:r>
                      <a:r>
                        <a:rPr lang="en-US" sz="2000" dirty="0">
                          <a:effectLst/>
                        </a:rPr>
                        <a:t>customers that they </a:t>
                      </a:r>
                      <a:r>
                        <a:rPr lang="en-US" sz="2000" dirty="0" smtClean="0">
                          <a:effectLst/>
                        </a:rPr>
                        <a:t>desire </a:t>
                      </a:r>
                      <a:r>
                        <a:rPr lang="en-US" sz="2000" dirty="0">
                          <a:effectLst/>
                        </a:rPr>
                        <a:t>the product </a:t>
                      </a:r>
                      <a:r>
                        <a:rPr lang="en-US" sz="2000" dirty="0" smtClean="0">
                          <a:effectLst/>
                        </a:rPr>
                        <a:t>and </a:t>
                      </a:r>
                      <a:r>
                        <a:rPr lang="en-US" sz="2000" dirty="0">
                          <a:effectLst/>
                        </a:rPr>
                        <a:t>that it will satisfy their </a:t>
                      </a:r>
                      <a:r>
                        <a:rPr lang="en-US" sz="2000" dirty="0" smtClean="0">
                          <a:effectLst/>
                        </a:rPr>
                        <a:t>needs</a:t>
                      </a:r>
                      <a:endParaRPr lang="en-GB" sz="2000" b="0" dirty="0">
                        <a:effectLst/>
                        <a:latin typeface="Calibri" pitchFamily="34" charset="0"/>
                        <a:ea typeface="Calibri"/>
                        <a:cs typeface="Calibri" pitchFamily="34" charset="0"/>
                      </a:endParaRPr>
                    </a:p>
                  </a:txBody>
                  <a:tcPr marL="68583" marR="68583" marT="0" marB="0" anchor="ctr">
                    <a:noFill/>
                  </a:tcPr>
                </a:tc>
              </a:tr>
              <a:tr h="701119">
                <a:tc>
                  <a:txBody>
                    <a:bodyPr/>
                    <a:lstStyle/>
                    <a:p>
                      <a:pPr algn="l">
                        <a:lnSpc>
                          <a:spcPct val="115000"/>
                        </a:lnSpc>
                        <a:spcAft>
                          <a:spcPts val="0"/>
                        </a:spcAft>
                      </a:pPr>
                      <a:r>
                        <a:rPr lang="en-US" sz="4000" dirty="0">
                          <a:solidFill>
                            <a:schemeClr val="bg1"/>
                          </a:solidFill>
                          <a:effectLst/>
                        </a:rPr>
                        <a:t>A</a:t>
                      </a:r>
                      <a:r>
                        <a:rPr lang="en-US" sz="2400" dirty="0">
                          <a:solidFill>
                            <a:schemeClr val="bg1"/>
                          </a:solidFill>
                          <a:effectLst/>
                        </a:rPr>
                        <a:t> </a:t>
                      </a:r>
                      <a:r>
                        <a:rPr lang="en-US" sz="2400" dirty="0" smtClean="0">
                          <a:solidFill>
                            <a:schemeClr val="bg1"/>
                          </a:solidFill>
                          <a:effectLst/>
                        </a:rPr>
                        <a:t>– Action</a:t>
                      </a:r>
                      <a:endParaRPr lang="en-GB" sz="2400" dirty="0">
                        <a:solidFill>
                          <a:schemeClr val="bg1"/>
                        </a:solidFill>
                        <a:effectLst/>
                        <a:latin typeface="Calibri" pitchFamily="34" charset="0"/>
                        <a:ea typeface="Calibri"/>
                        <a:cs typeface="Calibri" pitchFamily="34" charset="0"/>
                      </a:endParaRPr>
                    </a:p>
                  </a:txBody>
                  <a:tcPr marL="68583" marR="68583" marT="0" marB="0" anchor="ctr">
                    <a:solidFill>
                      <a:srgbClr val="660066"/>
                    </a:solidFill>
                  </a:tcPr>
                </a:tc>
                <a:tc>
                  <a:txBody>
                    <a:bodyPr/>
                    <a:lstStyle/>
                    <a:p>
                      <a:pPr algn="l">
                        <a:lnSpc>
                          <a:spcPct val="115000"/>
                        </a:lnSpc>
                        <a:spcAft>
                          <a:spcPts val="0"/>
                        </a:spcAft>
                      </a:pPr>
                      <a:r>
                        <a:rPr lang="en-US" sz="2000" dirty="0" smtClean="0">
                          <a:effectLst/>
                        </a:rPr>
                        <a:t>Lead </a:t>
                      </a:r>
                      <a:r>
                        <a:rPr lang="en-US" sz="2000" dirty="0">
                          <a:effectLst/>
                        </a:rPr>
                        <a:t>customers towards taking action and/or </a:t>
                      </a:r>
                      <a:r>
                        <a:rPr lang="en-US" sz="2000" dirty="0" smtClean="0">
                          <a:effectLst/>
                        </a:rPr>
                        <a:t>purchasing</a:t>
                      </a:r>
                      <a:r>
                        <a:rPr lang="en-US" sz="2000" baseline="0" dirty="0" smtClean="0">
                          <a:effectLst/>
                        </a:rPr>
                        <a:t> the product</a:t>
                      </a:r>
                      <a:endParaRPr lang="en-GB" sz="2000" b="0" dirty="0">
                        <a:effectLst/>
                      </a:endParaRPr>
                    </a:p>
                  </a:txBody>
                  <a:tcPr marL="68583" marR="68583" marT="0" marB="0" anchor="ctr"/>
                </a:tc>
              </a:tr>
            </a:tbl>
          </a:graphicData>
        </a:graphic>
      </p:graphicFrame>
      <p:sp>
        <p:nvSpPr>
          <p:cNvPr id="5" name="Rectangle 3"/>
          <p:cNvSpPr txBox="1">
            <a:spLocks noChangeArrowheads="1"/>
          </p:cNvSpPr>
          <p:nvPr/>
        </p:nvSpPr>
        <p:spPr>
          <a:xfrm>
            <a:off x="251520" y="1844824"/>
            <a:ext cx="8677058" cy="127847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buClr>
                <a:srgbClr val="660066"/>
              </a:buClr>
              <a:buFont typeface="Arial"/>
              <a:buChar char="•"/>
              <a:defRPr/>
            </a:pPr>
            <a:r>
              <a:rPr lang="en-GB" sz="2800" dirty="0" smtClean="0"/>
              <a:t>All good promotion methods should fulfil all of the criteria of the AIDA model to be effective.</a:t>
            </a:r>
            <a:endParaRPr lang="en-GB" sz="2800" b="1" dirty="0" smtClean="0">
              <a:solidFill>
                <a:srgbClr val="002060"/>
              </a:solidFill>
              <a:effectLst>
                <a:outerShdw blurRad="38100" dist="38100" dir="2700000" algn="tl">
                  <a:srgbClr val="C0C0C0"/>
                </a:outerShdw>
              </a:effectLst>
            </a:endParaRPr>
          </a:p>
        </p:txBody>
      </p:sp>
      <p:sp>
        <p:nvSpPr>
          <p:cNvPr id="2" name="Footer Placeholder 1"/>
          <p:cNvSpPr>
            <a:spLocks noGrp="1"/>
          </p:cNvSpPr>
          <p:nvPr>
            <p:ph type="ftr" sz="quarter" idx="11"/>
          </p:nvPr>
        </p:nvSpPr>
        <p:spPr/>
        <p:txBody>
          <a:bodyPr/>
          <a:lstStyle/>
          <a:p>
            <a:r>
              <a:rPr lang="en-GB" smtClean="0"/>
              <a:t>AQA A-level Business © Hodder &amp; Stoughton Limited 2015</a:t>
            </a:r>
            <a:endParaRPr lang="en-GB"/>
          </a:p>
        </p:txBody>
      </p:sp>
      <p:sp>
        <p:nvSpPr>
          <p:cNvPr id="6" name="Slide Number Placeholder 5"/>
          <p:cNvSpPr>
            <a:spLocks noGrp="1"/>
          </p:cNvSpPr>
          <p:nvPr>
            <p:ph type="sldNum" sz="quarter" idx="12"/>
          </p:nvPr>
        </p:nvSpPr>
        <p:spPr/>
        <p:txBody>
          <a:bodyPr/>
          <a:lstStyle/>
          <a:p>
            <a:fld id="{3CE47246-2CC8-4C53-9EA3-1413DD9598CD}" type="slidenum">
              <a:rPr lang="en-GB" smtClean="0"/>
              <a:pPr/>
              <a:t>12</a:t>
            </a:fld>
            <a:endParaRPr lang="en-GB"/>
          </a:p>
        </p:txBody>
      </p:sp>
    </p:spTree>
    <p:extLst>
      <p:ext uri="{BB962C8B-B14F-4D97-AF65-F5344CB8AC3E}">
        <p14:creationId xmlns:p14="http://schemas.microsoft.com/office/powerpoint/2010/main" xmlns="" val="2513494775"/>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GB" dirty="0" smtClean="0"/>
              <a:t>Promotion task: AIDA</a:t>
            </a:r>
          </a:p>
        </p:txBody>
      </p:sp>
      <p:sp>
        <p:nvSpPr>
          <p:cNvPr id="7171" name="Content Placeholder 2"/>
          <p:cNvSpPr>
            <a:spLocks noGrp="1"/>
          </p:cNvSpPr>
          <p:nvPr>
            <p:ph idx="1"/>
          </p:nvPr>
        </p:nvSpPr>
        <p:spPr>
          <a:xfrm>
            <a:off x="241470" y="2090204"/>
            <a:ext cx="4978602" cy="3961482"/>
          </a:xfrm>
        </p:spPr>
        <p:txBody>
          <a:bodyPr>
            <a:noAutofit/>
          </a:bodyPr>
          <a:lstStyle/>
          <a:p>
            <a:pPr algn="just">
              <a:spcBef>
                <a:spcPts val="0"/>
              </a:spcBef>
              <a:spcAft>
                <a:spcPts val="1200"/>
              </a:spcAft>
            </a:pPr>
            <a:r>
              <a:rPr lang="en-GB" sz="2400" dirty="0" smtClean="0"/>
              <a:t>Choose a recent advertisements that has been on the television and analyse how well you think it fulfils the </a:t>
            </a:r>
            <a:r>
              <a:rPr lang="en-GB" sz="2400" b="1" dirty="0" smtClean="0"/>
              <a:t>AIDA</a:t>
            </a:r>
            <a:r>
              <a:rPr lang="en-GB" sz="2400" dirty="0" smtClean="0"/>
              <a:t> model.</a:t>
            </a:r>
          </a:p>
          <a:p>
            <a:pPr algn="just">
              <a:spcBef>
                <a:spcPts val="0"/>
              </a:spcBef>
              <a:spcAft>
                <a:spcPts val="1200"/>
              </a:spcAft>
            </a:pPr>
            <a:r>
              <a:rPr lang="en-GB" sz="2400" dirty="0" smtClean="0"/>
              <a:t>Suggest ways you think the promotion could be improved.</a:t>
            </a:r>
          </a:p>
          <a:p>
            <a:pPr marL="0" indent="0" algn="just">
              <a:buNone/>
            </a:pPr>
            <a:r>
              <a:rPr lang="en-GB" sz="2400" dirty="0" smtClean="0"/>
              <a:t>You could consider adverts such as those of WKD drinks, Mark &amp; Spencer or Cadburys, for example.</a:t>
            </a:r>
          </a:p>
        </p:txBody>
      </p:sp>
      <p:sp>
        <p:nvSpPr>
          <p:cNvPr id="2" name="Footer Placeholder 1"/>
          <p:cNvSpPr>
            <a:spLocks noGrp="1"/>
          </p:cNvSpPr>
          <p:nvPr>
            <p:ph type="ftr" sz="quarter" idx="11"/>
          </p:nvPr>
        </p:nvSpPr>
        <p:spPr/>
        <p:txBody>
          <a:bodyPr/>
          <a:lstStyle/>
          <a:p>
            <a:r>
              <a:rPr lang="en-GB" smtClean="0"/>
              <a:t>AQA A-level Business © Hodder &amp; Stoughton Limited 2015</a:t>
            </a:r>
            <a:endParaRPr lang="en-GB"/>
          </a:p>
        </p:txBody>
      </p:sp>
      <p:sp>
        <p:nvSpPr>
          <p:cNvPr id="3" name="Slide Number Placeholder 2"/>
          <p:cNvSpPr>
            <a:spLocks noGrp="1"/>
          </p:cNvSpPr>
          <p:nvPr>
            <p:ph type="sldNum" sz="quarter" idx="12"/>
          </p:nvPr>
        </p:nvSpPr>
        <p:spPr/>
        <p:txBody>
          <a:bodyPr/>
          <a:lstStyle/>
          <a:p>
            <a:fld id="{3CE47246-2CC8-4C53-9EA3-1413DD9598CD}" type="slidenum">
              <a:rPr lang="en-GB" smtClean="0"/>
              <a:pPr/>
              <a:t>13</a:t>
            </a:fld>
            <a:endParaRPr lang="en-GB"/>
          </a:p>
        </p:txBody>
      </p:sp>
      <p:pic>
        <p:nvPicPr>
          <p:cNvPr id="2050" name="Picture 2" descr="N:\Schools Editorial\Humanities and Social Sciences\Business\Commissioned projects\A Level\Dynamic Learning\For desk editor\Beta stage\DL photos\Watermarked photos\PP3_10_M&amp;S_Joanna Lumley Shwop Drop 2.jpg"/>
          <p:cNvPicPr>
            <a:picLocks noChangeAspect="1" noChangeArrowheads="1"/>
          </p:cNvPicPr>
          <p:nvPr/>
        </p:nvPicPr>
        <p:blipFill rotWithShape="1">
          <a:blip r:embed="rId3">
            <a:extLst>
              <a:ext uri="{28A0092B-C50C-407E-A947-70E740481C1C}">
                <a14:useLocalDpi xmlns:a14="http://schemas.microsoft.com/office/drawing/2010/main" xmlns="" val="0"/>
              </a:ext>
            </a:extLst>
          </a:blip>
          <a:srcRect b="105"/>
          <a:stretch/>
        </p:blipFill>
        <p:spPr bwMode="auto">
          <a:xfrm>
            <a:off x="5463237" y="1988840"/>
            <a:ext cx="3064172" cy="4352267"/>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06486990"/>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9963" y="980728"/>
            <a:ext cx="9144000" cy="936625"/>
          </a:xfrm>
          <a:noFill/>
          <a:ln>
            <a:noFill/>
          </a:ln>
        </p:spPr>
        <p:txBody>
          <a:bodyPr anchor="ctr">
            <a:normAutofit/>
          </a:bodyPr>
          <a:lstStyle/>
          <a:p>
            <a:pPr eaLnBrk="1" hangingPunct="1">
              <a:defRPr/>
            </a:pPr>
            <a:r>
              <a:rPr lang="en-GB" dirty="0" smtClean="0"/>
              <a:t>Promotion strategy </a:t>
            </a:r>
            <a:r>
              <a:rPr lang="en-GB" dirty="0"/>
              <a:t>t</a:t>
            </a:r>
            <a:r>
              <a:rPr lang="en-GB" dirty="0" smtClean="0"/>
              <a:t>ask</a:t>
            </a:r>
            <a:endParaRPr lang="en-US" dirty="0" smtClean="0"/>
          </a:p>
        </p:txBody>
      </p:sp>
      <p:sp>
        <p:nvSpPr>
          <p:cNvPr id="3" name="Content Placeholder 2"/>
          <p:cNvSpPr>
            <a:spLocks noGrp="1"/>
          </p:cNvSpPr>
          <p:nvPr>
            <p:ph idx="4294967295"/>
          </p:nvPr>
        </p:nvSpPr>
        <p:spPr>
          <a:xfrm>
            <a:off x="323528" y="1988840"/>
            <a:ext cx="8544247" cy="3456384"/>
          </a:xfrm>
        </p:spPr>
        <p:txBody>
          <a:bodyPr>
            <a:noAutofit/>
          </a:bodyPr>
          <a:lstStyle/>
          <a:p>
            <a:pPr marL="0" indent="0" algn="just" eaLnBrk="1" hangingPunct="1">
              <a:lnSpc>
                <a:spcPct val="80000"/>
              </a:lnSpc>
              <a:spcAft>
                <a:spcPts val="600"/>
              </a:spcAft>
              <a:buNone/>
              <a:defRPr/>
            </a:pPr>
            <a:r>
              <a:rPr lang="en-GB" sz="1900" b="1" dirty="0" smtClean="0"/>
              <a:t>Use the activity worksheet 3.4 Promotion</a:t>
            </a:r>
          </a:p>
          <a:p>
            <a:pPr algn="just" eaLnBrk="1" hangingPunct="1">
              <a:lnSpc>
                <a:spcPct val="80000"/>
              </a:lnSpc>
              <a:spcAft>
                <a:spcPts val="600"/>
              </a:spcAft>
              <a:defRPr/>
            </a:pPr>
            <a:r>
              <a:rPr lang="en-GB" sz="1900" dirty="0" smtClean="0"/>
              <a:t>You have set up a </a:t>
            </a:r>
            <a:r>
              <a:rPr lang="en-GB" sz="1900" b="1" dirty="0" smtClean="0"/>
              <a:t>new themed restaurant </a:t>
            </a:r>
            <a:r>
              <a:rPr lang="en-GB" sz="1900" dirty="0" smtClean="0"/>
              <a:t>in the your local area as a partnership. </a:t>
            </a:r>
          </a:p>
          <a:p>
            <a:pPr algn="just" eaLnBrk="1" hangingPunct="1">
              <a:lnSpc>
                <a:spcPct val="80000"/>
              </a:lnSpc>
              <a:spcAft>
                <a:spcPts val="600"/>
              </a:spcAft>
              <a:defRPr/>
            </a:pPr>
            <a:r>
              <a:rPr lang="en-GB" sz="1900" dirty="0" smtClean="0"/>
              <a:t>You must </a:t>
            </a:r>
            <a:r>
              <a:rPr lang="en-GB" sz="1900" b="1" dirty="0" smtClean="0"/>
              <a:t>plan a promotional strategy </a:t>
            </a:r>
            <a:r>
              <a:rPr lang="en-GB" sz="1900" dirty="0" smtClean="0"/>
              <a:t>with the </a:t>
            </a:r>
            <a:r>
              <a:rPr lang="en-GB" sz="1900" b="1" dirty="0" smtClean="0"/>
              <a:t>objective</a:t>
            </a:r>
            <a:r>
              <a:rPr lang="en-GB" sz="1900" dirty="0" smtClean="0"/>
              <a:t> of raising awareness for the restaurant in the local area, creating a brand and building a loyal customer base within or under the budget. </a:t>
            </a:r>
          </a:p>
          <a:p>
            <a:pPr algn="just" eaLnBrk="1" hangingPunct="1">
              <a:lnSpc>
                <a:spcPct val="80000"/>
              </a:lnSpc>
              <a:spcAft>
                <a:spcPts val="600"/>
              </a:spcAft>
              <a:defRPr/>
            </a:pPr>
            <a:r>
              <a:rPr lang="en-GB" sz="1900" dirty="0" smtClean="0"/>
              <a:t>You must plan what you would do for promotion using the methods listed on the worksheet. </a:t>
            </a:r>
            <a:r>
              <a:rPr lang="en-GB" sz="1900" b="1" dirty="0" smtClean="0"/>
              <a:t>Be specific – what will you do, where and how?</a:t>
            </a:r>
          </a:p>
          <a:p>
            <a:pPr algn="just" eaLnBrk="1" hangingPunct="1">
              <a:lnSpc>
                <a:spcPct val="80000"/>
              </a:lnSpc>
              <a:spcAft>
                <a:spcPts val="600"/>
              </a:spcAft>
              <a:defRPr/>
            </a:pPr>
            <a:r>
              <a:rPr lang="en-GB" sz="1900" dirty="0" smtClean="0"/>
              <a:t>Think about what </a:t>
            </a:r>
            <a:r>
              <a:rPr lang="en-GB" sz="1900" b="1" dirty="0" smtClean="0"/>
              <a:t>target audience </a:t>
            </a:r>
            <a:r>
              <a:rPr lang="en-GB" sz="1900" dirty="0" smtClean="0"/>
              <a:t>you would target and how you would reach them and get them to come to the restaurant regularly.</a:t>
            </a:r>
          </a:p>
          <a:p>
            <a:pPr algn="just" eaLnBrk="1" hangingPunct="1">
              <a:lnSpc>
                <a:spcPct val="80000"/>
              </a:lnSpc>
              <a:spcAft>
                <a:spcPts val="600"/>
              </a:spcAft>
              <a:defRPr/>
            </a:pPr>
            <a:r>
              <a:rPr lang="en-GB" sz="1900" dirty="0" smtClean="0"/>
              <a:t>You should decide what type of restaurant you would set up and what the </a:t>
            </a:r>
            <a:r>
              <a:rPr lang="en-GB" sz="1900" b="1" dirty="0" smtClean="0"/>
              <a:t>name and logo </a:t>
            </a:r>
            <a:r>
              <a:rPr lang="en-GB" sz="1900" dirty="0" smtClean="0"/>
              <a:t>would be.</a:t>
            </a:r>
          </a:p>
          <a:p>
            <a:pPr algn="just" eaLnBrk="1" hangingPunct="1">
              <a:lnSpc>
                <a:spcPct val="80000"/>
              </a:lnSpc>
              <a:spcAft>
                <a:spcPts val="600"/>
              </a:spcAft>
              <a:defRPr/>
            </a:pPr>
            <a:r>
              <a:rPr lang="en-GB" sz="1900" b="1" dirty="0" smtClean="0"/>
              <a:t>Marketing budget: £4,000. </a:t>
            </a:r>
            <a:r>
              <a:rPr lang="en-GB" sz="1900" dirty="0" smtClean="0"/>
              <a:t>You do not have to spend all of this and any remaining could be put towards an initial </a:t>
            </a:r>
            <a:r>
              <a:rPr lang="en-GB" sz="1900" b="1" dirty="0" smtClean="0"/>
              <a:t>sales promotion </a:t>
            </a:r>
            <a:r>
              <a:rPr lang="en-GB" sz="1900" dirty="0" smtClean="0"/>
              <a:t>of 15%-off vouchers in the first week. £1,000 would be required for vouchers to be effective. Or the money could be used in other ways.</a:t>
            </a:r>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14</a:t>
            </a:fld>
            <a:endParaRPr lang="en-GB"/>
          </a:p>
        </p:txBody>
      </p:sp>
    </p:spTree>
    <p:extLst>
      <p:ext uri="{BB962C8B-B14F-4D97-AF65-F5344CB8AC3E}">
        <p14:creationId xmlns:p14="http://schemas.microsoft.com/office/powerpoint/2010/main" xmlns="" val="963071977"/>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908720"/>
            <a:ext cx="9144000" cy="936625"/>
          </a:xfrm>
          <a:noFill/>
          <a:ln>
            <a:noFill/>
          </a:ln>
        </p:spPr>
        <p:txBody>
          <a:bodyPr anchor="ctr">
            <a:normAutofit/>
          </a:bodyPr>
          <a:lstStyle/>
          <a:p>
            <a:pPr eaLnBrk="1" hangingPunct="1">
              <a:defRPr/>
            </a:pPr>
            <a:r>
              <a:rPr lang="en-GB" dirty="0" smtClean="0"/>
              <a:t>Promotion strategy task: Feedback</a:t>
            </a:r>
            <a:endParaRPr lang="en-US" dirty="0" smtClean="0"/>
          </a:p>
        </p:txBody>
      </p:sp>
      <p:sp>
        <p:nvSpPr>
          <p:cNvPr id="3" name="Content Placeholder 2"/>
          <p:cNvSpPr>
            <a:spLocks noGrp="1"/>
          </p:cNvSpPr>
          <p:nvPr>
            <p:ph idx="4294967295"/>
          </p:nvPr>
        </p:nvSpPr>
        <p:spPr>
          <a:xfrm>
            <a:off x="107950" y="1844824"/>
            <a:ext cx="8867775" cy="5040560"/>
          </a:xfrm>
        </p:spPr>
        <p:txBody>
          <a:bodyPr>
            <a:normAutofit/>
          </a:bodyPr>
          <a:lstStyle/>
          <a:p>
            <a:pPr eaLnBrk="1" hangingPunct="1">
              <a:lnSpc>
                <a:spcPct val="80000"/>
              </a:lnSpc>
              <a:spcAft>
                <a:spcPts val="600"/>
              </a:spcAft>
              <a:defRPr/>
            </a:pPr>
            <a:r>
              <a:rPr lang="en-GB" sz="2100" b="1" dirty="0" smtClean="0">
                <a:solidFill>
                  <a:srgbClr val="000000"/>
                </a:solidFill>
              </a:rPr>
              <a:t>Marketing budget: £4,000 – What did you pick and why?</a:t>
            </a:r>
          </a:p>
          <a:p>
            <a:pPr eaLnBrk="1" hangingPunct="1">
              <a:lnSpc>
                <a:spcPct val="80000"/>
              </a:lnSpc>
              <a:spcAft>
                <a:spcPts val="600"/>
              </a:spcAft>
              <a:defRPr/>
            </a:pPr>
            <a:endParaRPr lang="en-GB" sz="2100" b="1" dirty="0" smtClean="0">
              <a:solidFill>
                <a:srgbClr val="C00000"/>
              </a:solidFill>
              <a:effectLst>
                <a:outerShdw blurRad="38100" dist="38100" dir="2700000" algn="tl">
                  <a:srgbClr val="C0C0C0"/>
                </a:outerShdw>
              </a:effectLst>
            </a:endParaRPr>
          </a:p>
          <a:p>
            <a:pPr eaLnBrk="1" hangingPunct="1">
              <a:lnSpc>
                <a:spcPct val="80000"/>
              </a:lnSpc>
              <a:spcAft>
                <a:spcPts val="600"/>
              </a:spcAft>
              <a:defRPr/>
            </a:pPr>
            <a:endParaRPr lang="en-GB" sz="2000" b="1" dirty="0">
              <a:solidFill>
                <a:srgbClr val="C00000"/>
              </a:solidFill>
              <a:effectLst>
                <a:outerShdw blurRad="38100" dist="38100" dir="2700000" algn="tl">
                  <a:srgbClr val="C0C0C0"/>
                </a:outerShdw>
              </a:effectLst>
            </a:endParaRPr>
          </a:p>
          <a:p>
            <a:pPr lvl="1" eaLnBrk="1" hangingPunct="1">
              <a:lnSpc>
                <a:spcPct val="80000"/>
              </a:lnSpc>
              <a:defRPr/>
            </a:pPr>
            <a:endParaRPr lang="en-US" sz="2000" dirty="0" smtClean="0"/>
          </a:p>
        </p:txBody>
      </p:sp>
      <p:graphicFrame>
        <p:nvGraphicFramePr>
          <p:cNvPr id="9" name="Table 8"/>
          <p:cNvGraphicFramePr>
            <a:graphicFrameLocks noGrp="1"/>
          </p:cNvGraphicFramePr>
          <p:nvPr>
            <p:extLst>
              <p:ext uri="{D42A27DB-BD31-4B8C-83A1-F6EECF244321}">
                <p14:modId xmlns:p14="http://schemas.microsoft.com/office/powerpoint/2010/main" xmlns="" val="1815691878"/>
              </p:ext>
            </p:extLst>
          </p:nvPr>
        </p:nvGraphicFramePr>
        <p:xfrm>
          <a:off x="251520" y="2420888"/>
          <a:ext cx="8712968" cy="3914656"/>
        </p:xfrm>
        <a:graphic>
          <a:graphicData uri="http://schemas.openxmlformats.org/drawingml/2006/table">
            <a:tbl>
              <a:tblPr/>
              <a:tblGrid>
                <a:gridCol w="5040560"/>
                <a:gridCol w="3672408"/>
              </a:tblGrid>
              <a:tr h="233605">
                <a:tc>
                  <a:txBody>
                    <a:bodyPr/>
                    <a:lstStyle/>
                    <a:p>
                      <a:pPr>
                        <a:lnSpc>
                          <a:spcPct val="100000"/>
                        </a:lnSpc>
                        <a:spcAft>
                          <a:spcPts val="0"/>
                        </a:spcAft>
                      </a:pPr>
                      <a:r>
                        <a:rPr lang="en-US" sz="1400" b="1" dirty="0">
                          <a:solidFill>
                            <a:srgbClr val="FFFFFF"/>
                          </a:solidFill>
                          <a:latin typeface="Calibri"/>
                          <a:ea typeface="Calibri"/>
                        </a:rPr>
                        <a:t>Method</a:t>
                      </a:r>
                      <a:endParaRPr lang="en-US" sz="1400" dirty="0">
                        <a:latin typeface="Arial"/>
                        <a:ea typeface="Calibri"/>
                      </a:endParaRPr>
                    </a:p>
                  </a:txBody>
                  <a:tcPr marL="48000" marR="480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a:lnSpc>
                          <a:spcPct val="100000"/>
                        </a:lnSpc>
                        <a:spcAft>
                          <a:spcPts val="0"/>
                        </a:spcAft>
                      </a:pPr>
                      <a:r>
                        <a:rPr lang="en-US" sz="1400" b="1">
                          <a:solidFill>
                            <a:srgbClr val="FFFFFF"/>
                          </a:solidFill>
                          <a:latin typeface="Calibri"/>
                          <a:ea typeface="Calibri"/>
                        </a:rPr>
                        <a:t>Cost</a:t>
                      </a:r>
                      <a:endParaRPr lang="en-US" sz="1400">
                        <a:latin typeface="Arial"/>
                        <a:ea typeface="Calibri"/>
                      </a:endParaRPr>
                    </a:p>
                  </a:txBody>
                  <a:tcPr marL="48000" marR="480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r>
              <a:tr h="467210">
                <a:tc>
                  <a:txBody>
                    <a:bodyPr/>
                    <a:lstStyle/>
                    <a:p>
                      <a:pPr>
                        <a:lnSpc>
                          <a:spcPct val="100000"/>
                        </a:lnSpc>
                        <a:spcAft>
                          <a:spcPts val="0"/>
                        </a:spcAft>
                      </a:pPr>
                      <a:r>
                        <a:rPr lang="en-GB" sz="1400" dirty="0">
                          <a:latin typeface="Calibri"/>
                          <a:ea typeface="Calibri"/>
                        </a:rPr>
                        <a:t>Local </a:t>
                      </a:r>
                      <a:r>
                        <a:rPr lang="en-GB" sz="1400" dirty="0" smtClean="0">
                          <a:latin typeface="Calibri"/>
                          <a:ea typeface="Calibri"/>
                        </a:rPr>
                        <a:t>television </a:t>
                      </a:r>
                      <a:r>
                        <a:rPr lang="en-GB" sz="1400" dirty="0">
                          <a:latin typeface="Calibri"/>
                          <a:ea typeface="Calibri"/>
                        </a:rPr>
                        <a:t>advertising</a:t>
                      </a:r>
                      <a:endParaRPr lang="en-US" sz="1400" dirty="0">
                        <a:latin typeface="Arial"/>
                        <a:ea typeface="Calibri"/>
                      </a:endParaRPr>
                    </a:p>
                  </a:txBody>
                  <a:tcPr marL="48000" marR="480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dirty="0">
                          <a:latin typeface="Calibri"/>
                          <a:ea typeface="Calibri"/>
                        </a:rPr>
                        <a:t>£3,000 for </a:t>
                      </a:r>
                      <a:r>
                        <a:rPr lang="en-US" sz="1400" dirty="0" smtClean="0">
                          <a:latin typeface="Calibri"/>
                          <a:ea typeface="Calibri"/>
                        </a:rPr>
                        <a:t>five </a:t>
                      </a:r>
                      <a:r>
                        <a:rPr lang="en-US" sz="1400" dirty="0">
                          <a:latin typeface="Calibri"/>
                          <a:ea typeface="Calibri"/>
                        </a:rPr>
                        <a:t>adverts in one day only and £1,000 to make the advert</a:t>
                      </a:r>
                      <a:endParaRPr lang="en-US" sz="1400" dirty="0">
                        <a:latin typeface="Arial"/>
                        <a:ea typeface="Calibri"/>
                      </a:endParaRPr>
                    </a:p>
                  </a:txBody>
                  <a:tcPr marL="48000" marR="480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3605">
                <a:tc>
                  <a:txBody>
                    <a:bodyPr/>
                    <a:lstStyle/>
                    <a:p>
                      <a:pPr>
                        <a:lnSpc>
                          <a:spcPct val="100000"/>
                        </a:lnSpc>
                        <a:spcAft>
                          <a:spcPts val="0"/>
                        </a:spcAft>
                      </a:pPr>
                      <a:r>
                        <a:rPr lang="en-GB" sz="1400" dirty="0">
                          <a:latin typeface="Calibri"/>
                          <a:ea typeface="Calibri"/>
                        </a:rPr>
                        <a:t>To be featured in a national cookery show</a:t>
                      </a:r>
                      <a:endParaRPr lang="en-US" sz="1400" dirty="0">
                        <a:latin typeface="Arial"/>
                        <a:ea typeface="Calibri"/>
                      </a:endParaRPr>
                    </a:p>
                  </a:txBody>
                  <a:tcPr marL="48000" marR="480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a:latin typeface="Calibri"/>
                          <a:ea typeface="Calibri"/>
                        </a:rPr>
                        <a:t>£3,000 (1 episode, 1 minute)</a:t>
                      </a:r>
                      <a:endParaRPr lang="en-US" sz="1400">
                        <a:latin typeface="Arial"/>
                        <a:ea typeface="Calibri"/>
                      </a:endParaRPr>
                    </a:p>
                  </a:txBody>
                  <a:tcPr marL="48000" marR="480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3605">
                <a:tc>
                  <a:txBody>
                    <a:bodyPr/>
                    <a:lstStyle/>
                    <a:p>
                      <a:pPr>
                        <a:lnSpc>
                          <a:spcPct val="100000"/>
                        </a:lnSpc>
                        <a:spcAft>
                          <a:spcPts val="0"/>
                        </a:spcAft>
                      </a:pPr>
                      <a:r>
                        <a:rPr lang="en-GB" sz="1400" dirty="0">
                          <a:latin typeface="Calibri"/>
                          <a:ea typeface="Calibri"/>
                        </a:rPr>
                        <a:t>Sponsorship of local football team</a:t>
                      </a:r>
                      <a:endParaRPr lang="en-US" sz="1400" dirty="0">
                        <a:latin typeface="Arial"/>
                        <a:ea typeface="Calibri"/>
                      </a:endParaRPr>
                    </a:p>
                  </a:txBody>
                  <a:tcPr marL="48000" marR="480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a:latin typeface="Calibri"/>
                          <a:ea typeface="Calibri"/>
                        </a:rPr>
                        <a:t>£850 for a season</a:t>
                      </a:r>
                      <a:endParaRPr lang="en-US" sz="1400">
                        <a:latin typeface="Arial"/>
                        <a:ea typeface="Calibri"/>
                      </a:endParaRPr>
                    </a:p>
                  </a:txBody>
                  <a:tcPr marL="48000" marR="480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3605">
                <a:tc>
                  <a:txBody>
                    <a:bodyPr/>
                    <a:lstStyle/>
                    <a:p>
                      <a:pPr>
                        <a:lnSpc>
                          <a:spcPct val="100000"/>
                        </a:lnSpc>
                        <a:spcAft>
                          <a:spcPts val="0"/>
                        </a:spcAft>
                      </a:pPr>
                      <a:r>
                        <a:rPr lang="en-GB" sz="1400" dirty="0">
                          <a:latin typeface="Calibri"/>
                          <a:ea typeface="Calibri"/>
                        </a:rPr>
                        <a:t>Local </a:t>
                      </a:r>
                      <a:r>
                        <a:rPr lang="en-GB" sz="1400" dirty="0" smtClean="0">
                          <a:latin typeface="Calibri"/>
                          <a:ea typeface="Calibri"/>
                        </a:rPr>
                        <a:t>newspaper advertising</a:t>
                      </a:r>
                      <a:endParaRPr lang="en-US" sz="1400" dirty="0">
                        <a:latin typeface="Arial"/>
                        <a:ea typeface="Calibri"/>
                      </a:endParaRPr>
                    </a:p>
                  </a:txBody>
                  <a:tcPr marL="48000" marR="480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dirty="0">
                          <a:latin typeface="Calibri"/>
                          <a:ea typeface="Calibri"/>
                        </a:rPr>
                        <a:t>£550 for one </a:t>
                      </a:r>
                      <a:r>
                        <a:rPr lang="en-US" sz="1400" dirty="0" smtClean="0">
                          <a:latin typeface="Calibri"/>
                          <a:ea typeface="Calibri"/>
                        </a:rPr>
                        <a:t>day, </a:t>
                      </a:r>
                      <a:r>
                        <a:rPr lang="en-US" sz="1400" dirty="0">
                          <a:latin typeface="Calibri"/>
                          <a:ea typeface="Calibri"/>
                        </a:rPr>
                        <a:t>quarter page</a:t>
                      </a:r>
                      <a:endParaRPr lang="en-US" sz="1400" dirty="0">
                        <a:latin typeface="Arial"/>
                        <a:ea typeface="Calibri"/>
                      </a:endParaRPr>
                    </a:p>
                  </a:txBody>
                  <a:tcPr marL="48000" marR="480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7210">
                <a:tc>
                  <a:txBody>
                    <a:bodyPr/>
                    <a:lstStyle/>
                    <a:p>
                      <a:pPr>
                        <a:lnSpc>
                          <a:spcPct val="100000"/>
                        </a:lnSpc>
                        <a:spcAft>
                          <a:spcPts val="0"/>
                        </a:spcAft>
                      </a:pPr>
                      <a:r>
                        <a:rPr lang="en-GB" sz="1400" dirty="0">
                          <a:latin typeface="Calibri"/>
                          <a:ea typeface="Calibri"/>
                        </a:rPr>
                        <a:t>Local </a:t>
                      </a:r>
                      <a:r>
                        <a:rPr lang="en-GB" sz="1400" dirty="0" smtClean="0">
                          <a:latin typeface="Calibri"/>
                          <a:ea typeface="Calibri"/>
                        </a:rPr>
                        <a:t>radio advertising</a:t>
                      </a:r>
                      <a:endParaRPr lang="en-US" sz="1400" dirty="0">
                        <a:latin typeface="Arial"/>
                        <a:ea typeface="Calibri"/>
                      </a:endParaRPr>
                    </a:p>
                  </a:txBody>
                  <a:tcPr marL="48000" marR="480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dirty="0">
                          <a:latin typeface="Calibri"/>
                          <a:ea typeface="Calibri"/>
                        </a:rPr>
                        <a:t>£100 per 20 second advert and £700 to make the advert</a:t>
                      </a:r>
                      <a:endParaRPr lang="en-US" sz="1400" dirty="0">
                        <a:latin typeface="Arial"/>
                        <a:ea typeface="Calibri"/>
                      </a:endParaRPr>
                    </a:p>
                  </a:txBody>
                  <a:tcPr marL="48000" marR="480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3605">
                <a:tc>
                  <a:txBody>
                    <a:bodyPr/>
                    <a:lstStyle/>
                    <a:p>
                      <a:pPr>
                        <a:lnSpc>
                          <a:spcPct val="100000"/>
                        </a:lnSpc>
                        <a:spcAft>
                          <a:spcPts val="0"/>
                        </a:spcAft>
                      </a:pPr>
                      <a:r>
                        <a:rPr lang="en-GB" sz="1400" dirty="0">
                          <a:latin typeface="Calibri"/>
                          <a:ea typeface="Calibri"/>
                        </a:rPr>
                        <a:t>A launch night with a local celebrity </a:t>
                      </a:r>
                      <a:r>
                        <a:rPr lang="en-GB" sz="1400" dirty="0" smtClean="0">
                          <a:latin typeface="Calibri"/>
                          <a:ea typeface="Calibri"/>
                        </a:rPr>
                        <a:t>(public relations)</a:t>
                      </a:r>
                      <a:endParaRPr lang="en-US" sz="1400" dirty="0">
                        <a:latin typeface="Arial"/>
                        <a:ea typeface="Calibri"/>
                      </a:endParaRPr>
                    </a:p>
                  </a:txBody>
                  <a:tcPr marL="48000" marR="480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a:latin typeface="Calibri"/>
                          <a:ea typeface="Calibri"/>
                        </a:rPr>
                        <a:t>£3,000</a:t>
                      </a:r>
                      <a:endParaRPr lang="en-US" sz="1400">
                        <a:latin typeface="Arial"/>
                        <a:ea typeface="Calibri"/>
                      </a:endParaRPr>
                    </a:p>
                  </a:txBody>
                  <a:tcPr marL="48000" marR="480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7210">
                <a:tc>
                  <a:txBody>
                    <a:bodyPr/>
                    <a:lstStyle/>
                    <a:p>
                      <a:pPr>
                        <a:lnSpc>
                          <a:spcPct val="100000"/>
                        </a:lnSpc>
                        <a:spcAft>
                          <a:spcPts val="0"/>
                        </a:spcAft>
                      </a:pPr>
                      <a:r>
                        <a:rPr lang="en-GB" sz="1400" dirty="0">
                          <a:latin typeface="Calibri"/>
                          <a:ea typeface="Calibri"/>
                        </a:rPr>
                        <a:t>Inviting a local newspaper critic to review the restaurant </a:t>
                      </a:r>
                      <a:r>
                        <a:rPr lang="en-GB" sz="1400" dirty="0" smtClean="0">
                          <a:latin typeface="Calibri"/>
                          <a:ea typeface="Calibri"/>
                        </a:rPr>
                        <a:t>(public relations)</a:t>
                      </a:r>
                      <a:endParaRPr lang="en-US" sz="1400" dirty="0">
                        <a:latin typeface="Arial"/>
                        <a:ea typeface="Calibri"/>
                      </a:endParaRPr>
                    </a:p>
                  </a:txBody>
                  <a:tcPr marL="48000" marR="480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dirty="0">
                          <a:latin typeface="Calibri"/>
                          <a:ea typeface="Calibri"/>
                        </a:rPr>
                        <a:t>£200</a:t>
                      </a:r>
                      <a:endParaRPr lang="en-US" sz="1400" dirty="0">
                        <a:latin typeface="Arial"/>
                        <a:ea typeface="Calibri"/>
                      </a:endParaRPr>
                    </a:p>
                  </a:txBody>
                  <a:tcPr marL="48000" marR="480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3650">
                <a:tc>
                  <a:txBody>
                    <a:bodyPr/>
                    <a:lstStyle/>
                    <a:p>
                      <a:pPr>
                        <a:lnSpc>
                          <a:spcPct val="100000"/>
                        </a:lnSpc>
                        <a:spcAft>
                          <a:spcPts val="0"/>
                        </a:spcAft>
                      </a:pPr>
                      <a:r>
                        <a:rPr lang="en-GB" sz="1400" dirty="0">
                          <a:latin typeface="Calibri"/>
                          <a:ea typeface="Calibri"/>
                        </a:rPr>
                        <a:t>Relying on the word-of-mouth of people who have tried the restaurant</a:t>
                      </a:r>
                      <a:endParaRPr lang="en-US" sz="1400" dirty="0">
                        <a:latin typeface="Arial"/>
                        <a:ea typeface="Calibri"/>
                      </a:endParaRPr>
                    </a:p>
                  </a:txBody>
                  <a:tcPr marL="48000" marR="480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dirty="0">
                          <a:latin typeface="Calibri"/>
                          <a:ea typeface="Calibri"/>
                        </a:rPr>
                        <a:t>Free</a:t>
                      </a:r>
                      <a:endParaRPr lang="en-US" sz="1400" dirty="0">
                        <a:latin typeface="Arial"/>
                        <a:ea typeface="Calibri"/>
                      </a:endParaRPr>
                    </a:p>
                  </a:txBody>
                  <a:tcPr marL="48000" marR="480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3605">
                <a:tc>
                  <a:txBody>
                    <a:bodyPr/>
                    <a:lstStyle/>
                    <a:p>
                      <a:pPr>
                        <a:lnSpc>
                          <a:spcPct val="100000"/>
                        </a:lnSpc>
                        <a:spcAft>
                          <a:spcPts val="0"/>
                        </a:spcAft>
                      </a:pPr>
                      <a:r>
                        <a:rPr lang="en-US" sz="1400" dirty="0">
                          <a:latin typeface="Calibri"/>
                          <a:ea typeface="Calibri"/>
                        </a:rPr>
                        <a:t>Putting flyers into local residents doors </a:t>
                      </a:r>
                      <a:r>
                        <a:rPr lang="en-US" sz="1400" dirty="0" smtClean="0">
                          <a:latin typeface="Calibri"/>
                          <a:ea typeface="Calibri"/>
                        </a:rPr>
                        <a:t>(direct </a:t>
                      </a:r>
                      <a:r>
                        <a:rPr lang="en-US" sz="1400" dirty="0">
                          <a:latin typeface="Calibri"/>
                          <a:ea typeface="Calibri"/>
                        </a:rPr>
                        <a:t>mail)</a:t>
                      </a:r>
                      <a:endParaRPr lang="en-US" sz="1400" dirty="0">
                        <a:latin typeface="Arial"/>
                        <a:ea typeface="Calibri"/>
                      </a:endParaRPr>
                    </a:p>
                  </a:txBody>
                  <a:tcPr marL="48000" marR="480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dirty="0">
                          <a:latin typeface="Calibri"/>
                          <a:ea typeface="Calibri"/>
                        </a:rPr>
                        <a:t>£300 for design and printing</a:t>
                      </a:r>
                      <a:endParaRPr lang="en-US" sz="1400" dirty="0">
                        <a:latin typeface="Arial"/>
                        <a:ea typeface="Calibri"/>
                      </a:endParaRPr>
                    </a:p>
                  </a:txBody>
                  <a:tcPr marL="48000" marR="480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7466">
                <a:tc>
                  <a:txBody>
                    <a:bodyPr/>
                    <a:lstStyle/>
                    <a:p>
                      <a:pPr>
                        <a:lnSpc>
                          <a:spcPct val="100000"/>
                        </a:lnSpc>
                        <a:spcAft>
                          <a:spcPts val="0"/>
                        </a:spcAft>
                      </a:pPr>
                      <a:r>
                        <a:rPr lang="en-US" sz="1400" dirty="0">
                          <a:latin typeface="Calibri"/>
                          <a:ea typeface="Calibri"/>
                        </a:rPr>
                        <a:t>Setting up a website</a:t>
                      </a:r>
                      <a:endParaRPr lang="en-US" sz="1400" dirty="0">
                        <a:latin typeface="Arial"/>
                        <a:ea typeface="Calibri"/>
                      </a:endParaRPr>
                    </a:p>
                  </a:txBody>
                  <a:tcPr marL="48000" marR="480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a:latin typeface="Calibri"/>
                          <a:ea typeface="Calibri"/>
                        </a:rPr>
                        <a:t>£1,500</a:t>
                      </a:r>
                      <a:endParaRPr lang="en-US" sz="1400">
                        <a:latin typeface="Arial"/>
                        <a:ea typeface="Calibri"/>
                      </a:endParaRPr>
                    </a:p>
                  </a:txBody>
                  <a:tcPr marL="48000" marR="480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7210">
                <a:tc>
                  <a:txBody>
                    <a:bodyPr/>
                    <a:lstStyle/>
                    <a:p>
                      <a:pPr>
                        <a:lnSpc>
                          <a:spcPct val="100000"/>
                        </a:lnSpc>
                        <a:spcAft>
                          <a:spcPts val="0"/>
                        </a:spcAft>
                      </a:pPr>
                      <a:r>
                        <a:rPr lang="en-US" sz="1400" dirty="0">
                          <a:latin typeface="Calibri"/>
                          <a:ea typeface="Calibri"/>
                        </a:rPr>
                        <a:t>Putting banners or pop-up adverts on local tourism and restaurant listing websites</a:t>
                      </a:r>
                      <a:endParaRPr lang="en-US" sz="1400" dirty="0">
                        <a:latin typeface="Arial"/>
                        <a:ea typeface="Calibri"/>
                      </a:endParaRPr>
                    </a:p>
                  </a:txBody>
                  <a:tcPr marL="48000" marR="480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dirty="0">
                          <a:latin typeface="Calibri"/>
                          <a:ea typeface="Calibri"/>
                        </a:rPr>
                        <a:t>£850 per year</a:t>
                      </a:r>
                      <a:endParaRPr lang="en-US" sz="1400" dirty="0">
                        <a:latin typeface="Arial"/>
                        <a:ea typeface="Calibri"/>
                      </a:endParaRPr>
                    </a:p>
                  </a:txBody>
                  <a:tcPr marL="48000" marR="480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15</a:t>
            </a:fld>
            <a:endParaRPr lang="en-GB"/>
          </a:p>
        </p:txBody>
      </p:sp>
    </p:spTree>
    <p:extLst>
      <p:ext uri="{BB962C8B-B14F-4D97-AF65-F5344CB8AC3E}">
        <p14:creationId xmlns:p14="http://schemas.microsoft.com/office/powerpoint/2010/main" xmlns="" val="217293724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980728"/>
            <a:ext cx="4896544" cy="1152128"/>
          </a:xfrm>
        </p:spPr>
        <p:txBody>
          <a:bodyPr>
            <a:noAutofit/>
          </a:bodyPr>
          <a:lstStyle/>
          <a:p>
            <a:r>
              <a:rPr lang="en-GB" dirty="0" smtClean="0"/>
              <a:t>Example and exam-style </a:t>
            </a:r>
            <a:r>
              <a:rPr lang="en-GB" dirty="0"/>
              <a:t>q</a:t>
            </a:r>
            <a:r>
              <a:rPr lang="en-GB" dirty="0" smtClean="0"/>
              <a:t>uestion</a:t>
            </a:r>
            <a:endParaRPr lang="en-GB" dirty="0"/>
          </a:p>
        </p:txBody>
      </p:sp>
      <p:sp>
        <p:nvSpPr>
          <p:cNvPr id="3" name="Content Placeholder 2"/>
          <p:cNvSpPr>
            <a:spLocks noGrp="1"/>
          </p:cNvSpPr>
          <p:nvPr>
            <p:ph idx="1"/>
          </p:nvPr>
        </p:nvSpPr>
        <p:spPr>
          <a:xfrm>
            <a:off x="179512" y="2204864"/>
            <a:ext cx="5040560" cy="4104456"/>
          </a:xfrm>
        </p:spPr>
        <p:txBody>
          <a:bodyPr>
            <a:noAutofit/>
          </a:bodyPr>
          <a:lstStyle/>
          <a:p>
            <a:pPr marL="0" indent="0" algn="just">
              <a:lnSpc>
                <a:spcPct val="120000"/>
              </a:lnSpc>
              <a:spcBef>
                <a:spcPts val="1200"/>
              </a:spcBef>
              <a:spcAft>
                <a:spcPts val="600"/>
              </a:spcAft>
              <a:buNone/>
            </a:pPr>
            <a:r>
              <a:rPr lang="en-GB" sz="1800" dirty="0" smtClean="0"/>
              <a:t>Aldi’s spending on advertising topped M&amp;S in 2013. Aldi has much smaller revenue than the bigger supermarket rivals in the UK, however </a:t>
            </a:r>
            <a:r>
              <a:rPr lang="en-GB" sz="1800" dirty="0" err="1" smtClean="0"/>
              <a:t>Aldi</a:t>
            </a:r>
            <a:r>
              <a:rPr lang="en-GB" sz="1800" dirty="0" smtClean="0"/>
              <a:t> spent £53 million in 2013, which was a 43 per cent increase. As a proportion of sales Aldi spent eight times more on advertising than Sainsbury’s, the number two supermarket by market share, who spent £54 million. Aldi was rewarded with amazing sales growth of 33.5 per cent, achieving its highest market share ever of 4.3 per cent. Similarly, Lidl increased their budget by 47 per cent after spending £750,000 on its first ever UK advert.</a:t>
            </a:r>
          </a:p>
          <a:p>
            <a:pPr marL="0" indent="0" algn="just">
              <a:buNone/>
            </a:pPr>
            <a:endParaRPr lang="en-GB" b="1" dirty="0"/>
          </a:p>
        </p:txBody>
      </p:sp>
      <p:graphicFrame>
        <p:nvGraphicFramePr>
          <p:cNvPr id="4" name="Table 3"/>
          <p:cNvGraphicFramePr>
            <a:graphicFrameLocks noGrp="1"/>
          </p:cNvGraphicFramePr>
          <p:nvPr>
            <p:extLst>
              <p:ext uri="{D42A27DB-BD31-4B8C-83A1-F6EECF244321}">
                <p14:modId xmlns:p14="http://schemas.microsoft.com/office/powerpoint/2010/main" xmlns="" val="332587167"/>
              </p:ext>
            </p:extLst>
          </p:nvPr>
        </p:nvGraphicFramePr>
        <p:xfrm>
          <a:off x="5364087" y="1196752"/>
          <a:ext cx="3528391" cy="5247059"/>
        </p:xfrm>
        <a:graphic>
          <a:graphicData uri="http://schemas.openxmlformats.org/drawingml/2006/table">
            <a:tbl>
              <a:tblPr>
                <a:tableStyleId>{3C2FFA5D-87B4-456A-9821-1D502468CF0F}</a:tableStyleId>
              </a:tblPr>
              <a:tblGrid>
                <a:gridCol w="1855252"/>
                <a:gridCol w="1673139"/>
              </a:tblGrid>
              <a:tr h="359555">
                <a:tc gridSpan="2">
                  <a:txBody>
                    <a:bodyPr/>
                    <a:lstStyle/>
                    <a:p>
                      <a:pPr algn="ctr" fontAlgn="t"/>
                      <a:r>
                        <a:rPr lang="en-GB" sz="1800" b="1" dirty="0" smtClean="0">
                          <a:effectLst/>
                        </a:rPr>
                        <a:t>UK grocery market (2014)</a:t>
                      </a:r>
                      <a:endParaRPr lang="en-GB" sz="1800" b="1" dirty="0">
                        <a:solidFill>
                          <a:srgbClr val="333333"/>
                        </a:solidFill>
                        <a:effectLst/>
                        <a:latin typeface="Arial"/>
                      </a:endParaRPr>
                    </a:p>
                  </a:txBody>
                  <a:tcPr marL="62600" marR="62600" marT="54775" marB="78250"/>
                </a:tc>
                <a:tc hMerge="1">
                  <a:txBody>
                    <a:bodyPr/>
                    <a:lstStyle/>
                    <a:p>
                      <a:pPr algn="l" fontAlgn="t"/>
                      <a:endParaRPr lang="en-GB" sz="1500" b="0" dirty="0">
                        <a:solidFill>
                          <a:srgbClr val="333333"/>
                        </a:solidFill>
                        <a:effectLst/>
                        <a:latin typeface="Arial"/>
                      </a:endParaRPr>
                    </a:p>
                  </a:txBody>
                  <a:tcPr marL="62600" marR="62600" marT="54775" marB="78250">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a:noFill/>
                    </a:lnT>
                    <a:lnB w="9525" cap="flat" cmpd="sng" algn="ctr">
                      <a:solidFill>
                        <a:srgbClr val="FFFFFF"/>
                      </a:solidFill>
                      <a:prstDash val="solid"/>
                      <a:round/>
                      <a:headEnd type="none" w="med" len="med"/>
                      <a:tailEnd type="none" w="med" len="med"/>
                    </a:lnB>
                    <a:solidFill>
                      <a:srgbClr val="EDEDED"/>
                    </a:solidFill>
                  </a:tcPr>
                </a:tc>
              </a:tr>
              <a:tr h="545048">
                <a:tc>
                  <a:txBody>
                    <a:bodyPr/>
                    <a:lstStyle/>
                    <a:p>
                      <a:pPr algn="l" fontAlgn="t"/>
                      <a:r>
                        <a:rPr lang="en-GB" sz="1400" dirty="0">
                          <a:effectLst/>
                        </a:rPr>
                        <a:t>Supermarket</a:t>
                      </a:r>
                      <a:endParaRPr lang="en-GB" sz="1400" b="0" dirty="0">
                        <a:solidFill>
                          <a:srgbClr val="333333"/>
                        </a:solidFill>
                        <a:effectLst/>
                        <a:latin typeface="Arial"/>
                      </a:endParaRPr>
                    </a:p>
                  </a:txBody>
                  <a:tcPr marL="62600" marR="62600" marT="54775" marB="78250"/>
                </a:tc>
                <a:tc>
                  <a:txBody>
                    <a:bodyPr/>
                    <a:lstStyle/>
                    <a:p>
                      <a:pPr algn="ctr" fontAlgn="t"/>
                      <a:r>
                        <a:rPr lang="en-GB" sz="1400" dirty="0">
                          <a:effectLst/>
                        </a:rPr>
                        <a:t>Percentage market share</a:t>
                      </a:r>
                      <a:endParaRPr lang="en-GB" sz="1400" b="0" dirty="0">
                        <a:solidFill>
                          <a:srgbClr val="333333"/>
                        </a:solidFill>
                        <a:effectLst/>
                        <a:latin typeface="Arial"/>
                      </a:endParaRPr>
                    </a:p>
                  </a:txBody>
                  <a:tcPr marL="62600" marR="62600" marT="54775" marB="78250"/>
                </a:tc>
              </a:tr>
              <a:tr h="359555">
                <a:tc>
                  <a:txBody>
                    <a:bodyPr/>
                    <a:lstStyle/>
                    <a:p>
                      <a:pPr algn="l" fontAlgn="t"/>
                      <a:r>
                        <a:rPr lang="en-GB" sz="1400" dirty="0">
                          <a:effectLst/>
                        </a:rPr>
                        <a:t>Tesco</a:t>
                      </a:r>
                      <a:endParaRPr lang="en-GB" sz="1400" b="0" dirty="0">
                        <a:solidFill>
                          <a:srgbClr val="333333"/>
                        </a:solidFill>
                        <a:effectLst/>
                        <a:latin typeface="Arial"/>
                      </a:endParaRPr>
                    </a:p>
                  </a:txBody>
                  <a:tcPr marL="62600" marR="62600" marT="54775" marB="78250"/>
                </a:tc>
                <a:tc>
                  <a:txBody>
                    <a:bodyPr/>
                    <a:lstStyle/>
                    <a:p>
                      <a:pPr algn="ctr" fontAlgn="t"/>
                      <a:r>
                        <a:rPr lang="en-GB" sz="1400" dirty="0">
                          <a:effectLst/>
                        </a:rPr>
                        <a:t>28.8</a:t>
                      </a:r>
                      <a:endParaRPr lang="en-GB" sz="1400" b="0" dirty="0">
                        <a:solidFill>
                          <a:srgbClr val="333333"/>
                        </a:solidFill>
                        <a:effectLst/>
                        <a:latin typeface="Arial"/>
                      </a:endParaRPr>
                    </a:p>
                  </a:txBody>
                  <a:tcPr marL="62600" marR="62600" marT="54775" marB="78250"/>
                </a:tc>
              </a:tr>
              <a:tr h="359555">
                <a:tc>
                  <a:txBody>
                    <a:bodyPr/>
                    <a:lstStyle/>
                    <a:p>
                      <a:pPr algn="l" fontAlgn="t"/>
                      <a:r>
                        <a:rPr lang="en-GB" sz="1400" dirty="0" err="1">
                          <a:effectLst/>
                        </a:rPr>
                        <a:t>Asda</a:t>
                      </a:r>
                      <a:endParaRPr lang="en-GB" sz="1400" b="0" dirty="0">
                        <a:solidFill>
                          <a:srgbClr val="333333"/>
                        </a:solidFill>
                        <a:effectLst/>
                        <a:latin typeface="Arial"/>
                      </a:endParaRPr>
                    </a:p>
                  </a:txBody>
                  <a:tcPr marL="62600" marR="62600" marT="54775" marB="78250"/>
                </a:tc>
                <a:tc>
                  <a:txBody>
                    <a:bodyPr/>
                    <a:lstStyle/>
                    <a:p>
                      <a:pPr algn="ctr" fontAlgn="t"/>
                      <a:r>
                        <a:rPr lang="en-GB" sz="1400" dirty="0">
                          <a:effectLst/>
                        </a:rPr>
                        <a:t>17.4</a:t>
                      </a:r>
                      <a:endParaRPr lang="en-GB" sz="1400" b="0" dirty="0">
                        <a:solidFill>
                          <a:srgbClr val="333333"/>
                        </a:solidFill>
                        <a:effectLst/>
                        <a:latin typeface="Arial"/>
                      </a:endParaRPr>
                    </a:p>
                  </a:txBody>
                  <a:tcPr marL="62600" marR="62600" marT="54775" marB="78250"/>
                </a:tc>
              </a:tr>
              <a:tr h="359555">
                <a:tc>
                  <a:txBody>
                    <a:bodyPr/>
                    <a:lstStyle/>
                    <a:p>
                      <a:pPr algn="l" fontAlgn="t"/>
                      <a:r>
                        <a:rPr lang="en-GB" sz="1400" dirty="0">
                          <a:effectLst/>
                        </a:rPr>
                        <a:t>Sainsbury's</a:t>
                      </a:r>
                      <a:endParaRPr lang="en-GB" sz="1400" b="0" dirty="0">
                        <a:solidFill>
                          <a:srgbClr val="333333"/>
                        </a:solidFill>
                        <a:effectLst/>
                        <a:latin typeface="Arial"/>
                      </a:endParaRPr>
                    </a:p>
                  </a:txBody>
                  <a:tcPr marL="62600" marR="62600" marT="54775" marB="78250"/>
                </a:tc>
                <a:tc>
                  <a:txBody>
                    <a:bodyPr/>
                    <a:lstStyle/>
                    <a:p>
                      <a:pPr algn="ctr" fontAlgn="t"/>
                      <a:r>
                        <a:rPr lang="en-GB" sz="1400" dirty="0">
                          <a:effectLst/>
                        </a:rPr>
                        <a:t>16.2</a:t>
                      </a:r>
                      <a:endParaRPr lang="en-GB" sz="1400" b="0" dirty="0">
                        <a:solidFill>
                          <a:srgbClr val="333333"/>
                        </a:solidFill>
                        <a:effectLst/>
                        <a:latin typeface="Arial"/>
                      </a:endParaRPr>
                    </a:p>
                  </a:txBody>
                  <a:tcPr marL="62600" marR="62600" marT="54775" marB="78250"/>
                </a:tc>
              </a:tr>
              <a:tr h="359555">
                <a:tc>
                  <a:txBody>
                    <a:bodyPr/>
                    <a:lstStyle/>
                    <a:p>
                      <a:pPr algn="l" fontAlgn="t"/>
                      <a:r>
                        <a:rPr lang="en-GB" sz="1400" dirty="0" err="1">
                          <a:effectLst/>
                        </a:rPr>
                        <a:t>Morrisons</a:t>
                      </a:r>
                      <a:endParaRPr lang="en-GB" sz="1400" b="0" dirty="0">
                        <a:solidFill>
                          <a:srgbClr val="333333"/>
                        </a:solidFill>
                        <a:effectLst/>
                        <a:latin typeface="Arial"/>
                      </a:endParaRPr>
                    </a:p>
                  </a:txBody>
                  <a:tcPr marL="62600" marR="62600" marT="54775" marB="78250"/>
                </a:tc>
                <a:tc>
                  <a:txBody>
                    <a:bodyPr/>
                    <a:lstStyle/>
                    <a:p>
                      <a:pPr algn="ctr" fontAlgn="t"/>
                      <a:r>
                        <a:rPr lang="en-GB" sz="1400" dirty="0">
                          <a:effectLst/>
                        </a:rPr>
                        <a:t>10.9</a:t>
                      </a:r>
                      <a:endParaRPr lang="en-GB" sz="1400" b="0" dirty="0">
                        <a:solidFill>
                          <a:srgbClr val="333333"/>
                        </a:solidFill>
                        <a:effectLst/>
                        <a:latin typeface="Arial"/>
                      </a:endParaRPr>
                    </a:p>
                  </a:txBody>
                  <a:tcPr marL="62600" marR="62600" marT="54775" marB="78250"/>
                </a:tc>
              </a:tr>
              <a:tr h="359555">
                <a:tc>
                  <a:txBody>
                    <a:bodyPr/>
                    <a:lstStyle/>
                    <a:p>
                      <a:pPr algn="l" fontAlgn="t"/>
                      <a:r>
                        <a:rPr lang="en-GB" sz="1400" dirty="0">
                          <a:effectLst/>
                        </a:rPr>
                        <a:t>Co-operative</a:t>
                      </a:r>
                      <a:endParaRPr lang="en-GB" sz="1400" b="0" dirty="0">
                        <a:solidFill>
                          <a:srgbClr val="333333"/>
                        </a:solidFill>
                        <a:effectLst/>
                        <a:latin typeface="Arial"/>
                      </a:endParaRPr>
                    </a:p>
                  </a:txBody>
                  <a:tcPr marL="62600" marR="62600" marT="54775" marB="78250"/>
                </a:tc>
                <a:tc>
                  <a:txBody>
                    <a:bodyPr/>
                    <a:lstStyle/>
                    <a:p>
                      <a:pPr algn="ctr" fontAlgn="t"/>
                      <a:r>
                        <a:rPr lang="en-GB" sz="1400" dirty="0">
                          <a:effectLst/>
                        </a:rPr>
                        <a:t>6.4</a:t>
                      </a:r>
                      <a:endParaRPr lang="en-GB" sz="1400" b="0" dirty="0">
                        <a:solidFill>
                          <a:srgbClr val="333333"/>
                        </a:solidFill>
                        <a:effectLst/>
                        <a:latin typeface="Arial"/>
                      </a:endParaRPr>
                    </a:p>
                  </a:txBody>
                  <a:tcPr marL="62600" marR="62600" marT="54775" marB="78250"/>
                </a:tc>
              </a:tr>
              <a:tr h="359555">
                <a:tc>
                  <a:txBody>
                    <a:bodyPr/>
                    <a:lstStyle/>
                    <a:p>
                      <a:pPr algn="l" fontAlgn="t"/>
                      <a:r>
                        <a:rPr lang="en-GB" sz="1400" dirty="0">
                          <a:effectLst/>
                        </a:rPr>
                        <a:t>Waitrose</a:t>
                      </a:r>
                      <a:endParaRPr lang="en-GB" sz="1400" b="0" dirty="0">
                        <a:solidFill>
                          <a:srgbClr val="333333"/>
                        </a:solidFill>
                        <a:effectLst/>
                        <a:latin typeface="Arial"/>
                      </a:endParaRPr>
                    </a:p>
                  </a:txBody>
                  <a:tcPr marL="62600" marR="62600" marT="54775" marB="78250"/>
                </a:tc>
                <a:tc>
                  <a:txBody>
                    <a:bodyPr/>
                    <a:lstStyle/>
                    <a:p>
                      <a:pPr algn="ctr" fontAlgn="t"/>
                      <a:r>
                        <a:rPr lang="en-GB" sz="1400" dirty="0">
                          <a:effectLst/>
                        </a:rPr>
                        <a:t>5.1</a:t>
                      </a:r>
                      <a:endParaRPr lang="en-GB" sz="1400" b="0" dirty="0">
                        <a:solidFill>
                          <a:srgbClr val="333333"/>
                        </a:solidFill>
                        <a:effectLst/>
                        <a:latin typeface="Arial"/>
                      </a:endParaRPr>
                    </a:p>
                  </a:txBody>
                  <a:tcPr marL="62600" marR="62600" marT="54775" marB="78250"/>
                </a:tc>
              </a:tr>
              <a:tr h="359555">
                <a:tc>
                  <a:txBody>
                    <a:bodyPr/>
                    <a:lstStyle/>
                    <a:p>
                      <a:pPr algn="l" fontAlgn="t"/>
                      <a:r>
                        <a:rPr lang="en-GB" sz="1400" dirty="0" err="1">
                          <a:effectLst/>
                        </a:rPr>
                        <a:t>Aldi</a:t>
                      </a:r>
                      <a:endParaRPr lang="en-GB" sz="1400" b="0" dirty="0">
                        <a:solidFill>
                          <a:srgbClr val="333333"/>
                        </a:solidFill>
                        <a:effectLst/>
                        <a:latin typeface="Arial"/>
                      </a:endParaRPr>
                    </a:p>
                  </a:txBody>
                  <a:tcPr marL="62600" marR="62600" marT="54775" marB="78250"/>
                </a:tc>
                <a:tc>
                  <a:txBody>
                    <a:bodyPr/>
                    <a:lstStyle/>
                    <a:p>
                      <a:pPr algn="ctr" fontAlgn="t"/>
                      <a:r>
                        <a:rPr lang="en-GB" sz="1400" dirty="0">
                          <a:effectLst/>
                        </a:rPr>
                        <a:t>4.8</a:t>
                      </a:r>
                      <a:endParaRPr lang="en-GB" sz="1400" b="0" dirty="0">
                        <a:solidFill>
                          <a:srgbClr val="333333"/>
                        </a:solidFill>
                        <a:effectLst/>
                        <a:latin typeface="Arial"/>
                      </a:endParaRPr>
                    </a:p>
                  </a:txBody>
                  <a:tcPr marL="62600" marR="62600" marT="54775" marB="78250"/>
                </a:tc>
              </a:tr>
              <a:tr h="359555">
                <a:tc>
                  <a:txBody>
                    <a:bodyPr/>
                    <a:lstStyle/>
                    <a:p>
                      <a:pPr algn="l" fontAlgn="t"/>
                      <a:r>
                        <a:rPr lang="en-GB" sz="1400" dirty="0" err="1">
                          <a:effectLst/>
                        </a:rPr>
                        <a:t>Lidl</a:t>
                      </a:r>
                      <a:endParaRPr lang="en-GB" sz="1400" b="0" dirty="0">
                        <a:solidFill>
                          <a:srgbClr val="333333"/>
                        </a:solidFill>
                        <a:effectLst/>
                        <a:latin typeface="Arial"/>
                      </a:endParaRPr>
                    </a:p>
                  </a:txBody>
                  <a:tcPr marL="62600" marR="62600" marT="54775" marB="78250"/>
                </a:tc>
                <a:tc>
                  <a:txBody>
                    <a:bodyPr/>
                    <a:lstStyle/>
                    <a:p>
                      <a:pPr algn="ctr" fontAlgn="t"/>
                      <a:r>
                        <a:rPr lang="en-GB" sz="1400" dirty="0">
                          <a:effectLst/>
                        </a:rPr>
                        <a:t>3.5</a:t>
                      </a:r>
                      <a:endParaRPr lang="en-GB" sz="1400" b="0" dirty="0">
                        <a:solidFill>
                          <a:srgbClr val="333333"/>
                        </a:solidFill>
                        <a:effectLst/>
                        <a:latin typeface="Arial"/>
                      </a:endParaRPr>
                    </a:p>
                  </a:txBody>
                  <a:tcPr marL="62600" marR="62600" marT="54775" marB="78250"/>
                </a:tc>
              </a:tr>
              <a:tr h="359555">
                <a:tc>
                  <a:txBody>
                    <a:bodyPr/>
                    <a:lstStyle/>
                    <a:p>
                      <a:pPr algn="l" fontAlgn="t"/>
                      <a:r>
                        <a:rPr lang="en-GB" sz="1400" dirty="0">
                          <a:effectLst/>
                        </a:rPr>
                        <a:t>Iceland</a:t>
                      </a:r>
                      <a:endParaRPr lang="en-GB" sz="1400" b="0" dirty="0">
                        <a:solidFill>
                          <a:srgbClr val="333333"/>
                        </a:solidFill>
                        <a:effectLst/>
                        <a:latin typeface="Arial"/>
                      </a:endParaRPr>
                    </a:p>
                  </a:txBody>
                  <a:tcPr marL="62600" marR="62600" marT="54775" marB="78250"/>
                </a:tc>
                <a:tc>
                  <a:txBody>
                    <a:bodyPr/>
                    <a:lstStyle/>
                    <a:p>
                      <a:pPr algn="ctr" fontAlgn="t"/>
                      <a:r>
                        <a:rPr lang="en-GB" sz="1400" dirty="0">
                          <a:effectLst/>
                        </a:rPr>
                        <a:t>1.9</a:t>
                      </a:r>
                      <a:endParaRPr lang="en-GB" sz="1400" b="0" dirty="0">
                        <a:solidFill>
                          <a:srgbClr val="333333"/>
                        </a:solidFill>
                        <a:effectLst/>
                        <a:latin typeface="Arial"/>
                      </a:endParaRPr>
                    </a:p>
                  </a:txBody>
                  <a:tcPr marL="62600" marR="62600" marT="54775" marB="78250"/>
                </a:tc>
              </a:tr>
              <a:tr h="359555">
                <a:tc>
                  <a:txBody>
                    <a:bodyPr/>
                    <a:lstStyle/>
                    <a:p>
                      <a:pPr algn="l" fontAlgn="t"/>
                      <a:r>
                        <a:rPr lang="en-GB" sz="1400" dirty="0" err="1">
                          <a:effectLst/>
                        </a:rPr>
                        <a:t>Farmfoods</a:t>
                      </a:r>
                      <a:endParaRPr lang="en-GB" sz="1400" b="0" dirty="0">
                        <a:solidFill>
                          <a:srgbClr val="333333"/>
                        </a:solidFill>
                        <a:effectLst/>
                        <a:latin typeface="Arial"/>
                      </a:endParaRPr>
                    </a:p>
                  </a:txBody>
                  <a:tcPr marL="62600" marR="62600" marT="54775" marB="78250"/>
                </a:tc>
                <a:tc>
                  <a:txBody>
                    <a:bodyPr/>
                    <a:lstStyle/>
                    <a:p>
                      <a:pPr algn="ctr" fontAlgn="t"/>
                      <a:r>
                        <a:rPr lang="en-GB" sz="1400" dirty="0">
                          <a:effectLst/>
                        </a:rPr>
                        <a:t>0.7</a:t>
                      </a:r>
                      <a:endParaRPr lang="en-GB" sz="1400" b="0" dirty="0">
                        <a:solidFill>
                          <a:srgbClr val="333333"/>
                        </a:solidFill>
                        <a:effectLst/>
                        <a:latin typeface="Arial"/>
                      </a:endParaRPr>
                    </a:p>
                  </a:txBody>
                  <a:tcPr marL="62600" marR="62600" marT="54775" marB="78250"/>
                </a:tc>
              </a:tr>
              <a:tr h="359555">
                <a:tc>
                  <a:txBody>
                    <a:bodyPr/>
                    <a:lstStyle/>
                    <a:p>
                      <a:pPr algn="l" fontAlgn="t"/>
                      <a:r>
                        <a:rPr lang="en-GB" sz="1400" dirty="0">
                          <a:effectLst/>
                        </a:rPr>
                        <a:t>Others</a:t>
                      </a:r>
                      <a:endParaRPr lang="en-GB" sz="1400" b="0" dirty="0">
                        <a:solidFill>
                          <a:srgbClr val="333333"/>
                        </a:solidFill>
                        <a:effectLst/>
                        <a:latin typeface="Arial"/>
                      </a:endParaRPr>
                    </a:p>
                  </a:txBody>
                  <a:tcPr marL="62600" marR="62600" marT="54775" marB="78250"/>
                </a:tc>
                <a:tc>
                  <a:txBody>
                    <a:bodyPr/>
                    <a:lstStyle/>
                    <a:p>
                      <a:pPr algn="ctr" fontAlgn="t"/>
                      <a:r>
                        <a:rPr lang="en-GB" sz="1400" dirty="0">
                          <a:effectLst/>
                        </a:rPr>
                        <a:t>2.1</a:t>
                      </a:r>
                      <a:endParaRPr lang="en-GB" sz="1400" b="0" dirty="0">
                        <a:solidFill>
                          <a:srgbClr val="333333"/>
                        </a:solidFill>
                        <a:effectLst/>
                        <a:latin typeface="Arial"/>
                      </a:endParaRPr>
                    </a:p>
                  </a:txBody>
                  <a:tcPr marL="62600" marR="62600" marT="54775" marB="78250"/>
                </a:tc>
              </a:tr>
              <a:tr h="324864">
                <a:tc gridSpan="2">
                  <a:txBody>
                    <a:bodyPr/>
                    <a:lstStyle/>
                    <a:p>
                      <a:pPr algn="l" fontAlgn="t"/>
                      <a:r>
                        <a:rPr lang="en-GB" sz="1200" kern="1200" cap="none" dirty="0" smtClean="0">
                          <a:effectLst/>
                        </a:rPr>
                        <a:t>Source: Kantar </a:t>
                      </a:r>
                      <a:r>
                        <a:rPr lang="en-GB" sz="1200" kern="1200" cap="none" dirty="0" err="1" smtClean="0">
                          <a:effectLst/>
                        </a:rPr>
                        <a:t>Worldpanel</a:t>
                      </a:r>
                      <a:endParaRPr lang="en-GB" sz="1200" b="0" dirty="0">
                        <a:solidFill>
                          <a:srgbClr val="333333"/>
                        </a:solidFill>
                        <a:effectLst/>
                        <a:latin typeface="Arial"/>
                      </a:endParaRPr>
                    </a:p>
                  </a:txBody>
                  <a:tcPr marL="62600" marR="62600" marT="54775" marB="78250"/>
                </a:tc>
                <a:tc hMerge="1">
                  <a:txBody>
                    <a:bodyPr/>
                    <a:lstStyle/>
                    <a:p>
                      <a:pPr algn="ctr" fontAlgn="t"/>
                      <a:endParaRPr lang="en-GB" sz="1500" b="0" dirty="0">
                        <a:solidFill>
                          <a:srgbClr val="333333"/>
                        </a:solidFill>
                        <a:effectLst/>
                        <a:latin typeface="Arial"/>
                      </a:endParaRPr>
                    </a:p>
                  </a:txBody>
                  <a:tcPr marL="62600" marR="62600" marT="54775" marB="78250">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FFFFFF"/>
                    </a:solidFill>
                  </a:tcPr>
                </a:tc>
              </a:tr>
            </a:tbl>
          </a:graphicData>
        </a:graphic>
      </p:graphicFrame>
      <p:sp>
        <p:nvSpPr>
          <p:cNvPr id="5" name="Footer Placeholder 4"/>
          <p:cNvSpPr>
            <a:spLocks noGrp="1"/>
          </p:cNvSpPr>
          <p:nvPr>
            <p:ph type="ftr" sz="quarter" idx="11"/>
          </p:nvPr>
        </p:nvSpPr>
        <p:spPr/>
        <p:txBody>
          <a:bodyPr/>
          <a:lstStyle/>
          <a:p>
            <a:r>
              <a:rPr lang="en-GB" smtClean="0"/>
              <a:t>AQA A-level Business © Hodder &amp; Stoughton Limited 2015</a:t>
            </a:r>
            <a:endParaRPr lang="en-GB"/>
          </a:p>
        </p:txBody>
      </p:sp>
      <p:sp>
        <p:nvSpPr>
          <p:cNvPr id="6" name="Slide Number Placeholder 5"/>
          <p:cNvSpPr>
            <a:spLocks noGrp="1"/>
          </p:cNvSpPr>
          <p:nvPr>
            <p:ph type="sldNum" sz="quarter" idx="12"/>
          </p:nvPr>
        </p:nvSpPr>
        <p:spPr/>
        <p:txBody>
          <a:bodyPr/>
          <a:lstStyle/>
          <a:p>
            <a:fld id="{3CE47246-2CC8-4C53-9EA3-1413DD9598CD}" type="slidenum">
              <a:rPr lang="en-GB" smtClean="0"/>
              <a:pPr/>
              <a:t>16</a:t>
            </a:fld>
            <a:endParaRPr lang="en-GB"/>
          </a:p>
        </p:txBody>
      </p:sp>
    </p:spTree>
    <p:extLst>
      <p:ext uri="{BB962C8B-B14F-4D97-AF65-F5344CB8AC3E}">
        <p14:creationId xmlns:p14="http://schemas.microsoft.com/office/powerpoint/2010/main" xmlns="" val="39857350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980728"/>
            <a:ext cx="8229600" cy="1080120"/>
          </a:xfrm>
        </p:spPr>
        <p:txBody>
          <a:bodyPr/>
          <a:lstStyle/>
          <a:p>
            <a:r>
              <a:rPr lang="en-GB" dirty="0" smtClean="0"/>
              <a:t>Example and exam-style </a:t>
            </a:r>
            <a:r>
              <a:rPr lang="en-GB" dirty="0"/>
              <a:t>q</a:t>
            </a:r>
            <a:r>
              <a:rPr lang="en-GB" dirty="0" smtClean="0"/>
              <a:t>uestion</a:t>
            </a:r>
            <a:endParaRPr lang="en-GB" dirty="0"/>
          </a:p>
        </p:txBody>
      </p:sp>
      <p:sp>
        <p:nvSpPr>
          <p:cNvPr id="3" name="Content Placeholder 2"/>
          <p:cNvSpPr>
            <a:spLocks noGrp="1"/>
          </p:cNvSpPr>
          <p:nvPr>
            <p:ph idx="1"/>
          </p:nvPr>
        </p:nvSpPr>
        <p:spPr>
          <a:xfrm>
            <a:off x="251520" y="1988840"/>
            <a:ext cx="8568952" cy="4248472"/>
          </a:xfrm>
        </p:spPr>
        <p:txBody>
          <a:bodyPr>
            <a:normAutofit fontScale="85000" lnSpcReduction="20000"/>
          </a:bodyPr>
          <a:lstStyle/>
          <a:p>
            <a:pPr marL="0" indent="0" algn="just">
              <a:buNone/>
            </a:pPr>
            <a:endParaRPr lang="en-GB" b="1" dirty="0"/>
          </a:p>
          <a:p>
            <a:pPr marL="0" indent="0" algn="just">
              <a:buNone/>
            </a:pPr>
            <a:r>
              <a:rPr lang="en-GB" b="1" dirty="0" smtClean="0">
                <a:solidFill>
                  <a:srgbClr val="C00000"/>
                </a:solidFill>
              </a:rPr>
              <a:t>Question:</a:t>
            </a:r>
          </a:p>
          <a:p>
            <a:pPr marL="514350" indent="-514350" algn="just">
              <a:buFont typeface="+mj-lt"/>
              <a:buAutoNum type="arabicPeriod"/>
            </a:pPr>
            <a:r>
              <a:rPr lang="en-GB" dirty="0" smtClean="0"/>
              <a:t>Do </a:t>
            </a:r>
            <a:r>
              <a:rPr lang="en-GB" dirty="0"/>
              <a:t>you think that </a:t>
            </a:r>
            <a:r>
              <a:rPr lang="en-GB" dirty="0" smtClean="0"/>
              <a:t>supermarkets need to </a:t>
            </a:r>
            <a:r>
              <a:rPr lang="en-GB" dirty="0"/>
              <a:t>focus more on ‘</a:t>
            </a:r>
            <a:r>
              <a:rPr lang="en-GB" dirty="0" smtClean="0"/>
              <a:t>promotion’ </a:t>
            </a:r>
            <a:r>
              <a:rPr lang="en-GB" dirty="0"/>
              <a:t>rather than other elements of the marketing mix to increase their market share? </a:t>
            </a:r>
            <a:r>
              <a:rPr lang="en-GB" b="1" dirty="0"/>
              <a:t>Justify your answer. </a:t>
            </a:r>
            <a:r>
              <a:rPr lang="en-GB" dirty="0" smtClean="0"/>
              <a:t>(16 marks)</a:t>
            </a:r>
          </a:p>
          <a:p>
            <a:pPr algn="just"/>
            <a:endParaRPr lang="en-GB" dirty="0"/>
          </a:p>
          <a:p>
            <a:pPr marL="0" indent="0" algn="just">
              <a:buNone/>
            </a:pPr>
            <a:r>
              <a:rPr lang="en-GB" b="1" dirty="0" smtClean="0">
                <a:solidFill>
                  <a:srgbClr val="C00000"/>
                </a:solidFill>
              </a:rPr>
              <a:t>Exam tip:</a:t>
            </a:r>
          </a:p>
          <a:p>
            <a:pPr algn="just">
              <a:buFont typeface="Arial"/>
              <a:buChar char="•"/>
            </a:pPr>
            <a:r>
              <a:rPr lang="en-GB" dirty="0" smtClean="0"/>
              <a:t>Use the data provided in the case to support your points, to strengthen your judgements and to gain application marks.</a:t>
            </a:r>
            <a:endParaRPr lang="en-GB" dirty="0"/>
          </a:p>
        </p:txBody>
      </p:sp>
      <p:sp>
        <p:nvSpPr>
          <p:cNvPr id="5" name="Footer Placeholder 4"/>
          <p:cNvSpPr>
            <a:spLocks noGrp="1"/>
          </p:cNvSpPr>
          <p:nvPr>
            <p:ph type="ftr" sz="quarter" idx="11"/>
          </p:nvPr>
        </p:nvSpPr>
        <p:spPr/>
        <p:txBody>
          <a:bodyPr/>
          <a:lstStyle/>
          <a:p>
            <a:r>
              <a:rPr lang="en-GB" smtClean="0"/>
              <a:t>AQA A-level Business © Hodder &amp; Stoughton Limited 2015</a:t>
            </a:r>
            <a:endParaRPr lang="en-GB"/>
          </a:p>
        </p:txBody>
      </p:sp>
      <p:sp>
        <p:nvSpPr>
          <p:cNvPr id="6" name="Slide Number Placeholder 5"/>
          <p:cNvSpPr>
            <a:spLocks noGrp="1"/>
          </p:cNvSpPr>
          <p:nvPr>
            <p:ph type="sldNum" sz="quarter" idx="12"/>
          </p:nvPr>
        </p:nvSpPr>
        <p:spPr/>
        <p:txBody>
          <a:bodyPr/>
          <a:lstStyle/>
          <a:p>
            <a:fld id="{3CE47246-2CC8-4C53-9EA3-1413DD9598CD}" type="slidenum">
              <a:rPr lang="en-GB" smtClean="0"/>
              <a:pPr/>
              <a:t>17</a:t>
            </a:fld>
            <a:endParaRPr lang="en-GB"/>
          </a:p>
        </p:txBody>
      </p:sp>
    </p:spTree>
    <p:extLst>
      <p:ext uri="{BB962C8B-B14F-4D97-AF65-F5344CB8AC3E}">
        <p14:creationId xmlns:p14="http://schemas.microsoft.com/office/powerpoint/2010/main" xmlns="" val="5485459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Summary</a:t>
            </a:r>
            <a:endParaRPr lang="en-GB" dirty="0"/>
          </a:p>
        </p:txBody>
      </p:sp>
      <p:sp>
        <p:nvSpPr>
          <p:cNvPr id="3" name="Content Placeholder 2"/>
          <p:cNvSpPr>
            <a:spLocks noGrp="1"/>
          </p:cNvSpPr>
          <p:nvPr>
            <p:ph idx="1"/>
          </p:nvPr>
        </p:nvSpPr>
        <p:spPr>
          <a:xfrm>
            <a:off x="313184" y="2060848"/>
            <a:ext cx="8507288" cy="4464496"/>
          </a:xfrm>
        </p:spPr>
        <p:txBody>
          <a:bodyPr>
            <a:normAutofit fontScale="85000" lnSpcReduction="10000"/>
          </a:bodyPr>
          <a:lstStyle/>
          <a:p>
            <a:pPr algn="just">
              <a:lnSpc>
                <a:spcPct val="110000"/>
              </a:lnSpc>
              <a:spcBef>
                <a:spcPts val="0"/>
              </a:spcBef>
              <a:spcAft>
                <a:spcPts val="1200"/>
              </a:spcAft>
            </a:pPr>
            <a:r>
              <a:rPr lang="en-GB" dirty="0" smtClean="0"/>
              <a:t>Promotion is a key part of the marketing mix that helps a company establish its position in the market.</a:t>
            </a:r>
          </a:p>
          <a:p>
            <a:pPr algn="just">
              <a:lnSpc>
                <a:spcPct val="110000"/>
              </a:lnSpc>
              <a:spcBef>
                <a:spcPts val="0"/>
              </a:spcBef>
              <a:spcAft>
                <a:spcPts val="1200"/>
              </a:spcAft>
            </a:pPr>
            <a:r>
              <a:rPr lang="en-GB" dirty="0" smtClean="0"/>
              <a:t>It allows them to build a brand, which will differentiate them from rivals, build customer loyalty and create price inelasticity.</a:t>
            </a:r>
          </a:p>
          <a:p>
            <a:pPr algn="just">
              <a:lnSpc>
                <a:spcPct val="110000"/>
              </a:lnSpc>
              <a:spcBef>
                <a:spcPts val="0"/>
              </a:spcBef>
              <a:spcAft>
                <a:spcPts val="1200"/>
              </a:spcAft>
            </a:pPr>
            <a:r>
              <a:rPr lang="en-GB" dirty="0" smtClean="0"/>
              <a:t>However, as prolific investor Warren </a:t>
            </a:r>
            <a:r>
              <a:rPr lang="en-GB" smtClean="0"/>
              <a:t>Buffet has said: </a:t>
            </a:r>
            <a:r>
              <a:rPr lang="en-GB" dirty="0" smtClean="0"/>
              <a:t>‘It </a:t>
            </a:r>
            <a:r>
              <a:rPr lang="en-GB" dirty="0"/>
              <a:t>takes 20 years to build a reputation and five minutes to ruin it. If you think about that, you'll do things differently</a:t>
            </a:r>
            <a:r>
              <a:rPr lang="en-GB" dirty="0" smtClean="0"/>
              <a:t>.’</a:t>
            </a:r>
            <a:endParaRPr lang="en-GB" dirty="0"/>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18</a:t>
            </a:fld>
            <a:endParaRPr lang="en-GB"/>
          </a:p>
        </p:txBody>
      </p:sp>
    </p:spTree>
    <p:extLst>
      <p:ext uri="{BB962C8B-B14F-4D97-AF65-F5344CB8AC3E}">
        <p14:creationId xmlns:p14="http://schemas.microsoft.com/office/powerpoint/2010/main" xmlns="" val="38138321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smtClean="0"/>
              <a:t>Learning outcomes</a:t>
            </a:r>
            <a:endParaRPr lang="en-GB" dirty="0"/>
          </a:p>
        </p:txBody>
      </p:sp>
      <p:sp>
        <p:nvSpPr>
          <p:cNvPr id="3" name="Content Placeholder 2"/>
          <p:cNvSpPr>
            <a:spLocks noGrp="1"/>
          </p:cNvSpPr>
          <p:nvPr>
            <p:ph idx="1"/>
          </p:nvPr>
        </p:nvSpPr>
        <p:spPr/>
        <p:txBody>
          <a:bodyPr>
            <a:normAutofit/>
          </a:bodyPr>
          <a:lstStyle/>
          <a:p>
            <a:pPr marL="0" indent="0">
              <a:buNone/>
            </a:pPr>
            <a:r>
              <a:rPr lang="en-GB" dirty="0"/>
              <a:t>Making marketing decisions: </a:t>
            </a:r>
            <a:r>
              <a:rPr lang="en-GB" dirty="0" smtClean="0"/>
              <a:t>Using the marketing mix</a:t>
            </a:r>
          </a:p>
          <a:p>
            <a:pPr marL="0" indent="0">
              <a:buNone/>
            </a:pPr>
            <a:r>
              <a:rPr lang="en-GB" dirty="0" smtClean="0"/>
              <a:t>What you need to know:</a:t>
            </a:r>
          </a:p>
          <a:p>
            <a:r>
              <a:rPr lang="en-GB" dirty="0" smtClean="0"/>
              <a:t>The elements of the marketing mix (7Ps)</a:t>
            </a:r>
          </a:p>
          <a:p>
            <a:r>
              <a:rPr lang="en-GB" dirty="0" smtClean="0"/>
              <a:t>The influences on and effects of the changes in the elements of the marketing mix</a:t>
            </a:r>
          </a:p>
          <a:p>
            <a:r>
              <a:rPr lang="en-GB" dirty="0" smtClean="0"/>
              <a:t>Decisions about the promotional mix</a:t>
            </a:r>
          </a:p>
          <a:p>
            <a:endParaRPr lang="en-GB" dirty="0"/>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2</a:t>
            </a:fld>
            <a:endParaRPr lang="en-GB"/>
          </a:p>
        </p:txBody>
      </p:sp>
    </p:spTree>
    <p:extLst>
      <p:ext uri="{BB962C8B-B14F-4D97-AF65-F5344CB8AC3E}">
        <p14:creationId xmlns:p14="http://schemas.microsoft.com/office/powerpoint/2010/main" xmlns="" val="23703062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908720"/>
            <a:ext cx="9144000" cy="1991072"/>
          </a:xfrm>
        </p:spPr>
        <p:txBody>
          <a:bodyPr>
            <a:normAutofit/>
          </a:bodyPr>
          <a:lstStyle/>
          <a:p>
            <a:pPr>
              <a:spcAft>
                <a:spcPts val="1200"/>
              </a:spcAft>
            </a:pPr>
            <a:r>
              <a:rPr lang="en-GB" sz="3000" dirty="0" smtClean="0">
                <a:solidFill>
                  <a:srgbClr val="C00000"/>
                </a:solidFill>
              </a:rPr>
              <a:t>Making marketing decisions: Using the marketing mix: </a:t>
            </a:r>
            <a:r>
              <a:rPr lang="en-GB" dirty="0" smtClean="0">
                <a:solidFill>
                  <a:srgbClr val="C00000"/>
                </a:solidFill>
              </a:rPr>
              <a:t>Promotion</a:t>
            </a:r>
            <a:endParaRPr lang="en-GB" dirty="0">
              <a:solidFill>
                <a:srgbClr val="C00000"/>
              </a:solidFill>
            </a:endParaRPr>
          </a:p>
        </p:txBody>
      </p:sp>
      <p:graphicFrame>
        <p:nvGraphicFramePr>
          <p:cNvPr id="4" name="Diagram 3"/>
          <p:cNvGraphicFramePr/>
          <p:nvPr>
            <p:extLst>
              <p:ext uri="{D42A27DB-BD31-4B8C-83A1-F6EECF244321}">
                <p14:modId xmlns:p14="http://schemas.microsoft.com/office/powerpoint/2010/main" xmlns="" val="3688140305"/>
              </p:ext>
            </p:extLst>
          </p:nvPr>
        </p:nvGraphicFramePr>
        <p:xfrm>
          <a:off x="2915816" y="1844824"/>
          <a:ext cx="4824536" cy="47525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Footer Placeholder 1"/>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3</a:t>
            </a:fld>
            <a:endParaRPr lang="en-GB"/>
          </a:p>
        </p:txBody>
      </p:sp>
    </p:spTree>
    <p:extLst>
      <p:ext uri="{BB962C8B-B14F-4D97-AF65-F5344CB8AC3E}">
        <p14:creationId xmlns:p14="http://schemas.microsoft.com/office/powerpoint/2010/main" xmlns="" val="23228174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636912"/>
            <a:ext cx="9144000" cy="1296144"/>
          </a:xfrm>
        </p:spPr>
        <p:txBody>
          <a:bodyPr>
            <a:normAutofit fontScale="90000"/>
          </a:bodyPr>
          <a:lstStyle/>
          <a:p>
            <a:r>
              <a:rPr lang="en-GB" sz="4400" dirty="0" smtClean="0"/>
              <a:t>Discussion: </a:t>
            </a:r>
            <a:br>
              <a:rPr lang="en-GB" sz="4400" dirty="0" smtClean="0"/>
            </a:br>
            <a:r>
              <a:rPr lang="en-GB" dirty="0" smtClean="0">
                <a:solidFill>
                  <a:schemeClr val="tx1"/>
                </a:solidFill>
              </a:rPr>
              <a:t>What is meant by promotion?</a:t>
            </a:r>
            <a:endParaRPr lang="en-GB" dirty="0">
              <a:solidFill>
                <a:schemeClr val="tx1"/>
              </a:solidFill>
            </a:endParaRPr>
          </a:p>
        </p:txBody>
      </p:sp>
      <p:sp>
        <p:nvSpPr>
          <p:cNvPr id="3" name="Footer Placeholder 2"/>
          <p:cNvSpPr>
            <a:spLocks noGrp="1"/>
          </p:cNvSpPr>
          <p:nvPr>
            <p:ph type="ftr" sz="quarter" idx="11"/>
          </p:nvPr>
        </p:nvSpPr>
        <p:spPr/>
        <p:txBody>
          <a:bodyPr/>
          <a:lstStyle/>
          <a:p>
            <a:r>
              <a:rPr lang="en-GB" smtClean="0"/>
              <a:t>AQA A-level Business © Hodder &amp; Stoughton Limited 2015</a:t>
            </a:r>
            <a:endParaRPr lang="en-GB"/>
          </a:p>
        </p:txBody>
      </p:sp>
      <p:sp>
        <p:nvSpPr>
          <p:cNvPr id="4" name="Slide Number Placeholder 3"/>
          <p:cNvSpPr>
            <a:spLocks noGrp="1"/>
          </p:cNvSpPr>
          <p:nvPr>
            <p:ph type="sldNum" sz="quarter" idx="12"/>
          </p:nvPr>
        </p:nvSpPr>
        <p:spPr/>
        <p:txBody>
          <a:bodyPr/>
          <a:lstStyle/>
          <a:p>
            <a:fld id="{3CE47246-2CC8-4C53-9EA3-1413DD9598CD}" type="slidenum">
              <a:rPr lang="en-GB" smtClean="0"/>
              <a:pPr/>
              <a:t>4</a:t>
            </a:fld>
            <a:endParaRPr lang="en-GB"/>
          </a:p>
        </p:txBody>
      </p:sp>
      <p:pic>
        <p:nvPicPr>
          <p:cNvPr id="1026" name="Picture 2" descr="N:\Schools Editorial\Humanities and Social Sciences\Business\Commissioned projects\A Level\Dynamic Learning\For desk editor\Beta stage\DL photos\Watermarked photos\23_04_M_billboard.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275856" y="4149080"/>
            <a:ext cx="2880320" cy="2096233"/>
          </a:xfrm>
          <a:prstGeom prst="rect">
            <a:avLst/>
          </a:prstGeom>
          <a:noFill/>
          <a:extLst>
            <a:ext uri="{909E8E84-426E-40DD-AFC4-6F175D3DCCD1}">
              <a14:hiddenFill xmlns:a14="http://schemas.microsoft.com/office/drawing/2010/main" xmlns="">
                <a:solidFill>
                  <a:srgbClr val="FFFFFF"/>
                </a:solidFill>
              </a14:hiddenFill>
            </a:ext>
          </a:extLst>
        </p:spPr>
      </p:pic>
      <p:pic>
        <p:nvPicPr>
          <p:cNvPr id="1027" name="Picture 3" descr="N:\Schools Editorial\Humanities and Social Sciences\Business\Commissioned projects\A Level\Dynamic Learning\For desk editor\Beta stage\DL photos\Watermarked photos\27_04_M_advertboard.jp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539552" y="1484784"/>
            <a:ext cx="2016224" cy="1649558"/>
          </a:xfrm>
          <a:prstGeom prst="rect">
            <a:avLst/>
          </a:prstGeom>
          <a:noFill/>
          <a:extLst>
            <a:ext uri="{909E8E84-426E-40DD-AFC4-6F175D3DCCD1}">
              <a14:hiddenFill xmlns:a14="http://schemas.microsoft.com/office/drawing/2010/main" xmlns="">
                <a:solidFill>
                  <a:srgbClr val="FFFFFF"/>
                </a:solidFill>
              </a14:hiddenFill>
            </a:ext>
          </a:extLst>
        </p:spPr>
      </p:pic>
      <p:pic>
        <p:nvPicPr>
          <p:cNvPr id="1028" name="Picture 4" descr="N:\Schools Editorial\Humanities and Social Sciences\Business\Commissioned projects\A Level\Dynamic Learning\For desk editor\Beta stage\DL photos\Watermarked photos\07_e_W+C_supermarket.jp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6012160" y="1285846"/>
            <a:ext cx="2664296" cy="1776197"/>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0325129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980728"/>
            <a:ext cx="8208912" cy="969873"/>
          </a:xfrm>
        </p:spPr>
        <p:txBody>
          <a:bodyPr/>
          <a:lstStyle/>
          <a:p>
            <a:r>
              <a:rPr lang="en-GB" dirty="0" smtClean="0"/>
              <a:t>What is promotion?</a:t>
            </a:r>
            <a:endParaRPr lang="en-GB" dirty="0"/>
          </a:p>
        </p:txBody>
      </p:sp>
      <p:sp>
        <p:nvSpPr>
          <p:cNvPr id="3" name="Content Placeholder 2"/>
          <p:cNvSpPr>
            <a:spLocks noGrp="1"/>
          </p:cNvSpPr>
          <p:nvPr>
            <p:ph idx="1"/>
          </p:nvPr>
        </p:nvSpPr>
        <p:spPr>
          <a:xfrm>
            <a:off x="251520" y="2060848"/>
            <a:ext cx="8686800" cy="4104456"/>
          </a:xfrm>
        </p:spPr>
        <p:txBody>
          <a:bodyPr>
            <a:noAutofit/>
          </a:bodyPr>
          <a:lstStyle/>
          <a:p>
            <a:pPr algn="just">
              <a:spcBef>
                <a:spcPts val="0"/>
              </a:spcBef>
            </a:pPr>
            <a:r>
              <a:rPr lang="en-US" altLang="en-US" sz="2200" b="1" dirty="0" smtClean="0">
                <a:solidFill>
                  <a:srgbClr val="FF0000"/>
                </a:solidFill>
              </a:rPr>
              <a:t>Promotion </a:t>
            </a:r>
            <a:r>
              <a:rPr lang="en-US" altLang="en-US" sz="2200" dirty="0" smtClean="0">
                <a:solidFill>
                  <a:srgbClr val="FF0000"/>
                </a:solidFill>
              </a:rPr>
              <a:t>is the process </a:t>
            </a:r>
            <a:r>
              <a:rPr lang="en-US" altLang="en-US" sz="2200" dirty="0">
                <a:solidFill>
                  <a:srgbClr val="FF0000"/>
                </a:solidFill>
              </a:rPr>
              <a:t>of communicating with customers or potential </a:t>
            </a:r>
            <a:r>
              <a:rPr lang="en-US" altLang="en-US" sz="2200" dirty="0" smtClean="0">
                <a:solidFill>
                  <a:srgbClr val="FF0000"/>
                </a:solidFill>
              </a:rPr>
              <a:t>customers</a:t>
            </a:r>
            <a:r>
              <a:rPr lang="en-US" altLang="en-US" sz="2200" dirty="0">
                <a:solidFill>
                  <a:srgbClr val="FF0000"/>
                </a:solidFill>
              </a:rPr>
              <a:t> </a:t>
            </a:r>
            <a:r>
              <a:rPr lang="en-US" altLang="en-US" sz="2200" dirty="0" smtClean="0">
                <a:solidFill>
                  <a:srgbClr val="FF0000"/>
                </a:solidFill>
              </a:rPr>
              <a:t>to increase sales through various methods, </a:t>
            </a:r>
            <a:r>
              <a:rPr lang="en-US" altLang="en-US" sz="2200" b="1" dirty="0" smtClean="0">
                <a:solidFill>
                  <a:srgbClr val="FF0000"/>
                </a:solidFill>
              </a:rPr>
              <a:t>not just advertising</a:t>
            </a:r>
            <a:r>
              <a:rPr lang="en-US" altLang="en-US" sz="2200" dirty="0" smtClean="0">
                <a:solidFill>
                  <a:srgbClr val="FF0000"/>
                </a:solidFill>
              </a:rPr>
              <a:t>. </a:t>
            </a:r>
          </a:p>
          <a:p>
            <a:pPr algn="just">
              <a:spcBef>
                <a:spcPts val="0"/>
              </a:spcBef>
            </a:pPr>
            <a:r>
              <a:rPr lang="en-GB" sz="2200" dirty="0"/>
              <a:t>A business may have </a:t>
            </a:r>
            <a:r>
              <a:rPr lang="en-GB" sz="2200" dirty="0" smtClean="0"/>
              <a:t>developed an excellent </a:t>
            </a:r>
            <a:r>
              <a:rPr lang="en-GB" sz="2200" dirty="0"/>
              <a:t>product but if nobody knows about it the firm </a:t>
            </a:r>
            <a:r>
              <a:rPr lang="en-GB" sz="2200" dirty="0" smtClean="0"/>
              <a:t>will </a:t>
            </a:r>
            <a:r>
              <a:rPr lang="en-GB" sz="2200" dirty="0"/>
              <a:t>fail to generate </a:t>
            </a:r>
            <a:r>
              <a:rPr lang="en-GB" sz="2200" dirty="0" smtClean="0"/>
              <a:t>sufficient sales revenue.</a:t>
            </a:r>
            <a:endParaRPr lang="en-US" altLang="en-US" sz="2200" dirty="0" smtClean="0"/>
          </a:p>
          <a:p>
            <a:pPr marL="0" indent="0" algn="just">
              <a:spcBef>
                <a:spcPts val="0"/>
              </a:spcBef>
              <a:buNone/>
            </a:pPr>
            <a:r>
              <a:rPr lang="en-US" altLang="en-US" sz="2200" dirty="0" smtClean="0"/>
              <a:t>There are two main forms:</a:t>
            </a:r>
            <a:endParaRPr lang="en-US" altLang="en-US" sz="2200" dirty="0"/>
          </a:p>
          <a:p>
            <a:pPr algn="just">
              <a:spcBef>
                <a:spcPts val="0"/>
              </a:spcBef>
            </a:pPr>
            <a:r>
              <a:rPr lang="en-US" altLang="en-US" sz="2200" b="1" dirty="0" smtClean="0"/>
              <a:t>Informative </a:t>
            </a:r>
            <a:r>
              <a:rPr lang="en-US" altLang="en-US" sz="2200" b="1" dirty="0"/>
              <a:t>promotion</a:t>
            </a:r>
            <a:r>
              <a:rPr lang="en-US" altLang="en-US" sz="2200" dirty="0"/>
              <a:t> </a:t>
            </a:r>
            <a:r>
              <a:rPr lang="en-US" altLang="en-US" sz="2200" dirty="0" smtClean="0"/>
              <a:t>has the aim of giving consumers information about the product to </a:t>
            </a:r>
            <a:r>
              <a:rPr lang="en-US" altLang="en-US" sz="2200" dirty="0"/>
              <a:t>increase </a:t>
            </a:r>
            <a:r>
              <a:rPr lang="en-US" altLang="en-US" sz="2200" dirty="0" smtClean="0"/>
              <a:t>consumer </a:t>
            </a:r>
            <a:r>
              <a:rPr lang="en-US" altLang="en-US" sz="2200" dirty="0"/>
              <a:t>awareness of the product and its features. </a:t>
            </a:r>
            <a:endParaRPr lang="en-US" altLang="en-US" sz="2200" dirty="0" smtClean="0"/>
          </a:p>
          <a:p>
            <a:pPr algn="just">
              <a:spcBef>
                <a:spcPts val="0"/>
              </a:spcBef>
            </a:pPr>
            <a:r>
              <a:rPr lang="en-US" altLang="en-US" sz="2200" b="1" dirty="0" smtClean="0"/>
              <a:t>Persuasive</a:t>
            </a:r>
            <a:r>
              <a:rPr lang="en-US" altLang="en-US" sz="2200" dirty="0" smtClean="0"/>
              <a:t> </a:t>
            </a:r>
            <a:r>
              <a:rPr lang="en-US" altLang="en-US" sz="2200" b="1" dirty="0"/>
              <a:t>promotion</a:t>
            </a:r>
            <a:r>
              <a:rPr lang="en-US" altLang="en-US" sz="2200" dirty="0"/>
              <a:t> </a:t>
            </a:r>
            <a:r>
              <a:rPr lang="en-US" altLang="en-US" sz="2200" dirty="0" smtClean="0"/>
              <a:t>has the intention of encouraging </a:t>
            </a:r>
            <a:r>
              <a:rPr lang="en-US" altLang="en-US" sz="2200" dirty="0"/>
              <a:t>consumers to purchase the </a:t>
            </a:r>
            <a:r>
              <a:rPr lang="en-US" altLang="en-US" sz="2200" dirty="0" smtClean="0"/>
              <a:t>product</a:t>
            </a:r>
            <a:r>
              <a:rPr lang="en-US" altLang="en-US" sz="2200" dirty="0"/>
              <a:t> </a:t>
            </a:r>
            <a:r>
              <a:rPr lang="en-US" altLang="en-US" sz="2200" dirty="0" smtClean="0"/>
              <a:t>emphasising the product’s brand and benefits to the consumer.</a:t>
            </a:r>
            <a:endParaRPr lang="en-GB" sz="2200" dirty="0"/>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5</a:t>
            </a:fld>
            <a:endParaRPr lang="en-GB"/>
          </a:p>
        </p:txBody>
      </p:sp>
    </p:spTree>
    <p:extLst>
      <p:ext uri="{BB962C8B-B14F-4D97-AF65-F5344CB8AC3E}">
        <p14:creationId xmlns:p14="http://schemas.microsoft.com/office/powerpoint/2010/main" xmlns="" val="29221356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Types of </a:t>
            </a:r>
            <a:r>
              <a:rPr lang="en-GB" dirty="0"/>
              <a:t>p</a:t>
            </a:r>
            <a:r>
              <a:rPr lang="en-GB" dirty="0" smtClean="0"/>
              <a:t>romotion</a:t>
            </a:r>
            <a:endParaRPr lang="en-GB" dirty="0"/>
          </a:p>
        </p:txBody>
      </p:sp>
      <p:sp>
        <p:nvSpPr>
          <p:cNvPr id="3" name="Content Placeholder 2"/>
          <p:cNvSpPr>
            <a:spLocks noGrp="1"/>
          </p:cNvSpPr>
          <p:nvPr>
            <p:ph idx="1"/>
          </p:nvPr>
        </p:nvSpPr>
        <p:spPr/>
        <p:txBody>
          <a:bodyPr>
            <a:normAutofit fontScale="92500" lnSpcReduction="10000"/>
          </a:bodyPr>
          <a:lstStyle/>
          <a:p>
            <a:pPr lvl="0" algn="just">
              <a:spcAft>
                <a:spcPts val="1200"/>
              </a:spcAft>
            </a:pPr>
            <a:r>
              <a:rPr lang="en-GB" b="1" dirty="0"/>
              <a:t>A</a:t>
            </a:r>
            <a:r>
              <a:rPr lang="en-GB" b="1" dirty="0" smtClean="0"/>
              <a:t>bove-the-line </a:t>
            </a:r>
            <a:r>
              <a:rPr lang="en-GB" b="1" dirty="0"/>
              <a:t>promotions</a:t>
            </a:r>
            <a:r>
              <a:rPr lang="en-GB" dirty="0"/>
              <a:t> — </a:t>
            </a:r>
            <a:r>
              <a:rPr lang="en-GB" dirty="0" smtClean="0"/>
              <a:t>All types of advertising </a:t>
            </a:r>
            <a:r>
              <a:rPr lang="en-GB" dirty="0"/>
              <a:t>through </a:t>
            </a:r>
            <a:r>
              <a:rPr lang="en-GB" dirty="0" smtClean="0"/>
              <a:t>various different media including newspapers, magazines, television</a:t>
            </a:r>
            <a:r>
              <a:rPr lang="en-GB" dirty="0"/>
              <a:t>, radio, the </a:t>
            </a:r>
            <a:r>
              <a:rPr lang="en-GB" dirty="0" smtClean="0"/>
              <a:t>cinema, online </a:t>
            </a:r>
            <a:r>
              <a:rPr lang="en-GB" dirty="0"/>
              <a:t>and </a:t>
            </a:r>
            <a:r>
              <a:rPr lang="en-GB" dirty="0" smtClean="0"/>
              <a:t>billboards/posters</a:t>
            </a:r>
            <a:endParaRPr lang="en-GB" dirty="0"/>
          </a:p>
          <a:p>
            <a:pPr lvl="0" algn="just">
              <a:spcAft>
                <a:spcPts val="1200"/>
              </a:spcAft>
            </a:pPr>
            <a:r>
              <a:rPr lang="en-GB" b="1" dirty="0"/>
              <a:t>B</a:t>
            </a:r>
            <a:r>
              <a:rPr lang="en-GB" b="1" dirty="0" smtClean="0"/>
              <a:t>elow-the-line </a:t>
            </a:r>
            <a:r>
              <a:rPr lang="en-GB" b="1" dirty="0"/>
              <a:t>promotion</a:t>
            </a:r>
            <a:r>
              <a:rPr lang="en-GB" dirty="0"/>
              <a:t> — </a:t>
            </a:r>
            <a:r>
              <a:rPr lang="en-GB" dirty="0" smtClean="0"/>
              <a:t>All </a:t>
            </a:r>
            <a:r>
              <a:rPr lang="en-GB" dirty="0"/>
              <a:t>other </a:t>
            </a:r>
            <a:r>
              <a:rPr lang="en-GB" dirty="0" smtClean="0"/>
              <a:t>types of promotions used by a firm, </a:t>
            </a:r>
            <a:r>
              <a:rPr lang="en-GB" dirty="0"/>
              <a:t>such </a:t>
            </a:r>
            <a:r>
              <a:rPr lang="en-GB" dirty="0" smtClean="0"/>
              <a:t>as sponsorship, sales promotions, public relations (PR), merchandising, direct marketing and personal selling</a:t>
            </a:r>
            <a:endParaRPr lang="en-GB" dirty="0"/>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6</a:t>
            </a:fld>
            <a:endParaRPr lang="en-GB"/>
          </a:p>
        </p:txBody>
      </p:sp>
    </p:spTree>
    <p:extLst>
      <p:ext uri="{BB962C8B-B14F-4D97-AF65-F5344CB8AC3E}">
        <p14:creationId xmlns:p14="http://schemas.microsoft.com/office/powerpoint/2010/main" xmlns="" val="37677884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normAutofit/>
          </a:bodyPr>
          <a:lstStyle/>
          <a:p>
            <a:pPr eaLnBrk="1" hangingPunct="1">
              <a:defRPr/>
            </a:pPr>
            <a:r>
              <a:rPr lang="en-GB" dirty="0" smtClean="0"/>
              <a:t>What is promotion trying to achieve?</a:t>
            </a:r>
          </a:p>
        </p:txBody>
      </p:sp>
      <p:sp>
        <p:nvSpPr>
          <p:cNvPr id="62467" name="Rectangle 3"/>
          <p:cNvSpPr>
            <a:spLocks noGrp="1" noChangeArrowheads="1"/>
          </p:cNvSpPr>
          <p:nvPr>
            <p:ph type="body" idx="1"/>
          </p:nvPr>
        </p:nvSpPr>
        <p:spPr>
          <a:xfrm>
            <a:off x="251520" y="1988840"/>
            <a:ext cx="8686800" cy="4781128"/>
          </a:xfrm>
        </p:spPr>
        <p:txBody>
          <a:bodyPr>
            <a:normAutofit/>
          </a:bodyPr>
          <a:lstStyle/>
          <a:p>
            <a:pPr eaLnBrk="1" hangingPunct="1">
              <a:spcAft>
                <a:spcPts val="1200"/>
              </a:spcAft>
              <a:defRPr/>
            </a:pPr>
            <a:r>
              <a:rPr lang="en-GB" sz="3000" b="1" dirty="0" smtClean="0"/>
              <a:t>Inform the consumer </a:t>
            </a:r>
            <a:r>
              <a:rPr lang="en-GB" sz="3000" dirty="0" smtClean="0"/>
              <a:t>e.g. prices, location, product features</a:t>
            </a:r>
          </a:p>
          <a:p>
            <a:pPr eaLnBrk="1" hangingPunct="1">
              <a:spcAft>
                <a:spcPts val="1200"/>
              </a:spcAft>
              <a:defRPr/>
            </a:pPr>
            <a:r>
              <a:rPr lang="en-GB" sz="3000" b="1" dirty="0" smtClean="0"/>
              <a:t>Create awareness</a:t>
            </a:r>
          </a:p>
          <a:p>
            <a:pPr eaLnBrk="1" hangingPunct="1">
              <a:spcAft>
                <a:spcPts val="1200"/>
              </a:spcAft>
              <a:defRPr/>
            </a:pPr>
            <a:r>
              <a:rPr lang="en-GB" sz="3000" b="1" dirty="0" smtClean="0"/>
              <a:t>Build a brand image</a:t>
            </a:r>
          </a:p>
          <a:p>
            <a:pPr eaLnBrk="1" hangingPunct="1">
              <a:spcAft>
                <a:spcPts val="1200"/>
              </a:spcAft>
              <a:defRPr/>
            </a:pPr>
            <a:r>
              <a:rPr lang="en-GB" sz="3000" b="1" dirty="0" smtClean="0"/>
              <a:t>Create customer loyalty</a:t>
            </a:r>
          </a:p>
          <a:p>
            <a:pPr eaLnBrk="1" hangingPunct="1">
              <a:spcAft>
                <a:spcPts val="1200"/>
              </a:spcAft>
              <a:defRPr/>
            </a:pPr>
            <a:r>
              <a:rPr lang="en-GB" sz="3000" b="1" dirty="0" smtClean="0"/>
              <a:t>Persuade the customer </a:t>
            </a:r>
            <a:r>
              <a:rPr lang="en-GB" sz="3000" dirty="0" smtClean="0"/>
              <a:t>to purchase the product for the first time or more regularly</a:t>
            </a:r>
          </a:p>
        </p:txBody>
      </p:sp>
      <p:sp>
        <p:nvSpPr>
          <p:cNvPr id="2" name="Footer Placeholder 1"/>
          <p:cNvSpPr>
            <a:spLocks noGrp="1"/>
          </p:cNvSpPr>
          <p:nvPr>
            <p:ph type="ftr" sz="quarter" idx="11"/>
          </p:nvPr>
        </p:nvSpPr>
        <p:spPr/>
        <p:txBody>
          <a:bodyPr/>
          <a:lstStyle/>
          <a:p>
            <a:r>
              <a:rPr lang="en-GB" smtClean="0"/>
              <a:t>AQA A-level Business © Hodder &amp; Stoughton Limited 2015</a:t>
            </a:r>
            <a:endParaRPr lang="en-GB"/>
          </a:p>
        </p:txBody>
      </p:sp>
      <p:sp>
        <p:nvSpPr>
          <p:cNvPr id="3" name="Slide Number Placeholder 2"/>
          <p:cNvSpPr>
            <a:spLocks noGrp="1"/>
          </p:cNvSpPr>
          <p:nvPr>
            <p:ph type="sldNum" sz="quarter" idx="12"/>
          </p:nvPr>
        </p:nvSpPr>
        <p:spPr/>
        <p:txBody>
          <a:bodyPr/>
          <a:lstStyle/>
          <a:p>
            <a:fld id="{3CE47246-2CC8-4C53-9EA3-1413DD9598CD}" type="slidenum">
              <a:rPr lang="en-GB" smtClean="0"/>
              <a:pPr/>
              <a:t>7</a:t>
            </a:fld>
            <a:endParaRPr lang="en-GB"/>
          </a:p>
        </p:txBody>
      </p:sp>
    </p:spTree>
    <p:extLst>
      <p:ext uri="{BB962C8B-B14F-4D97-AF65-F5344CB8AC3E}">
        <p14:creationId xmlns:p14="http://schemas.microsoft.com/office/powerpoint/2010/main" xmlns="" val="1336959059"/>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1000108"/>
            <a:ext cx="8208912" cy="500066"/>
          </a:xfrm>
        </p:spPr>
        <p:txBody>
          <a:bodyPr>
            <a:normAutofit fontScale="90000"/>
          </a:bodyPr>
          <a:lstStyle/>
          <a:p>
            <a:r>
              <a:rPr lang="en-GB" sz="3200" dirty="0"/>
              <a:t>The value of </a:t>
            </a:r>
            <a:r>
              <a:rPr lang="en-GB" sz="3200" dirty="0" smtClean="0"/>
              <a:t>branding</a:t>
            </a:r>
            <a:endParaRPr lang="en-GB" sz="3200" dirty="0"/>
          </a:p>
        </p:txBody>
      </p:sp>
      <p:sp>
        <p:nvSpPr>
          <p:cNvPr id="3" name="Content Placeholder 2"/>
          <p:cNvSpPr>
            <a:spLocks noGrp="1"/>
          </p:cNvSpPr>
          <p:nvPr>
            <p:ph idx="1"/>
          </p:nvPr>
        </p:nvSpPr>
        <p:spPr>
          <a:xfrm>
            <a:off x="179512" y="1500174"/>
            <a:ext cx="8686800" cy="5214974"/>
          </a:xfrm>
        </p:spPr>
        <p:txBody>
          <a:bodyPr>
            <a:normAutofit fontScale="47500" lnSpcReduction="20000"/>
          </a:bodyPr>
          <a:lstStyle/>
          <a:p>
            <a:pPr marL="0" indent="0" algn="just">
              <a:lnSpc>
                <a:spcPct val="120000"/>
              </a:lnSpc>
              <a:spcBef>
                <a:spcPts val="0"/>
              </a:spcBef>
              <a:spcAft>
                <a:spcPts val="1200"/>
              </a:spcAft>
              <a:buNone/>
            </a:pPr>
            <a:r>
              <a:rPr lang="en-GB" b="1" dirty="0" smtClean="0">
                <a:solidFill>
                  <a:srgbClr val="FF0000"/>
                </a:solidFill>
              </a:rPr>
              <a:t>Branding </a:t>
            </a:r>
            <a:r>
              <a:rPr lang="en-GB" dirty="0" smtClean="0">
                <a:solidFill>
                  <a:srgbClr val="FF0000"/>
                </a:solidFill>
              </a:rPr>
              <a:t>is the </a:t>
            </a:r>
            <a:r>
              <a:rPr lang="en-GB" dirty="0">
                <a:solidFill>
                  <a:srgbClr val="FF0000"/>
                </a:solidFill>
              </a:rPr>
              <a:t>process of </a:t>
            </a:r>
            <a:r>
              <a:rPr lang="en-GB" dirty="0" smtClean="0">
                <a:solidFill>
                  <a:srgbClr val="FF0000"/>
                </a:solidFill>
              </a:rPr>
              <a:t>building an image that helps to differentiate </a:t>
            </a:r>
            <a:r>
              <a:rPr lang="en-GB" dirty="0">
                <a:solidFill>
                  <a:srgbClr val="FF0000"/>
                </a:solidFill>
              </a:rPr>
              <a:t>a product from its competitors through </a:t>
            </a:r>
            <a:r>
              <a:rPr lang="en-GB" dirty="0" smtClean="0">
                <a:solidFill>
                  <a:srgbClr val="FF0000"/>
                </a:solidFill>
              </a:rPr>
              <a:t>a recognisable  </a:t>
            </a:r>
            <a:r>
              <a:rPr lang="en-GB" dirty="0">
                <a:solidFill>
                  <a:srgbClr val="FF0000"/>
                </a:solidFill>
              </a:rPr>
              <a:t>name, sign, symbol, design or slogan linked </a:t>
            </a:r>
            <a:r>
              <a:rPr lang="en-GB" dirty="0" smtClean="0">
                <a:solidFill>
                  <a:srgbClr val="FF0000"/>
                </a:solidFill>
              </a:rPr>
              <a:t>to that </a:t>
            </a:r>
            <a:r>
              <a:rPr lang="en-GB" dirty="0">
                <a:solidFill>
                  <a:srgbClr val="FF0000"/>
                </a:solidFill>
              </a:rPr>
              <a:t>product.</a:t>
            </a:r>
          </a:p>
          <a:p>
            <a:pPr marL="0" indent="0" algn="just">
              <a:lnSpc>
                <a:spcPct val="120000"/>
              </a:lnSpc>
              <a:spcBef>
                <a:spcPts val="0"/>
              </a:spcBef>
              <a:spcAft>
                <a:spcPts val="1200"/>
              </a:spcAft>
              <a:buNone/>
            </a:pPr>
            <a:r>
              <a:rPr lang="en-GB" dirty="0" smtClean="0"/>
              <a:t>Firms can spend may years building their </a:t>
            </a:r>
            <a:r>
              <a:rPr lang="en-GB" dirty="0"/>
              <a:t>brand </a:t>
            </a:r>
            <a:r>
              <a:rPr lang="en-GB" dirty="0" smtClean="0"/>
              <a:t>at great expense.</a:t>
            </a:r>
          </a:p>
          <a:p>
            <a:pPr marL="0" indent="0" algn="just">
              <a:lnSpc>
                <a:spcPct val="120000"/>
              </a:lnSpc>
              <a:spcBef>
                <a:spcPts val="0"/>
              </a:spcBef>
              <a:spcAft>
                <a:spcPts val="1200"/>
              </a:spcAft>
              <a:buNone/>
            </a:pPr>
            <a:r>
              <a:rPr lang="en-GB" dirty="0" smtClean="0"/>
              <a:t>The </a:t>
            </a:r>
            <a:r>
              <a:rPr lang="en-GB" b="1" dirty="0" smtClean="0"/>
              <a:t>main benefits </a:t>
            </a:r>
            <a:r>
              <a:rPr lang="en-GB" dirty="0" smtClean="0"/>
              <a:t>include:</a:t>
            </a:r>
          </a:p>
          <a:p>
            <a:pPr algn="just">
              <a:lnSpc>
                <a:spcPct val="120000"/>
              </a:lnSpc>
              <a:spcBef>
                <a:spcPts val="0"/>
              </a:spcBef>
              <a:spcAft>
                <a:spcPts val="1200"/>
              </a:spcAft>
            </a:pPr>
            <a:r>
              <a:rPr lang="en-GB" dirty="0" smtClean="0"/>
              <a:t>Higher demand and sales</a:t>
            </a:r>
          </a:p>
          <a:p>
            <a:pPr lvl="0" algn="just">
              <a:lnSpc>
                <a:spcPct val="120000"/>
              </a:lnSpc>
              <a:spcBef>
                <a:spcPts val="0"/>
              </a:spcBef>
              <a:spcAft>
                <a:spcPts val="1200"/>
              </a:spcAft>
            </a:pPr>
            <a:r>
              <a:rPr lang="en-GB" dirty="0" smtClean="0"/>
              <a:t>Helps maintain market share and helps product to stand out from competition</a:t>
            </a:r>
          </a:p>
          <a:p>
            <a:pPr lvl="0" algn="just">
              <a:lnSpc>
                <a:spcPct val="120000"/>
              </a:lnSpc>
              <a:spcBef>
                <a:spcPts val="0"/>
              </a:spcBef>
              <a:spcAft>
                <a:spcPts val="1200"/>
              </a:spcAft>
            </a:pPr>
            <a:r>
              <a:rPr lang="en-GB" dirty="0" smtClean="0"/>
              <a:t>Ability to charge higher prices and maximise profit margins</a:t>
            </a:r>
            <a:endParaRPr lang="en-GB" dirty="0"/>
          </a:p>
          <a:p>
            <a:pPr lvl="0" algn="just">
              <a:lnSpc>
                <a:spcPct val="120000"/>
              </a:lnSpc>
              <a:spcBef>
                <a:spcPts val="0"/>
              </a:spcBef>
              <a:spcAft>
                <a:spcPts val="1200"/>
              </a:spcAft>
            </a:pPr>
            <a:r>
              <a:rPr lang="en-GB" dirty="0" smtClean="0"/>
              <a:t>Brands create customer loyalty and makes products more price inelastic</a:t>
            </a:r>
            <a:endParaRPr lang="en-GB" dirty="0"/>
          </a:p>
          <a:p>
            <a:pPr lvl="0" algn="just">
              <a:lnSpc>
                <a:spcPct val="120000"/>
              </a:lnSpc>
              <a:spcBef>
                <a:spcPts val="0"/>
              </a:spcBef>
              <a:spcAft>
                <a:spcPts val="1200"/>
              </a:spcAft>
            </a:pPr>
            <a:r>
              <a:rPr lang="en-GB" dirty="0" smtClean="0"/>
              <a:t>Brands give value to the </a:t>
            </a:r>
            <a:r>
              <a:rPr lang="en-GB" dirty="0" smtClean="0"/>
              <a:t>business</a:t>
            </a:r>
          </a:p>
          <a:p>
            <a:pPr lvl="0" algn="just">
              <a:lnSpc>
                <a:spcPct val="120000"/>
              </a:lnSpc>
              <a:spcBef>
                <a:spcPts val="0"/>
              </a:spcBef>
              <a:spcAft>
                <a:spcPts val="1200"/>
              </a:spcAft>
            </a:pPr>
            <a:r>
              <a:rPr lang="en-GB" dirty="0" smtClean="0"/>
              <a:t>Brands have an intangible value</a:t>
            </a:r>
          </a:p>
          <a:p>
            <a:pPr lvl="0" algn="just">
              <a:lnSpc>
                <a:spcPct val="120000"/>
              </a:lnSpc>
              <a:spcBef>
                <a:spcPts val="0"/>
              </a:spcBef>
              <a:spcAft>
                <a:spcPts val="1200"/>
              </a:spcAft>
            </a:pPr>
            <a:r>
              <a:rPr lang="en-GB" dirty="0" smtClean="0"/>
              <a:t>Protect against downturns</a:t>
            </a:r>
          </a:p>
          <a:p>
            <a:pPr lvl="0" algn="just">
              <a:lnSpc>
                <a:spcPct val="120000"/>
              </a:lnSpc>
              <a:spcBef>
                <a:spcPts val="0"/>
              </a:spcBef>
              <a:spcAft>
                <a:spcPts val="1200"/>
              </a:spcAft>
            </a:pPr>
            <a:r>
              <a:rPr lang="en-GB" dirty="0" smtClean="0"/>
              <a:t>Reduced competition and barriers to entry</a:t>
            </a:r>
          </a:p>
          <a:p>
            <a:pPr lvl="0" algn="just">
              <a:lnSpc>
                <a:spcPct val="120000"/>
              </a:lnSpc>
              <a:spcBef>
                <a:spcPts val="0"/>
              </a:spcBef>
              <a:spcAft>
                <a:spcPts val="1200"/>
              </a:spcAft>
            </a:pPr>
            <a:r>
              <a:rPr lang="en-GB" dirty="0" smtClean="0"/>
              <a:t>Easier to recruit or negotiate with suppliers and retailers</a:t>
            </a:r>
            <a:endParaRPr lang="en-GB" dirty="0"/>
          </a:p>
        </p:txBody>
      </p:sp>
      <p:sp>
        <p:nvSpPr>
          <p:cNvPr id="5" name="Slide Number Placeholder 4"/>
          <p:cNvSpPr>
            <a:spLocks noGrp="1"/>
          </p:cNvSpPr>
          <p:nvPr>
            <p:ph type="sldNum" sz="quarter" idx="12"/>
          </p:nvPr>
        </p:nvSpPr>
        <p:spPr/>
        <p:txBody>
          <a:bodyPr/>
          <a:lstStyle/>
          <a:p>
            <a:fld id="{3CE47246-2CC8-4C53-9EA3-1413DD9598CD}" type="slidenum">
              <a:rPr lang="en-GB" smtClean="0"/>
              <a:pPr/>
              <a:t>8</a:t>
            </a:fld>
            <a:endParaRPr lang="en-GB"/>
          </a:p>
        </p:txBody>
      </p:sp>
    </p:spTree>
    <p:extLst>
      <p:ext uri="{BB962C8B-B14F-4D97-AF65-F5344CB8AC3E}">
        <p14:creationId xmlns:p14="http://schemas.microsoft.com/office/powerpoint/2010/main" xmlns="" val="29684298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67544" y="980728"/>
            <a:ext cx="8229600" cy="792088"/>
          </a:xfrm>
        </p:spPr>
        <p:txBody>
          <a:bodyPr anchor="ctr">
            <a:normAutofit/>
          </a:bodyPr>
          <a:lstStyle/>
          <a:p>
            <a:pPr eaLnBrk="1" hangingPunct="1">
              <a:defRPr/>
            </a:pPr>
            <a:r>
              <a:rPr lang="en-GB" dirty="0" smtClean="0"/>
              <a:t>Promotion methods</a:t>
            </a:r>
            <a:endParaRPr lang="en-US" dirty="0" smtClean="0"/>
          </a:p>
        </p:txBody>
      </p:sp>
      <p:sp>
        <p:nvSpPr>
          <p:cNvPr id="3" name="Content Placeholder 2"/>
          <p:cNvSpPr>
            <a:spLocks noGrp="1"/>
          </p:cNvSpPr>
          <p:nvPr>
            <p:ph idx="4294967295"/>
          </p:nvPr>
        </p:nvSpPr>
        <p:spPr>
          <a:xfrm>
            <a:off x="179512" y="1988840"/>
            <a:ext cx="8712968" cy="4536504"/>
          </a:xfrm>
        </p:spPr>
        <p:txBody>
          <a:bodyPr>
            <a:noAutofit/>
          </a:bodyPr>
          <a:lstStyle/>
          <a:p>
            <a:pPr marL="0" indent="0" algn="just" eaLnBrk="1" hangingPunct="1">
              <a:spcBef>
                <a:spcPts val="0"/>
              </a:spcBef>
              <a:buNone/>
              <a:defRPr/>
            </a:pPr>
            <a:r>
              <a:rPr lang="en-GB" sz="2100" dirty="0" smtClean="0"/>
              <a:t>These are the range of promotion methods available to businesses:</a:t>
            </a:r>
          </a:p>
          <a:p>
            <a:pPr algn="just" eaLnBrk="1" hangingPunct="1">
              <a:spcBef>
                <a:spcPts val="0"/>
              </a:spcBef>
              <a:defRPr/>
            </a:pPr>
            <a:r>
              <a:rPr lang="en-GB" sz="2100" b="1" dirty="0" smtClean="0"/>
              <a:t>Advertising</a:t>
            </a:r>
            <a:r>
              <a:rPr lang="en-GB" sz="2100" dirty="0" smtClean="0"/>
              <a:t> – Paying for a message to be shown through various media, such as television, radio, magazines, newspapers, etc. It can be expensive.</a:t>
            </a:r>
          </a:p>
          <a:p>
            <a:pPr algn="just">
              <a:spcBef>
                <a:spcPts val="0"/>
              </a:spcBef>
              <a:defRPr/>
            </a:pPr>
            <a:r>
              <a:rPr lang="en-GB" sz="2100" b="1" dirty="0" smtClean="0"/>
              <a:t>Sponsorship – </a:t>
            </a:r>
            <a:r>
              <a:rPr lang="en-GB" sz="2100" dirty="0" smtClean="0"/>
              <a:t>Providing financial </a:t>
            </a:r>
            <a:r>
              <a:rPr lang="en-GB" sz="2100" dirty="0"/>
              <a:t>assistance to an individual, event or </a:t>
            </a:r>
            <a:r>
              <a:rPr lang="en-GB" sz="2100" dirty="0" smtClean="0"/>
              <a:t>organisation in return for exposure and advertising.</a:t>
            </a:r>
            <a:endParaRPr lang="en-GB" sz="2100" b="1" dirty="0" smtClean="0"/>
          </a:p>
          <a:p>
            <a:pPr algn="just">
              <a:spcBef>
                <a:spcPts val="0"/>
              </a:spcBef>
              <a:defRPr/>
            </a:pPr>
            <a:r>
              <a:rPr lang="en-GB" sz="2100" b="1" dirty="0" smtClean="0"/>
              <a:t>Sales promotions </a:t>
            </a:r>
            <a:r>
              <a:rPr lang="en-GB" sz="2100" dirty="0" smtClean="0"/>
              <a:t>– Short-term sales initiatives to boost sales, for example, various offers such as ‘buy </a:t>
            </a:r>
            <a:r>
              <a:rPr lang="en-GB" sz="2100" dirty="0"/>
              <a:t>one, get one </a:t>
            </a:r>
            <a:r>
              <a:rPr lang="en-GB" sz="2100" dirty="0" smtClean="0"/>
              <a:t>free’ (BOGOF), competitions, collect the tokens, loyalty cards, credit </a:t>
            </a:r>
            <a:r>
              <a:rPr lang="en-GB" sz="2100" dirty="0"/>
              <a:t>terms and </a:t>
            </a:r>
            <a:r>
              <a:rPr lang="en-GB" sz="2100" dirty="0" smtClean="0"/>
              <a:t>coupons.</a:t>
            </a:r>
          </a:p>
          <a:p>
            <a:pPr algn="just">
              <a:spcBef>
                <a:spcPts val="0"/>
              </a:spcBef>
              <a:defRPr/>
            </a:pPr>
            <a:r>
              <a:rPr lang="en-GB" sz="2100" b="1" dirty="0" smtClean="0"/>
              <a:t>Public relations </a:t>
            </a:r>
            <a:r>
              <a:rPr lang="en-GB" sz="2100" dirty="0" smtClean="0"/>
              <a:t>– Creating a favourable image of the company without paying for advertising, for example, launch events, favourable reviews and news stories, celebrity endorsements, product placement on TV and films, trade fairs and exhibitions, etc.</a:t>
            </a:r>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9</a:t>
            </a:fld>
            <a:endParaRPr lang="en-GB"/>
          </a:p>
        </p:txBody>
      </p:sp>
    </p:spTree>
    <p:extLst>
      <p:ext uri="{BB962C8B-B14F-4D97-AF65-F5344CB8AC3E}">
        <p14:creationId xmlns:p14="http://schemas.microsoft.com/office/powerpoint/2010/main" xmlns="" val="2407641081"/>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e37b6b6b8bbbef42d056e81111e990358699b3f4"/>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867</TotalTime>
  <Words>1678</Words>
  <Application>Microsoft Office PowerPoint</Application>
  <PresentationFormat>On-screen Show (4:3)</PresentationFormat>
  <Paragraphs>190</Paragraphs>
  <Slides>18</Slides>
  <Notes>2</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Slide 1</vt:lpstr>
      <vt:lpstr>Learning outcomes</vt:lpstr>
      <vt:lpstr>Slide 3</vt:lpstr>
      <vt:lpstr>Discussion:  What is meant by promotion?</vt:lpstr>
      <vt:lpstr>What is promotion?</vt:lpstr>
      <vt:lpstr>Types of promotion</vt:lpstr>
      <vt:lpstr>What is promotion trying to achieve?</vt:lpstr>
      <vt:lpstr>The value of branding</vt:lpstr>
      <vt:lpstr>Promotion methods</vt:lpstr>
      <vt:lpstr>Promotion methods</vt:lpstr>
      <vt:lpstr>What influences promotion methods used?</vt:lpstr>
      <vt:lpstr>Slide 12</vt:lpstr>
      <vt:lpstr>Promotion task: AIDA</vt:lpstr>
      <vt:lpstr>Promotion strategy task</vt:lpstr>
      <vt:lpstr>Promotion strategy task: Feedback</vt:lpstr>
      <vt:lpstr>Example and exam-style question</vt:lpstr>
      <vt:lpstr>Example and exam-style question</vt:lpstr>
      <vt:lpstr>Summary</vt:lpstr>
    </vt:vector>
  </TitlesOfParts>
  <Company>Halesowen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I.T. Support</dc:creator>
  <cp:lastModifiedBy>user</cp:lastModifiedBy>
  <cp:revision>75</cp:revision>
  <dcterms:created xsi:type="dcterms:W3CDTF">2014-07-21T12:45:36Z</dcterms:created>
  <dcterms:modified xsi:type="dcterms:W3CDTF">2016-01-10T11:26:32Z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220776</vt:lpwstr>
  </property>
  <property fmtid="{D5CDD505-2E9C-101B-9397-08002B2CF9AE}" pid="3" name="NXPowerLiteSettings">
    <vt:lpwstr>F5000400038000</vt:lpwstr>
  </property>
  <property fmtid="{D5CDD505-2E9C-101B-9397-08002B2CF9AE}" pid="4" name="NXPowerLiteVersion">
    <vt:lpwstr>D6.1.2</vt:lpwstr>
  </property>
</Properties>
</file>