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5" r:id="rId1"/>
    <p:sldMasterId id="2147484148" r:id="rId2"/>
  </p:sldMasterIdLst>
  <p:notesMasterIdLst>
    <p:notesMasterId r:id="rId11"/>
  </p:notesMasterIdLst>
  <p:handoutMasterIdLst>
    <p:handoutMasterId r:id="rId12"/>
  </p:handoutMasterIdLst>
  <p:sldIdLst>
    <p:sldId id="287" r:id="rId3"/>
    <p:sldId id="265" r:id="rId4"/>
    <p:sldId id="289" r:id="rId5"/>
    <p:sldId id="288" r:id="rId6"/>
    <p:sldId id="290" r:id="rId7"/>
    <p:sldId id="291" r:id="rId8"/>
    <p:sldId id="292" r:id="rId9"/>
    <p:sldId id="293"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Peacock" initials="" lastIdx="10" clrIdx="0"/>
  <p:cmAuthor id="2" name="Rebecca Wallis" initials="RW" lastIdx="21" clrIdx="1">
    <p:extLst/>
  </p:cmAuthor>
  <p:cmAuthor id="3" name="Liz Nelson" initials="" lastIdx="0" clrIdx="2"/>
  <p:cmAuthor id="4" name="Deb" initials="D"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C60882"/>
    <a:srgbClr val="0072BB"/>
    <a:srgbClr val="5057A7"/>
    <a:srgbClr val="364395"/>
    <a:srgbClr val="FBF5EA"/>
    <a:srgbClr val="F8F8F8"/>
    <a:srgbClr val="EAEAEA"/>
    <a:srgbClr val="CC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6292" autoAdjust="0"/>
  </p:normalViewPr>
  <p:slideViewPr>
    <p:cSldViewPr>
      <p:cViewPr varScale="1">
        <p:scale>
          <a:sx n="96" d="100"/>
          <a:sy n="96" d="100"/>
        </p:scale>
        <p:origin x="-14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25" d="100"/>
          <a:sy n="125" d="100"/>
        </p:scale>
        <p:origin x="3012" y="-20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E128457A-F6DC-496D-889A-A29C3B59CC15}" type="datetimeFigureOut">
              <a:rPr lang="en-US" altLang="en-US"/>
              <a:pPr>
                <a:defRPr/>
              </a:pPr>
              <a:t>10/1/2017</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AF12250-79A7-4403-9AAB-907A0AE71F3D}" type="slidenum">
              <a:rPr lang="en-US" altLang="en-US"/>
              <a:pPr>
                <a:defRPr/>
              </a:pPr>
              <a:t>‹#›</a:t>
            </a:fld>
            <a:endParaRPr lang="en-US" altLang="en-US" dirty="0"/>
          </a:p>
        </p:txBody>
      </p:sp>
    </p:spTree>
    <p:extLst>
      <p:ext uri="{BB962C8B-B14F-4D97-AF65-F5344CB8AC3E}">
        <p14:creationId xmlns="" xmlns:p14="http://schemas.microsoft.com/office/powerpoint/2010/main" val="3536427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dirty="0"/>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B0DE8255-F6E6-4C6F-A67E-0A7679F58765}" type="slidenum">
              <a:rPr lang="en-GB" altLang="en-US"/>
              <a:pPr>
                <a:defRPr/>
              </a:pPr>
              <a:t>‹#›</a:t>
            </a:fld>
            <a:endParaRPr lang="en-GB" altLang="en-US" dirty="0"/>
          </a:p>
        </p:txBody>
      </p:sp>
    </p:spTree>
    <p:extLst>
      <p:ext uri="{BB962C8B-B14F-4D97-AF65-F5344CB8AC3E}">
        <p14:creationId xmlns="" xmlns:p14="http://schemas.microsoft.com/office/powerpoint/2010/main" val="4139848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a:t>
            </a:fld>
            <a:endParaRPr lang="en-GB" altLang="en-US" dirty="0"/>
          </a:p>
        </p:txBody>
      </p:sp>
    </p:spTree>
    <p:extLst>
      <p:ext uri="{BB962C8B-B14F-4D97-AF65-F5344CB8AC3E}">
        <p14:creationId xmlns="" xmlns:p14="http://schemas.microsoft.com/office/powerpoint/2010/main" val="128058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b="1" dirty="0">
                <a:latin typeface="Arial" panose="020B0604020202020204" pitchFamily="34" charset="0"/>
              </a:rPr>
              <a:t>Niche market</a:t>
            </a:r>
          </a:p>
          <a:p>
            <a:r>
              <a:rPr lang="en-US" altLang="en-US" dirty="0">
                <a:latin typeface="Arial" panose="020B0604020202020204" pitchFamily="34" charset="0"/>
              </a:rPr>
              <a:t>Small firms often use niche marketing because they can concentrate on establishing a strong position in the market. Niche markets are usually too small to attract the interest of larger businesses. </a:t>
            </a:r>
          </a:p>
          <a:p>
            <a:r>
              <a:rPr lang="en-US" altLang="en-US" b="1" dirty="0">
                <a:latin typeface="Arial" panose="020B0604020202020204" pitchFamily="34" charset="0"/>
              </a:rPr>
              <a:t>Mass market</a:t>
            </a:r>
          </a:p>
          <a:p>
            <a:r>
              <a:rPr lang="en-US" altLang="en-US" b="0" dirty="0">
                <a:latin typeface="Arial" panose="020B0604020202020204" pitchFamily="34" charset="0"/>
              </a:rPr>
              <a:t>Many businesses start with niche market products but as they grow their aim becomes the mass market. The Body Shop is an example of this. When it started, it targeted a niche of people who wanted to buy ethical beauty products; due to its success early on, it grew to target a mass market. </a:t>
            </a:r>
          </a:p>
        </p:txBody>
      </p:sp>
      <p:sp>
        <p:nvSpPr>
          <p:cNvPr id="3379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DE8AD54-C0E1-4F90-8E36-C071864BBBCE}" type="slidenum">
              <a:rPr lang="en-GB" altLang="en-US"/>
              <a:pPr/>
              <a:t>2</a:t>
            </a:fld>
            <a:endParaRPr lang="en-GB" altLang="en-US" dirty="0"/>
          </a:p>
        </p:txBody>
      </p:sp>
    </p:spTree>
    <p:extLst>
      <p:ext uri="{BB962C8B-B14F-4D97-AF65-F5344CB8AC3E}">
        <p14:creationId xmlns="" xmlns:p14="http://schemas.microsoft.com/office/powerpoint/2010/main" val="207661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b="1" dirty="0">
                <a:latin typeface="Arial" panose="020B0604020202020204" pitchFamily="34" charset="0"/>
              </a:rPr>
              <a:t>Niche market</a:t>
            </a:r>
          </a:p>
          <a:p>
            <a:r>
              <a:rPr lang="en-US" altLang="en-US" dirty="0">
                <a:latin typeface="Arial" panose="020B0604020202020204" pitchFamily="34" charset="0"/>
              </a:rPr>
              <a:t>Small firms often use niche marketing because they can concentrate on establishing a strong position in the market. Niche markets are usually too small to attract the interest of larger businesses. </a:t>
            </a:r>
          </a:p>
          <a:p>
            <a:r>
              <a:rPr lang="en-US" altLang="en-US" b="1" dirty="0">
                <a:latin typeface="Arial" panose="020B0604020202020204" pitchFamily="34" charset="0"/>
              </a:rPr>
              <a:t>Mass market</a:t>
            </a:r>
          </a:p>
          <a:p>
            <a:r>
              <a:rPr lang="en-US" altLang="en-US" b="0" dirty="0">
                <a:latin typeface="Arial" panose="020B0604020202020204" pitchFamily="34" charset="0"/>
              </a:rPr>
              <a:t>Many businesses start with niche market products but as they grow their aim becomes the mass market. The Body Shop is an example of this. When it started, it targeted a niche of people who wanted to buy ethical beauty products; due to its success early on, it grew to target a mass market. </a:t>
            </a:r>
          </a:p>
        </p:txBody>
      </p:sp>
      <p:sp>
        <p:nvSpPr>
          <p:cNvPr id="3379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DE8AD54-C0E1-4F90-8E36-C071864BBBCE}" type="slidenum">
              <a:rPr lang="en-GB" altLang="en-US"/>
              <a:pPr/>
              <a:t>3</a:t>
            </a:fld>
            <a:endParaRPr lang="en-GB" altLang="en-US" dirty="0"/>
          </a:p>
        </p:txBody>
      </p:sp>
    </p:spTree>
    <p:extLst>
      <p:ext uri="{BB962C8B-B14F-4D97-AF65-F5344CB8AC3E}">
        <p14:creationId xmlns="" xmlns:p14="http://schemas.microsoft.com/office/powerpoint/2010/main" val="207661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ltLang="en-US" sz="1000" dirty="0">
                <a:latin typeface="Arial" panose="020B0604020202020204" pitchFamily="34" charset="0"/>
              </a:rPr>
              <a:t>Reinforce to learners that they will need to find an item of clothing for both mass and niche markets: for example, specialist shoes (niche) and socks (mass).</a:t>
            </a:r>
          </a:p>
          <a:p>
            <a:r>
              <a:rPr lang="en-GB" altLang="en-US" sz="1000" dirty="0">
                <a:latin typeface="Arial" panose="020B0604020202020204" pitchFamily="34" charset="0"/>
              </a:rPr>
              <a:t>For the holiday services, one niche example is a business offering walking holidays </a:t>
            </a:r>
            <a:r>
              <a:rPr lang="en-GB" altLang="en-US" sz="1000" dirty="0">
                <a:solidFill>
                  <a:srgbClr val="FF0000"/>
                </a:solidFill>
                <a:latin typeface="Arial" panose="020B0604020202020204" pitchFamily="34" charset="0"/>
              </a:rPr>
              <a:t>for blind people</a:t>
            </a:r>
            <a:r>
              <a:rPr lang="en-GB" altLang="en-US" sz="1000" dirty="0">
                <a:latin typeface="Arial" panose="020B0604020202020204" pitchFamily="34" charset="0"/>
              </a:rPr>
              <a:t>, with the services of a trained guide.</a:t>
            </a:r>
          </a:p>
          <a:p>
            <a:r>
              <a:rPr lang="en-GB" altLang="en-US" sz="1000" dirty="0">
                <a:latin typeface="Arial" panose="020B0604020202020204" pitchFamily="34" charset="0"/>
              </a:rPr>
              <a:t>If learners require some guidance on how to organise themselves in their groups, you could suggest they divide a group of four into two pairs, one of which explores mass and the other niche, and then the pairs share with each other. For a further challenge, each pair could swap its findings and give the other pair’s feedback to the whole class. This demonstrates their listening and comprehension skills as well as their ability to explain and articulate to each other. </a:t>
            </a:r>
          </a:p>
          <a:p>
            <a:r>
              <a:rPr lang="en-GB" altLang="en-US" sz="1000" dirty="0">
                <a:latin typeface="Arial" panose="020B0604020202020204" pitchFamily="34" charset="0"/>
              </a:rPr>
              <a:t>Reconvene learners into the teams to share with the class, encouraging all learners to be involved so that you can assess their English and communication skills.</a:t>
            </a:r>
          </a:p>
          <a:p>
            <a:r>
              <a:rPr lang="en-GB" altLang="en-US" sz="1000" dirty="0">
                <a:latin typeface="Arial" panose="020B0604020202020204" pitchFamily="34" charset="0"/>
              </a:rPr>
              <a:t>An extended activity could include figures that demonstrate how successful these companies are with their business model.</a:t>
            </a:r>
          </a:p>
          <a:p>
            <a:endParaRPr lang="en-US" altLang="en-US" dirty="0">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61DF2E4-BFC8-4489-BE72-563E053F11DF}" type="slidenum">
              <a:rPr lang="en-GB" altLang="en-US"/>
              <a:pPr/>
              <a:t>4</a:t>
            </a:fld>
            <a:endParaRPr lang="en-GB" altLang="en-US" dirty="0"/>
          </a:p>
        </p:txBody>
      </p:sp>
    </p:spTree>
    <p:extLst>
      <p:ext uri="{BB962C8B-B14F-4D97-AF65-F5344CB8AC3E}">
        <p14:creationId xmlns="" xmlns:p14="http://schemas.microsoft.com/office/powerpoint/2010/main" val="2080560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D991E7-B84E-4421-90EF-A0E158047E67}" type="slidenum">
              <a:rPr lang="en-GB" smtClean="0"/>
              <a:pPr/>
              <a:t>5</a:t>
            </a:fld>
            <a:endParaRPr lang="en-GB"/>
          </a:p>
        </p:txBody>
      </p:sp>
    </p:spTree>
    <p:extLst>
      <p:ext uri="{BB962C8B-B14F-4D97-AF65-F5344CB8AC3E}">
        <p14:creationId xmlns="" xmlns:p14="http://schemas.microsoft.com/office/powerpoint/2010/main" val="1429251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D991E7-B84E-4421-90EF-A0E158047E67}" type="slidenum">
              <a:rPr lang="en-GB" smtClean="0"/>
              <a:pPr/>
              <a:t>7</a:t>
            </a:fld>
            <a:endParaRPr lang="en-GB"/>
          </a:p>
        </p:txBody>
      </p:sp>
    </p:spTree>
    <p:extLst>
      <p:ext uri="{BB962C8B-B14F-4D97-AF65-F5344CB8AC3E}">
        <p14:creationId xmlns="" xmlns:p14="http://schemas.microsoft.com/office/powerpoint/2010/main" val="1429251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 xmlns:p14="http://schemas.microsoft.com/office/powerpoint/2010/main" val="1450178544"/>
      </p:ext>
    </p:extLst>
  </p:cSld>
  <p:clrMapOvr>
    <a:masterClrMapping/>
  </p:clrMapOvr>
  <p:transition spd="slow">
    <p:push dir="u"/>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593491187"/>
      </p:ext>
    </p:extLst>
  </p:cSld>
  <p:clrMapOvr>
    <a:masterClrMapping/>
  </p:clrMapOvr>
  <p:transition spd="slow">
    <p:push dir="u"/>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1905932763"/>
      </p:ext>
    </p:extLst>
  </p:cSld>
  <p:clrMapOvr>
    <a:masterClrMapping/>
  </p:clrMapOvr>
  <p:transition spd="slow">
    <p:push dir="u"/>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Tree>
    <p:extLst>
      <p:ext uri="{BB962C8B-B14F-4D97-AF65-F5344CB8AC3E}">
        <p14:creationId xmlns="" xmlns:p14="http://schemas.microsoft.com/office/powerpoint/2010/main" val="265326450"/>
      </p:ext>
    </p:extLst>
  </p:cSld>
  <p:clrMapOvr>
    <a:masterClrMapping/>
  </p:clrMapOvr>
  <p:transition spd="slow">
    <p:push dir="u"/>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979745751"/>
      </p:ext>
    </p:extLst>
  </p:cSld>
  <p:clrMapOvr>
    <a:masterClrMapping/>
  </p:clrMapOvr>
  <p:transition spd="slow">
    <p:push dir="u"/>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704149936"/>
      </p:ext>
    </p:extLst>
  </p:cSld>
  <p:clrMapOvr>
    <a:masterClrMapping/>
  </p:clrMapOvr>
  <p:transition spd="slow">
    <p:push dir="u"/>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1384088600"/>
      </p:ext>
    </p:extLst>
  </p:cSld>
  <p:clrMapOvr>
    <a:masterClrMapping/>
  </p:clrMapOvr>
  <p:transition spd="slow">
    <p:push dir="u"/>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4179764094"/>
      </p:ext>
    </p:extLst>
  </p:cSld>
  <p:clrMapOvr>
    <a:masterClrMapping/>
  </p:clrMapOvr>
  <p:transition spd="slow">
    <p:push dir="u"/>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6"/>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1042270169"/>
      </p:ext>
    </p:extLst>
  </p:cSld>
  <p:clrMapOvr>
    <a:masterClrMapping/>
  </p:clrMapOvr>
  <p:transition spd="slow">
    <p:push dir="u"/>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3311027039"/>
      </p:ext>
    </p:extLst>
  </p:cSld>
  <p:clrMapOvr>
    <a:masterClrMapping/>
  </p:clrMapOvr>
  <p:transition spd="slow">
    <p:push dir="u"/>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3203646798"/>
      </p:ext>
    </p:extLst>
  </p:cSld>
  <p:clrMapOvr>
    <a:masterClrMapping/>
  </p:clrMapOvr>
  <p:transition spd="slow">
    <p:push dir="u"/>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3920806189"/>
      </p:ext>
    </p:extLst>
  </p:cSld>
  <p:clrMapOvr>
    <a:masterClrMapping/>
  </p:clrMapOvr>
  <p:transition spd="slow">
    <p:push dir="u"/>
    <p:sndAc>
      <p:stSnd>
        <p:snd r:embed="rId1" name="click.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1547076556"/>
      </p:ext>
    </p:extLst>
  </p:cSld>
  <p:clrMapOvr>
    <a:masterClrMapping/>
  </p:clrMapOvr>
  <p:transition spd="slow">
    <p:push dir="u"/>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1153466656"/>
      </p:ext>
    </p:extLst>
  </p:cSld>
  <p:clrMapOvr>
    <a:masterClrMapping/>
  </p:clrMapOvr>
  <p:transition spd="slow">
    <p:push dir="u"/>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1501528339"/>
      </p:ext>
    </p:extLst>
  </p:cSld>
  <p:clrMapOvr>
    <a:masterClrMapping/>
  </p:clrMapOvr>
  <p:transition spd="slow">
    <p:push dir="u"/>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41181750"/>
      </p:ext>
    </p:extLst>
  </p:cSld>
  <p:clrMapOvr>
    <a:masterClrMapping/>
  </p:clrMapOvr>
  <p:transition spd="slow">
    <p:push dir="u"/>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 xmlns:p14="http://schemas.microsoft.com/office/powerpoint/2010/main" val="3734819317"/>
      </p:ext>
    </p:extLst>
  </p:cSld>
  <p:clrMapOvr>
    <a:masterClrMapping/>
  </p:clrMapOvr>
  <p:transition spd="slow">
    <p:push dir="u"/>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 xmlns:p14="http://schemas.microsoft.com/office/powerpoint/2010/main" val="834849983"/>
      </p:ext>
    </p:extLst>
  </p:cSld>
  <p:clrMapOvr>
    <a:masterClrMapping/>
  </p:clrMapOvr>
  <p:transition spd="slow">
    <p:push dir="u"/>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751639978"/>
      </p:ext>
    </p:extLst>
  </p:cSld>
  <p:clrMapOvr>
    <a:masterClrMapping/>
  </p:clrMapOvr>
  <p:transition spd="slow">
    <p:push dir="u"/>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1897767769"/>
      </p:ext>
    </p:extLst>
  </p:cSld>
  <p:clrMapOvr>
    <a:masterClrMapping/>
  </p:clrMapOvr>
  <p:transition spd="slow">
    <p:push dir="u"/>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 xmlns:p14="http://schemas.microsoft.com/office/powerpoint/2010/main" val="4250040781"/>
      </p:ext>
    </p:extLst>
  </p:cSld>
  <p:clrMapOvr>
    <a:masterClrMapping/>
  </p:clrMapOvr>
  <p:transition spd="slow">
    <p:push dir="u"/>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143285673"/>
      </p:ext>
    </p:extLst>
  </p:cSld>
  <p:clrMapOvr>
    <a:masterClrMapping/>
  </p:clrMapOvr>
  <p:transition spd="slow">
    <p:push dir="u"/>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3874994903"/>
      </p:ext>
    </p:extLst>
  </p:cSld>
  <p:clrMapOvr>
    <a:masterClrMapping/>
  </p:clrMapOvr>
  <p:transition spd="slow">
    <p:push dir="u"/>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 xmlns:p14="http://schemas.microsoft.com/office/powerpoint/2010/main" val="2997030376"/>
      </p:ext>
    </p:extLst>
  </p:cSld>
  <p:clrMapOvr>
    <a:masterClrMapping/>
  </p:clrMapOvr>
  <p:transition spd="slow">
    <p:push dir="u"/>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p:nvPicPr>
        <p:blipFill>
          <a:blip r:embed="rId15">
            <a:extLst>
              <a:ext uri="{28A0092B-C50C-407E-A947-70E740481C1C}">
                <a14:useLocalDpi xmlns="" xmlns:a14="http://schemas.microsoft.com/office/drawing/2010/main" val="0"/>
              </a:ext>
            </a:extLst>
          </a:blip>
          <a:srcRect/>
          <a:stretch>
            <a:fillRect/>
          </a:stretch>
        </p:blipFill>
        <p:spPr bwMode="auto">
          <a:xfrm>
            <a:off x="0" y="0"/>
            <a:ext cx="9144000" cy="144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1"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2: Developing a Marketing Campaign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pic>
        <p:nvPicPr>
          <p:cNvPr id="3" name="Picture 10" descr="Pearson"/>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7615238" y="6364288"/>
            <a:ext cx="1528762" cy="493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2" name="Picture 5" descr="Always Learning"/>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5" r:id="rId1"/>
    <p:sldLayoutId id="2147485346" r:id="rId2"/>
    <p:sldLayoutId id="2147485347" r:id="rId3"/>
    <p:sldLayoutId id="2147485348" r:id="rId4"/>
    <p:sldLayoutId id="2147485349" r:id="rId5"/>
    <p:sldLayoutId id="2147485350" r:id="rId6"/>
    <p:sldLayoutId id="2147485351" r:id="rId7"/>
    <p:sldLayoutId id="2147485352" r:id="rId8"/>
    <p:sldLayoutId id="2147485353" r:id="rId9"/>
    <p:sldLayoutId id="2147485354" r:id="rId10"/>
    <p:sldLayoutId id="2147485355" r:id="rId11"/>
    <p:sldLayoutId id="2147485356" r:id="rId12"/>
  </p:sldLayoutIdLst>
  <p:transition spd="slow">
    <p:push dir="u"/>
    <p:sndAc>
      <p:stSnd>
        <p:snd r:embed="rId14" name="click.wav"/>
      </p:stSnd>
    </p:sndAc>
  </p:transition>
  <p:hf sldNum="0" hdr="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BTEC Nationals &#10;Business"/>
          <p:cNvPicPr>
            <a:picLocks noChangeAspect="1"/>
          </p:cNvPicPr>
          <p:nvPr/>
        </p:nvPicPr>
        <p:blipFill>
          <a:blip r:embed="rId15">
            <a:extLst>
              <a:ext uri="{28A0092B-C50C-407E-A947-70E740481C1C}">
                <a14:useLocalDpi xmlns="" xmlns:a14="http://schemas.microsoft.com/office/drawing/2010/main" val="0"/>
              </a:ext>
            </a:extLst>
          </a:blip>
          <a:srcRect/>
          <a:stretch>
            <a:fillRect/>
          </a:stretch>
        </p:blipFill>
        <p:spPr bwMode="auto">
          <a:xfrm>
            <a:off x="0" y="0"/>
            <a:ext cx="9144000" cy="144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6"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xx: </a:t>
            </a:r>
          </a:p>
        </p:txBody>
      </p:sp>
      <p:sp>
        <p:nvSpPr>
          <p:cNvPr id="2052"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sp>
        <p:nvSpPr>
          <p:cNvPr id="10" name="Footer Placeholder 3"/>
          <p:cNvSpPr>
            <a:spLocks noGrp="1"/>
          </p:cNvSpPr>
          <p:nvPr>
            <p:ph type="ftr" sz="quarter" idx="3"/>
          </p:nvPr>
        </p:nvSpPr>
        <p:spPr>
          <a:xfrm>
            <a:off x="468313" y="6453188"/>
            <a:ext cx="6911975" cy="287337"/>
          </a:xfrm>
          <a:prstGeom prst="rect">
            <a:avLst/>
          </a:prstGeom>
        </p:spPr>
        <p:txBody>
          <a:bodyPr vert="horz" wrap="square" lIns="91440" tIns="45720" rIns="91440" bIns="45720" numCol="1" anchor="t" anchorCtr="0" compatLnSpc="1">
            <a:prstTxWarp prst="textNoShape">
              <a:avLst/>
            </a:prstTxWarp>
          </a:bodyPr>
          <a:lstStyle>
            <a:lvl1pPr eaLnBrk="1" hangingPunct="1">
              <a:defRPr sz="1100" smtClean="0">
                <a:solidFill>
                  <a:schemeClr val="bg1"/>
                </a:solidFill>
                <a:latin typeface="Verdana" panose="020B0604030504040204" pitchFamily="34" charset="0"/>
                <a:cs typeface="Arial" panose="020B0604020202020204" pitchFamily="34" charset="0"/>
              </a:defRPr>
            </a:lvl1pPr>
          </a:lstStyle>
          <a:p>
            <a:pPr>
              <a:defRPr/>
            </a:pPr>
            <a:r>
              <a:rPr lang="en-GB" altLang="en-US" dirty="0"/>
              <a:t>© Pearson Education Ltd 2015. Copying permitted for purchasing institution only. </a:t>
            </a:r>
          </a:p>
        </p:txBody>
      </p:sp>
      <p:pic>
        <p:nvPicPr>
          <p:cNvPr id="3" name="Picture 10" descr="Pearson"/>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7615238" y="6364288"/>
            <a:ext cx="1528762" cy="493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57" r:id="rId1"/>
    <p:sldLayoutId id="2147485358" r:id="rId2"/>
    <p:sldLayoutId id="2147485359" r:id="rId3"/>
    <p:sldLayoutId id="2147485360" r:id="rId4"/>
    <p:sldLayoutId id="2147485361" r:id="rId5"/>
    <p:sldLayoutId id="2147485362" r:id="rId6"/>
    <p:sldLayoutId id="2147485363" r:id="rId7"/>
    <p:sldLayoutId id="2147485364" r:id="rId8"/>
    <p:sldLayoutId id="2147485365" r:id="rId9"/>
    <p:sldLayoutId id="2147485366" r:id="rId10"/>
    <p:sldLayoutId id="2147485367" r:id="rId11"/>
    <p:sldLayoutId id="2147485368" r:id="rId12"/>
  </p:sldLayoutIdLst>
  <p:transition spd="slow">
    <p:push dir="u"/>
    <p:sndAc>
      <p:stSnd>
        <p:snd r:embed="rId14" name="click.wav"/>
      </p:stSnd>
    </p:sndAc>
  </p:transition>
  <p:hf sldNum="0" hdr="0"/>
  <p:txStyles>
    <p:titleStyle>
      <a:lvl1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ctrTitle"/>
          </p:nvPr>
        </p:nvSpPr>
        <p:spPr/>
        <p:txBody>
          <a:bodyPr/>
          <a:lstStyle/>
          <a:p>
            <a:r>
              <a:rPr lang="en-GB" altLang="en-US" dirty="0"/>
              <a:t>The role of marketing</a:t>
            </a:r>
          </a:p>
        </p:txBody>
      </p:sp>
      <p:sp>
        <p:nvSpPr>
          <p:cNvPr id="17410" name="Subtitle 6"/>
          <p:cNvSpPr>
            <a:spLocks noGrp="1"/>
          </p:cNvSpPr>
          <p:nvPr>
            <p:ph type="subTitle" idx="1"/>
          </p:nvPr>
        </p:nvSpPr>
        <p:spPr/>
        <p:txBody>
          <a:bodyPr/>
          <a:lstStyle/>
          <a:p>
            <a:r>
              <a:rPr lang="en-GB" altLang="en-US" dirty="0" smtClean="0"/>
              <a:t>Mass and niche markets</a:t>
            </a:r>
          </a:p>
          <a:p>
            <a:endParaRPr lang="en-GB" altLang="en-US" dirty="0" smtClean="0"/>
          </a:p>
          <a:p>
            <a:r>
              <a:rPr lang="en-GB" altLang="en-US" b="1" dirty="0" smtClean="0">
                <a:solidFill>
                  <a:srgbClr val="FF0000"/>
                </a:solidFill>
              </a:rPr>
              <a:t>What is the difference between the two?</a:t>
            </a:r>
            <a:endParaRPr lang="en-GB" altLang="en-US" b="1" dirty="0">
              <a:solidFill>
                <a:srgbClr val="FF0000"/>
              </a:solidFill>
            </a:endParaRPr>
          </a:p>
        </p:txBody>
      </p:sp>
      <p:sp>
        <p:nvSpPr>
          <p:cNvPr id="29700" name="Footer Placeholder 4"/>
          <p:cNvSpPr>
            <a:spLocks noGrp="1"/>
          </p:cNvSpPr>
          <p:nvPr>
            <p:ph type="ftr" sz="quarter" idx="4294967295"/>
          </p:nvPr>
        </p:nvSpPr>
        <p:spPr bwMode="auto">
          <a:xfrm>
            <a:off x="1619250" y="6453188"/>
            <a:ext cx="6121400" cy="28733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dirty="0">
                <a:solidFill>
                  <a:schemeClr val="bg1"/>
                </a:solidFill>
                <a:latin typeface="Verdana" panose="020B0604030504040204" pitchFamily="34" charset="0"/>
              </a:rPr>
              <a:t>© Pearson Education Ltd 2017. Copying permitted for purchasing institution only.</a:t>
            </a:r>
            <a:r>
              <a:rPr lang="en-GB" altLang="en-US" sz="1100" dirty="0"/>
              <a:t> </a:t>
            </a: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195388"/>
            <a:ext cx="8229600" cy="863600"/>
          </a:xfrm>
        </p:spPr>
        <p:txBody>
          <a:bodyPr/>
          <a:lstStyle/>
          <a:p>
            <a:r>
              <a:rPr lang="en-GB" altLang="en-US" sz="3200" dirty="0"/>
              <a:t>Mass or niche markets?</a:t>
            </a:r>
          </a:p>
        </p:txBody>
      </p:sp>
      <p:sp>
        <p:nvSpPr>
          <p:cNvPr id="17411" name="Content Placeholder 5"/>
          <p:cNvSpPr>
            <a:spLocks noGrp="1"/>
          </p:cNvSpPr>
          <p:nvPr>
            <p:ph sz="half" idx="1"/>
          </p:nvPr>
        </p:nvSpPr>
        <p:spPr>
          <a:xfrm>
            <a:off x="395536" y="2204864"/>
            <a:ext cx="4320728" cy="2592387"/>
          </a:xfrm>
        </p:spPr>
        <p:txBody>
          <a:bodyPr/>
          <a:lstStyle/>
          <a:p>
            <a:pPr marL="0" indent="0">
              <a:buFont typeface="Wingdings" panose="05000000000000000000" pitchFamily="2" charset="2"/>
              <a:buNone/>
            </a:pPr>
            <a:r>
              <a:rPr lang="en-GB" altLang="en-US" sz="2000" b="1" dirty="0">
                <a:solidFill>
                  <a:srgbClr val="00B050"/>
                </a:solidFill>
              </a:rPr>
              <a:t>Mass market – products and services that will appeal to the </a:t>
            </a:r>
            <a:br>
              <a:rPr lang="en-GB" altLang="en-US" sz="2000" b="1" dirty="0">
                <a:solidFill>
                  <a:srgbClr val="00B050"/>
                </a:solidFill>
              </a:rPr>
            </a:br>
            <a:r>
              <a:rPr lang="en-GB" altLang="en-US" sz="2000" b="1" dirty="0">
                <a:solidFill>
                  <a:srgbClr val="00B050"/>
                </a:solidFill>
              </a:rPr>
              <a:t>whole market.</a:t>
            </a:r>
          </a:p>
          <a:p>
            <a:pPr>
              <a:buFont typeface="Wingdings" panose="05000000000000000000" pitchFamily="2" charset="2"/>
              <a:buNone/>
            </a:pPr>
            <a:endParaRPr lang="en-GB" altLang="en-US" sz="2000" dirty="0"/>
          </a:p>
          <a:p>
            <a:pPr>
              <a:buFont typeface="Wingdings" panose="05000000000000000000" pitchFamily="2" charset="2"/>
              <a:buNone/>
            </a:pPr>
            <a:r>
              <a:rPr lang="en-GB" altLang="en-US" sz="2000" dirty="0"/>
              <a:t>Examples include: </a:t>
            </a:r>
          </a:p>
          <a:p>
            <a:pPr>
              <a:buFont typeface="Arial" panose="020B0604020202020204" pitchFamily="34" charset="0"/>
              <a:buChar char="•"/>
            </a:pPr>
            <a:r>
              <a:rPr lang="en-GB" altLang="en-US" sz="2000" dirty="0"/>
              <a:t>drinks</a:t>
            </a:r>
          </a:p>
          <a:p>
            <a:pPr>
              <a:buFont typeface="Arial" panose="020B0604020202020204" pitchFamily="34" charset="0"/>
              <a:buChar char="•"/>
            </a:pPr>
            <a:r>
              <a:rPr lang="en-GB" altLang="en-US" sz="2000" dirty="0"/>
              <a:t>mobile devices</a:t>
            </a:r>
          </a:p>
          <a:p>
            <a:pPr>
              <a:buFont typeface="Arial" panose="020B0604020202020204" pitchFamily="34" charset="0"/>
              <a:buChar char="•"/>
            </a:pPr>
            <a:r>
              <a:rPr lang="en-GB" altLang="en-US" sz="2000" dirty="0"/>
              <a:t>toiletries.</a:t>
            </a:r>
          </a:p>
          <a:p>
            <a:pPr>
              <a:buFont typeface="Wingdings" panose="05000000000000000000" pitchFamily="2" charset="2"/>
              <a:buNone/>
            </a:pPr>
            <a:endParaRPr lang="en-GB" altLang="en-US" sz="2000" dirty="0"/>
          </a:p>
        </p:txBody>
      </p:sp>
      <p:sp>
        <p:nvSpPr>
          <p:cNvPr id="20483" name="Content Placeholder 6"/>
          <p:cNvSpPr>
            <a:spLocks noGrp="1"/>
          </p:cNvSpPr>
          <p:nvPr>
            <p:ph sz="half" idx="2"/>
          </p:nvPr>
        </p:nvSpPr>
        <p:spPr>
          <a:xfrm>
            <a:off x="5220072" y="2204864"/>
            <a:ext cx="3460750" cy="2962275"/>
          </a:xfrm>
        </p:spPr>
        <p:txBody>
          <a:bodyPr/>
          <a:lstStyle/>
          <a:p>
            <a:pPr marL="0" indent="0">
              <a:buFont typeface="Wingdings" panose="05000000000000000000" pitchFamily="2" charset="2"/>
              <a:buNone/>
            </a:pPr>
            <a:r>
              <a:rPr lang="en-GB" altLang="en-US" sz="2000" b="1" dirty="0">
                <a:solidFill>
                  <a:srgbClr val="00B050"/>
                </a:solidFill>
              </a:rPr>
              <a:t>Niche market – products and services that are intended for a specific group. </a:t>
            </a:r>
          </a:p>
          <a:p>
            <a:pPr marL="0" indent="0">
              <a:buFont typeface="Wingdings" panose="05000000000000000000" pitchFamily="2" charset="2"/>
              <a:buNone/>
            </a:pPr>
            <a:endParaRPr lang="en-GB" altLang="en-US" sz="2000" dirty="0"/>
          </a:p>
          <a:p>
            <a:pPr marL="0" indent="0">
              <a:buFont typeface="Wingdings" panose="05000000000000000000" pitchFamily="2" charset="2"/>
              <a:buNone/>
            </a:pPr>
            <a:r>
              <a:rPr lang="en-GB" altLang="en-US" sz="2000" dirty="0"/>
              <a:t>Examples include: </a:t>
            </a:r>
          </a:p>
          <a:p>
            <a:pPr>
              <a:buFont typeface="Arial" panose="020B0604020202020204" pitchFamily="34" charset="0"/>
              <a:buChar char="•"/>
            </a:pPr>
            <a:r>
              <a:rPr lang="en-GB" altLang="en-US" sz="2000" dirty="0"/>
              <a:t>medical equipment</a:t>
            </a:r>
          </a:p>
          <a:p>
            <a:pPr>
              <a:buFont typeface="Arial" panose="020B0604020202020204" pitchFamily="34" charset="0"/>
              <a:buChar char="•"/>
            </a:pPr>
            <a:r>
              <a:rPr lang="en-GB" altLang="en-US" sz="2000" dirty="0"/>
              <a:t>specialist food</a:t>
            </a:r>
          </a:p>
          <a:p>
            <a:pPr>
              <a:buFont typeface="Arial" panose="020B0604020202020204" pitchFamily="34" charset="0"/>
              <a:buChar char="•"/>
            </a:pPr>
            <a:r>
              <a:rPr lang="en-GB" altLang="en-US" sz="2000" dirty="0"/>
              <a:t>software for accountants.</a:t>
            </a:r>
          </a:p>
          <a:p>
            <a:pPr marL="0" indent="0"/>
            <a:endParaRPr lang="en-GB" altLang="en-US" sz="2000" dirty="0"/>
          </a:p>
          <a:p>
            <a:pPr marL="0" indent="0"/>
            <a:endParaRPr lang="en-GB" altLang="en-US" sz="2000" dirty="0"/>
          </a:p>
          <a:p>
            <a:pPr marL="0" indent="0"/>
            <a:endParaRPr lang="en-GB" altLang="en-US" dirty="0"/>
          </a:p>
        </p:txBody>
      </p:sp>
      <p:sp>
        <p:nvSpPr>
          <p:cNvPr id="32773" name="Footer Placeholder 4"/>
          <p:cNvSpPr>
            <a:spLocks noGrp="1"/>
          </p:cNvSpPr>
          <p:nvPr>
            <p:ph type="ftr" sz="quarter" idx="4294967295"/>
          </p:nvPr>
        </p:nvSpPr>
        <p:spPr bwMode="auto">
          <a:xfrm>
            <a:off x="1619250" y="6453188"/>
            <a:ext cx="6048375" cy="28733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dirty="0">
                <a:solidFill>
                  <a:schemeClr val="bg1"/>
                </a:solidFill>
                <a:latin typeface="Verdana" panose="020B0604030504040204" pitchFamily="34" charset="0"/>
              </a:rPr>
              <a:t>© Pearson Education Ltd 2017. Copying permitted for purchasing institution only.</a:t>
            </a:r>
            <a:r>
              <a:rPr lang="en-GB" altLang="en-US" sz="1100" dirty="0"/>
              <a:t> </a:t>
            </a: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0483">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0483">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483">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195388"/>
            <a:ext cx="8229600" cy="863600"/>
          </a:xfrm>
        </p:spPr>
        <p:txBody>
          <a:bodyPr/>
          <a:lstStyle/>
          <a:p>
            <a:r>
              <a:rPr lang="en-GB" altLang="en-US" sz="3200" dirty="0"/>
              <a:t>Mass or niche markets?</a:t>
            </a:r>
          </a:p>
        </p:txBody>
      </p:sp>
      <p:sp>
        <p:nvSpPr>
          <p:cNvPr id="17411" name="Content Placeholder 5"/>
          <p:cNvSpPr>
            <a:spLocks noGrp="1"/>
          </p:cNvSpPr>
          <p:nvPr>
            <p:ph sz="half" idx="1"/>
          </p:nvPr>
        </p:nvSpPr>
        <p:spPr>
          <a:xfrm>
            <a:off x="395536" y="2204864"/>
            <a:ext cx="4320728" cy="2592387"/>
          </a:xfrm>
        </p:spPr>
        <p:txBody>
          <a:bodyPr/>
          <a:lstStyle/>
          <a:p>
            <a:r>
              <a:rPr lang="en-US" altLang="en-US" sz="2000" b="1" dirty="0" smtClean="0"/>
              <a:t>Mass market</a:t>
            </a:r>
          </a:p>
          <a:p>
            <a:r>
              <a:rPr lang="en-US" altLang="en-US" sz="2000" dirty="0" smtClean="0"/>
              <a:t>Many businesses start with niche market products but as they grow their aim becomes the mass market. The Body Shop is an example of this. When it started, it targeted a niche of people who wanted to buy ethical beauty products; due to its success early on, it grew to target a mass market. </a:t>
            </a:r>
          </a:p>
          <a:p>
            <a:pPr>
              <a:buFont typeface="Wingdings" panose="05000000000000000000" pitchFamily="2" charset="2"/>
              <a:buNone/>
            </a:pPr>
            <a:endParaRPr lang="en-GB" altLang="en-US" sz="2000" dirty="0"/>
          </a:p>
        </p:txBody>
      </p:sp>
      <p:sp>
        <p:nvSpPr>
          <p:cNvPr id="20483" name="Content Placeholder 6"/>
          <p:cNvSpPr>
            <a:spLocks noGrp="1"/>
          </p:cNvSpPr>
          <p:nvPr>
            <p:ph sz="half" idx="2"/>
          </p:nvPr>
        </p:nvSpPr>
        <p:spPr>
          <a:xfrm>
            <a:off x="5220072" y="2204864"/>
            <a:ext cx="3460750" cy="2962275"/>
          </a:xfrm>
        </p:spPr>
        <p:txBody>
          <a:bodyPr/>
          <a:lstStyle/>
          <a:p>
            <a:r>
              <a:rPr lang="en-US" altLang="en-US" sz="2000" b="1" dirty="0" smtClean="0"/>
              <a:t>Niche market</a:t>
            </a:r>
          </a:p>
          <a:p>
            <a:r>
              <a:rPr lang="en-US" altLang="en-US" sz="2000" dirty="0" smtClean="0"/>
              <a:t>Small firms often use niche marketing because they can concentrate on establishing a strong position in the market. Niche markets are usually too small to attract the interest of larger businesses. </a:t>
            </a:r>
          </a:p>
          <a:p>
            <a:pPr marL="0" indent="0"/>
            <a:endParaRPr lang="en-GB" altLang="en-US" sz="2000" dirty="0"/>
          </a:p>
          <a:p>
            <a:pPr marL="0" indent="0"/>
            <a:endParaRPr lang="en-GB" altLang="en-US" sz="2000" dirty="0"/>
          </a:p>
          <a:p>
            <a:pPr marL="0" indent="0"/>
            <a:endParaRPr lang="en-GB" altLang="en-US" dirty="0"/>
          </a:p>
        </p:txBody>
      </p:sp>
      <p:sp>
        <p:nvSpPr>
          <p:cNvPr id="32773" name="Footer Placeholder 4"/>
          <p:cNvSpPr>
            <a:spLocks noGrp="1"/>
          </p:cNvSpPr>
          <p:nvPr>
            <p:ph type="ftr" sz="quarter" idx="4294967295"/>
          </p:nvPr>
        </p:nvSpPr>
        <p:spPr bwMode="auto">
          <a:xfrm>
            <a:off x="1619250" y="6453188"/>
            <a:ext cx="6048375" cy="28733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dirty="0">
                <a:solidFill>
                  <a:schemeClr val="bg1"/>
                </a:solidFill>
                <a:latin typeface="Verdana" panose="020B0604030504040204" pitchFamily="34" charset="0"/>
              </a:rPr>
              <a:t>© Pearson Education Ltd 2017. Copying permitted for purchasing institution only.</a:t>
            </a:r>
            <a:r>
              <a:rPr lang="en-GB" altLang="en-US" sz="1100" dirty="0"/>
              <a:t> </a:t>
            </a: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5"/>
          <p:cNvSpPr>
            <a:spLocks noGrp="1"/>
          </p:cNvSpPr>
          <p:nvPr>
            <p:ph type="ctrTitle"/>
          </p:nvPr>
        </p:nvSpPr>
        <p:spPr>
          <a:xfrm>
            <a:off x="611188" y="1196975"/>
            <a:ext cx="7772400" cy="1470025"/>
          </a:xfrm>
        </p:spPr>
        <p:txBody>
          <a:bodyPr/>
          <a:lstStyle/>
          <a:p>
            <a:r>
              <a:rPr lang="en-GB" altLang="en-US" sz="3200" dirty="0"/>
              <a:t>Mass or niche? </a:t>
            </a:r>
          </a:p>
        </p:txBody>
      </p:sp>
      <p:sp>
        <p:nvSpPr>
          <p:cNvPr id="7" name="Subtitle 6"/>
          <p:cNvSpPr>
            <a:spLocks noGrp="1"/>
          </p:cNvSpPr>
          <p:nvPr>
            <p:ph type="subTitle" idx="1"/>
          </p:nvPr>
        </p:nvSpPr>
        <p:spPr>
          <a:xfrm>
            <a:off x="971550" y="2276475"/>
            <a:ext cx="6616700" cy="4105275"/>
          </a:xfrm>
        </p:spPr>
        <p:txBody>
          <a:bodyPr/>
          <a:lstStyle/>
          <a:p>
            <a:pPr algn="l">
              <a:defRPr/>
            </a:pPr>
            <a:r>
              <a:rPr lang="en-GB" sz="2000" dirty="0">
                <a:ea typeface="+mn-ea"/>
              </a:rPr>
              <a:t>Find businesses that provide niche and mass products or services relating to each of the examples below.</a:t>
            </a:r>
          </a:p>
          <a:p>
            <a:pPr algn="l">
              <a:defRPr/>
            </a:pPr>
            <a:endParaRPr lang="en-GB" sz="2000" dirty="0">
              <a:ea typeface="+mn-ea"/>
            </a:endParaRPr>
          </a:p>
          <a:p>
            <a:pPr marL="342900" indent="-342900" algn="l">
              <a:buFont typeface="Arial" panose="020B0604020202020204" pitchFamily="34" charset="0"/>
              <a:buChar char="•"/>
              <a:defRPr/>
            </a:pPr>
            <a:r>
              <a:rPr lang="en-GB" sz="2000" dirty="0">
                <a:ea typeface="+mn-ea"/>
              </a:rPr>
              <a:t>Item of clothing</a:t>
            </a:r>
          </a:p>
          <a:p>
            <a:pPr marL="342900" indent="-342900" algn="l">
              <a:buFont typeface="Arial" panose="020B0604020202020204" pitchFamily="34" charset="0"/>
              <a:buChar char="•"/>
              <a:defRPr/>
            </a:pPr>
            <a:r>
              <a:rPr lang="en-GB" sz="2000" dirty="0">
                <a:ea typeface="+mn-ea"/>
              </a:rPr>
              <a:t>Holiday</a:t>
            </a:r>
          </a:p>
          <a:p>
            <a:pPr marL="342900" indent="-342900" algn="l">
              <a:buFont typeface="Arial" panose="020B0604020202020204" pitchFamily="34" charset="0"/>
              <a:buChar char="•"/>
              <a:defRPr/>
            </a:pPr>
            <a:r>
              <a:rPr lang="en-GB" sz="2000" dirty="0">
                <a:ea typeface="+mn-ea"/>
              </a:rPr>
              <a:t>Method of transport</a:t>
            </a:r>
          </a:p>
          <a:p>
            <a:pPr marL="342900" indent="-342900" algn="l">
              <a:buFont typeface="Arial" panose="020B0604020202020204" pitchFamily="34" charset="0"/>
              <a:buChar char="•"/>
              <a:defRPr/>
            </a:pPr>
            <a:r>
              <a:rPr lang="en-GB" sz="2000" dirty="0">
                <a:ea typeface="+mn-ea"/>
              </a:rPr>
              <a:t>Technological </a:t>
            </a:r>
          </a:p>
          <a:p>
            <a:pPr>
              <a:defRPr/>
            </a:pPr>
            <a:endParaRPr lang="en-GB" dirty="0">
              <a:ea typeface="+mn-ea"/>
            </a:endParaRPr>
          </a:p>
        </p:txBody>
      </p:sp>
      <p:sp>
        <p:nvSpPr>
          <p:cNvPr id="34820" name="Footer Placeholder 4"/>
          <p:cNvSpPr>
            <a:spLocks noGrp="1"/>
          </p:cNvSpPr>
          <p:nvPr>
            <p:ph type="ftr" sz="quarter" idx="4294967295"/>
          </p:nvPr>
        </p:nvSpPr>
        <p:spPr bwMode="auto">
          <a:xfrm>
            <a:off x="1692275" y="6453188"/>
            <a:ext cx="6046788" cy="287337"/>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dirty="0">
                <a:solidFill>
                  <a:schemeClr val="bg1"/>
                </a:solidFill>
                <a:latin typeface="Verdana" panose="020B0604030504040204" pitchFamily="34" charset="0"/>
              </a:rPr>
              <a:t>© Pearson Education Ltd 2017. Copying permitted for purchasing institution only.</a:t>
            </a:r>
            <a:r>
              <a:rPr lang="en-GB" altLang="en-US" sz="1100" dirty="0"/>
              <a:t> </a:t>
            </a:r>
          </a:p>
        </p:txBody>
      </p:sp>
    </p:spTree>
  </p:cSld>
  <p:clrMapOvr>
    <a:masterClrMapping/>
  </p:clrMapOvr>
  <p:transition spd="slow">
    <p:push dir="u"/>
    <p:sndAc>
      <p:stSnd>
        <p:snd r:embed="rId3"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08720"/>
            <a:ext cx="8733656" cy="1143000"/>
          </a:xfrm>
        </p:spPr>
        <p:txBody>
          <a:bodyPr>
            <a:normAutofit fontScale="90000"/>
          </a:bodyPr>
          <a:lstStyle/>
          <a:p>
            <a:r>
              <a:rPr lang="en-GB" sz="2800" dirty="0" smtClean="0"/>
              <a:t>Influences on choosing a target market and positioning: </a:t>
            </a:r>
            <a:br>
              <a:rPr lang="en-GB" sz="2800" dirty="0" smtClean="0"/>
            </a:br>
            <a:r>
              <a:rPr lang="en-GB" sz="2800" dirty="0" smtClean="0"/>
              <a:t>Mass and niche </a:t>
            </a:r>
            <a:r>
              <a:rPr lang="en-GB" sz="2800" dirty="0"/>
              <a:t>m</a:t>
            </a:r>
            <a:r>
              <a:rPr lang="en-GB" sz="2800" dirty="0" smtClean="0"/>
              <a:t>arketing</a:t>
            </a:r>
            <a:endParaRPr lang="en-GB" sz="2800" dirty="0"/>
          </a:p>
        </p:txBody>
      </p:sp>
      <p:sp>
        <p:nvSpPr>
          <p:cNvPr id="3" name="Content Placeholder 2"/>
          <p:cNvSpPr>
            <a:spLocks noGrp="1"/>
          </p:cNvSpPr>
          <p:nvPr>
            <p:ph idx="1"/>
          </p:nvPr>
        </p:nvSpPr>
        <p:spPr>
          <a:xfrm>
            <a:off x="323528" y="2060848"/>
            <a:ext cx="8568952" cy="4104456"/>
          </a:xfrm>
        </p:spPr>
        <p:txBody>
          <a:bodyPr>
            <a:noAutofit/>
          </a:bodyPr>
          <a:lstStyle/>
          <a:p>
            <a:pPr marL="0" indent="0" algn="just">
              <a:spcBef>
                <a:spcPts val="0"/>
              </a:spcBef>
              <a:spcAft>
                <a:spcPts val="600"/>
              </a:spcAft>
              <a:buNone/>
            </a:pPr>
            <a:r>
              <a:rPr lang="en-GB" altLang="en-US" sz="1800" dirty="0" smtClean="0">
                <a:cs typeface="Times New Roman" pitchFamily="18" charset="0"/>
              </a:rPr>
              <a:t>Companies have two main options when deciding on a market position and who to aim at and that is whether to aim at </a:t>
            </a:r>
            <a:r>
              <a:rPr lang="en-GB" sz="1800" dirty="0" smtClean="0"/>
              <a:t>a </a:t>
            </a:r>
            <a:r>
              <a:rPr lang="en-GB" sz="1800" dirty="0"/>
              <a:t>specific </a:t>
            </a:r>
            <a:r>
              <a:rPr lang="en-GB" sz="1800" dirty="0" smtClean="0"/>
              <a:t>small market segment (</a:t>
            </a:r>
            <a:r>
              <a:rPr lang="en-GB" sz="1800" b="1" dirty="0"/>
              <a:t>niche marketing</a:t>
            </a:r>
            <a:r>
              <a:rPr lang="en-GB" sz="1800" dirty="0"/>
              <a:t>) </a:t>
            </a:r>
            <a:r>
              <a:rPr lang="en-GB" sz="1800" dirty="0" smtClean="0"/>
              <a:t>or across </a:t>
            </a:r>
            <a:r>
              <a:rPr lang="en-GB" sz="1800" dirty="0"/>
              <a:t>all market segments (</a:t>
            </a:r>
            <a:r>
              <a:rPr lang="en-GB" sz="1800" b="1" dirty="0"/>
              <a:t>mass marketing</a:t>
            </a:r>
            <a:r>
              <a:rPr lang="en-GB" sz="1800" dirty="0"/>
              <a:t>)</a:t>
            </a:r>
            <a:r>
              <a:rPr lang="en-GB" sz="1800" dirty="0" smtClean="0"/>
              <a:t>.</a:t>
            </a:r>
            <a:endParaRPr lang="en-GB" altLang="en-US" sz="1800" b="1" dirty="0">
              <a:cs typeface="Times New Roman" pitchFamily="18" charset="0"/>
            </a:endParaRPr>
          </a:p>
          <a:p>
            <a:pPr marL="0" indent="0" algn="just">
              <a:spcBef>
                <a:spcPts val="0"/>
              </a:spcBef>
              <a:spcAft>
                <a:spcPts val="600"/>
              </a:spcAft>
              <a:buNone/>
            </a:pPr>
            <a:r>
              <a:rPr lang="en-GB" altLang="en-US" sz="1800" b="1" dirty="0" smtClean="0">
                <a:solidFill>
                  <a:srgbClr val="FF0000"/>
                </a:solidFill>
                <a:cs typeface="Times New Roman" pitchFamily="18" charset="0"/>
              </a:rPr>
              <a:t>Niche marketing</a:t>
            </a:r>
            <a:r>
              <a:rPr lang="en-GB" altLang="en-US" sz="1800" dirty="0" smtClean="0">
                <a:solidFill>
                  <a:srgbClr val="FF0000"/>
                </a:solidFill>
                <a:cs typeface="Times New Roman" pitchFamily="18" charset="0"/>
              </a:rPr>
              <a:t>: when firms target </a:t>
            </a:r>
            <a:r>
              <a:rPr lang="en-GB" altLang="en-US" sz="1800" dirty="0">
                <a:solidFill>
                  <a:srgbClr val="FF0000"/>
                </a:solidFill>
                <a:cs typeface="Times New Roman" pitchFamily="18" charset="0"/>
              </a:rPr>
              <a:t>a product or service at a small segment of a larger market. </a:t>
            </a:r>
            <a:endParaRPr lang="en-GB" altLang="en-US" sz="1800" dirty="0" smtClean="0">
              <a:solidFill>
                <a:srgbClr val="FF0000"/>
              </a:solidFill>
              <a:cs typeface="Times New Roman" pitchFamily="18" charset="0"/>
            </a:endParaRPr>
          </a:p>
          <a:p>
            <a:pPr algn="just">
              <a:spcBef>
                <a:spcPts val="0"/>
              </a:spcBef>
              <a:spcAft>
                <a:spcPts val="600"/>
              </a:spcAft>
            </a:pPr>
            <a:r>
              <a:rPr lang="en-GB" altLang="en-US" sz="1800" dirty="0" smtClean="0">
                <a:cs typeface="Times New Roman" pitchFamily="18" charset="0"/>
              </a:rPr>
              <a:t>It allows firms to tailor their product/services </a:t>
            </a:r>
            <a:r>
              <a:rPr lang="en-GB" altLang="en-US" sz="1800" dirty="0">
                <a:cs typeface="Times New Roman" pitchFamily="18" charset="0"/>
              </a:rPr>
              <a:t>to a particular type of </a:t>
            </a:r>
            <a:r>
              <a:rPr lang="en-GB" altLang="en-US" sz="1800" dirty="0" smtClean="0">
                <a:cs typeface="Times New Roman" pitchFamily="18" charset="0"/>
              </a:rPr>
              <a:t>customer and their tastes.</a:t>
            </a:r>
          </a:p>
          <a:p>
            <a:pPr algn="just">
              <a:spcBef>
                <a:spcPts val="0"/>
              </a:spcBef>
              <a:spcAft>
                <a:spcPts val="600"/>
              </a:spcAft>
            </a:pPr>
            <a:r>
              <a:rPr lang="en-GB" altLang="en-US" sz="1800" dirty="0" smtClean="0">
                <a:cs typeface="Times New Roman" pitchFamily="18" charset="0"/>
              </a:rPr>
              <a:t>With </a:t>
            </a:r>
            <a:r>
              <a:rPr lang="en-GB" altLang="en-US" sz="1800" dirty="0">
                <a:cs typeface="Times New Roman" pitchFamily="18" charset="0"/>
              </a:rPr>
              <a:t>s</a:t>
            </a:r>
            <a:r>
              <a:rPr lang="en-GB" altLang="en-US" sz="1800" dirty="0" smtClean="0">
                <a:cs typeface="Times New Roman" pitchFamily="18" charset="0"/>
              </a:rPr>
              <a:t>maller consumer groups in a niche market, firms are able to build better, more direct relationships and get to know their wants and needs more specifically. For example, Hornby model railways, Porsche cars.</a:t>
            </a:r>
          </a:p>
          <a:p>
            <a:pPr algn="just">
              <a:spcBef>
                <a:spcPts val="0"/>
              </a:spcBef>
              <a:spcAft>
                <a:spcPts val="600"/>
              </a:spcAft>
            </a:pPr>
            <a:r>
              <a:rPr lang="en-GB" altLang="en-US" sz="1800" b="1" dirty="0" smtClean="0">
                <a:cs typeface="Times New Roman" pitchFamily="18" charset="0"/>
              </a:rPr>
              <a:t>However</a:t>
            </a:r>
            <a:r>
              <a:rPr lang="en-GB" altLang="en-US" sz="1800" dirty="0" smtClean="0">
                <a:cs typeface="Times New Roman" pitchFamily="18" charset="0"/>
              </a:rPr>
              <a:t> it does limit </a:t>
            </a:r>
            <a:r>
              <a:rPr lang="en-GB" altLang="en-US" sz="1800" dirty="0">
                <a:cs typeface="Times New Roman" pitchFamily="18" charset="0"/>
              </a:rPr>
              <a:t>the </a:t>
            </a:r>
            <a:r>
              <a:rPr lang="en-GB" altLang="en-US" sz="1800" dirty="0" smtClean="0">
                <a:cs typeface="Times New Roman" pitchFamily="18" charset="0"/>
              </a:rPr>
              <a:t>potential sales and market size.</a:t>
            </a:r>
          </a:p>
          <a:p>
            <a:pPr algn="just">
              <a:spcBef>
                <a:spcPts val="0"/>
              </a:spcBef>
              <a:spcAft>
                <a:spcPts val="600"/>
              </a:spcAft>
            </a:pPr>
            <a:r>
              <a:rPr lang="en-GB" altLang="en-US" sz="1800" dirty="0" smtClean="0">
                <a:cs typeface="Times New Roman" pitchFamily="18" charset="0"/>
              </a:rPr>
              <a:t>If larger rivals spot a successful niche they may decide to enter the market making competition more intense.</a:t>
            </a:r>
            <a:endParaRPr lang="en-GB" altLang="en-US" sz="1800" dirty="0"/>
          </a:p>
        </p:txBody>
      </p:sp>
    </p:spTree>
    <p:extLst>
      <p:ext uri="{BB962C8B-B14F-4D97-AF65-F5344CB8AC3E}">
        <p14:creationId xmlns="" xmlns:p14="http://schemas.microsoft.com/office/powerpoint/2010/main" val="1733380605"/>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08912" cy="969873"/>
          </a:xfrm>
        </p:spPr>
        <p:txBody>
          <a:bodyPr>
            <a:normAutofit/>
          </a:bodyPr>
          <a:lstStyle/>
          <a:p>
            <a:r>
              <a:rPr lang="en-GB" dirty="0" smtClean="0"/>
              <a:t>Niche marketing</a:t>
            </a:r>
            <a:endParaRPr lang="en-GB" dirty="0"/>
          </a:p>
        </p:txBody>
      </p:sp>
      <p:sp>
        <p:nvSpPr>
          <p:cNvPr id="3" name="Content Placeholder 2"/>
          <p:cNvSpPr>
            <a:spLocks noGrp="1"/>
          </p:cNvSpPr>
          <p:nvPr>
            <p:ph idx="1"/>
          </p:nvPr>
        </p:nvSpPr>
        <p:spPr>
          <a:xfrm>
            <a:off x="428596" y="1714488"/>
            <a:ext cx="8229600" cy="4357718"/>
          </a:xfrm>
        </p:spPr>
        <p:txBody>
          <a:bodyPr>
            <a:noAutofit/>
          </a:bodyPr>
          <a:lstStyle/>
          <a:p>
            <a:pPr marL="0" indent="0">
              <a:buNone/>
            </a:pPr>
            <a:r>
              <a:rPr lang="en-GB" sz="1600" b="1" dirty="0"/>
              <a:t>Advantages of niche marketing</a:t>
            </a:r>
            <a:endParaRPr lang="en-GB" sz="1600" dirty="0"/>
          </a:p>
          <a:p>
            <a:pPr lvl="0" algn="just">
              <a:spcBef>
                <a:spcPts val="0"/>
              </a:spcBef>
            </a:pPr>
            <a:r>
              <a:rPr lang="en-GB" sz="1400" dirty="0" smtClean="0"/>
              <a:t>Lower levels of competition may result in high market share and possible monopoly power.</a:t>
            </a:r>
          </a:p>
          <a:p>
            <a:pPr lvl="0" algn="just">
              <a:spcBef>
                <a:spcPts val="0"/>
              </a:spcBef>
            </a:pPr>
            <a:r>
              <a:rPr lang="en-GB" sz="1400" dirty="0" smtClean="0"/>
              <a:t>Possible to build intense customer loyalty. For example, Games Workshop.</a:t>
            </a:r>
          </a:p>
          <a:p>
            <a:pPr lvl="0" algn="just">
              <a:spcBef>
                <a:spcPts val="0"/>
              </a:spcBef>
            </a:pPr>
            <a:r>
              <a:rPr lang="en-GB" sz="1400" dirty="0" smtClean="0"/>
              <a:t>Firms are able to set up and operate on a smaller scale helping to keep costs lower and decrease risk.</a:t>
            </a:r>
          </a:p>
          <a:p>
            <a:pPr lvl="0" algn="just">
              <a:spcBef>
                <a:spcPts val="0"/>
              </a:spcBef>
            </a:pPr>
            <a:r>
              <a:rPr lang="en-GB" sz="1400" dirty="0" smtClean="0"/>
              <a:t>Niche market businesses can more easily differentiate themselves to create sustainable competitive advantage by tailoring their products/services to meet their consumers’ specific tastes. This will help to create a unique selling point  (USP).</a:t>
            </a:r>
          </a:p>
          <a:p>
            <a:pPr lvl="0" algn="just">
              <a:spcBef>
                <a:spcPts val="0"/>
              </a:spcBef>
            </a:pPr>
            <a:r>
              <a:rPr lang="en-GB" sz="1400" dirty="0" smtClean="0"/>
              <a:t>Higher prices </a:t>
            </a:r>
            <a:r>
              <a:rPr lang="en-GB" sz="1400" dirty="0"/>
              <a:t>c</a:t>
            </a:r>
            <a:r>
              <a:rPr lang="en-GB" sz="1400" dirty="0" smtClean="0"/>
              <a:t>an be charged with this USP and higher added value.</a:t>
            </a:r>
          </a:p>
          <a:p>
            <a:pPr lvl="0" algn="just">
              <a:spcBef>
                <a:spcPts val="0"/>
              </a:spcBef>
            </a:pPr>
            <a:r>
              <a:rPr lang="en-GB" sz="1400" dirty="0" smtClean="0"/>
              <a:t>It is easier to design your marketing mix and target customers when you know the exact characteristics, needs and wants of your specific target market.</a:t>
            </a:r>
          </a:p>
          <a:p>
            <a:pPr marL="0" indent="0">
              <a:buNone/>
            </a:pPr>
            <a:r>
              <a:rPr lang="en-GB" sz="1600" b="1" dirty="0" smtClean="0"/>
              <a:t>Disadvantages </a:t>
            </a:r>
            <a:r>
              <a:rPr lang="en-GB" sz="1600" b="1" dirty="0"/>
              <a:t>of niche marketing</a:t>
            </a:r>
            <a:endParaRPr lang="en-GB" sz="1600" dirty="0"/>
          </a:p>
          <a:p>
            <a:pPr lvl="0">
              <a:spcBef>
                <a:spcPts val="0"/>
              </a:spcBef>
            </a:pPr>
            <a:r>
              <a:rPr lang="en-GB" sz="1400" dirty="0" smtClean="0"/>
              <a:t>Unfortunately lower profits may be made as firms operate on smaller scales and cannot reduce their unit costs through economies of scale.</a:t>
            </a:r>
          </a:p>
          <a:p>
            <a:pPr lvl="0">
              <a:spcBef>
                <a:spcPts val="0"/>
              </a:spcBef>
            </a:pPr>
            <a:r>
              <a:rPr lang="en-GB" sz="1400" dirty="0" smtClean="0"/>
              <a:t>New rivals entering the market will have a considerable impact particularly as the barriers to entry are relatively small.</a:t>
            </a:r>
          </a:p>
          <a:p>
            <a:pPr lvl="0">
              <a:spcBef>
                <a:spcPts val="0"/>
              </a:spcBef>
            </a:pPr>
            <a:r>
              <a:rPr lang="en-GB" sz="1400" dirty="0" smtClean="0"/>
              <a:t>Larger rivals may enter the market if it become very profitable.</a:t>
            </a:r>
          </a:p>
          <a:p>
            <a:pPr lvl="0">
              <a:spcBef>
                <a:spcPts val="0"/>
              </a:spcBef>
            </a:pPr>
            <a:r>
              <a:rPr lang="en-GB" sz="1400" dirty="0" smtClean="0"/>
              <a:t>Changing consumer tastes will have a considerable impact.</a:t>
            </a:r>
          </a:p>
          <a:p>
            <a:pPr lvl="0">
              <a:spcBef>
                <a:spcPts val="0"/>
              </a:spcBef>
            </a:pPr>
            <a:r>
              <a:rPr lang="en-GB" sz="1400" dirty="0" smtClean="0"/>
              <a:t>Vulnerable to changes in </a:t>
            </a:r>
            <a:r>
              <a:rPr lang="en-GB" sz="1400" dirty="0" smtClean="0"/>
              <a:t>demand</a:t>
            </a:r>
            <a:endParaRPr lang="en-GB" sz="1400" dirty="0"/>
          </a:p>
        </p:txBody>
      </p:sp>
    </p:spTree>
    <p:extLst>
      <p:ext uri="{BB962C8B-B14F-4D97-AF65-F5344CB8AC3E}">
        <p14:creationId xmlns="" xmlns:p14="http://schemas.microsoft.com/office/powerpoint/2010/main" val="598334935"/>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864000"/>
          </a:xfrm>
        </p:spPr>
        <p:txBody>
          <a:bodyPr>
            <a:normAutofit/>
          </a:bodyPr>
          <a:lstStyle/>
          <a:p>
            <a:r>
              <a:rPr lang="en-GB" altLang="en-US" dirty="0">
                <a:cs typeface="Times New Roman" pitchFamily="18" charset="0"/>
              </a:rPr>
              <a:t>Mass marketing</a:t>
            </a:r>
            <a:endParaRPr lang="en-GB" dirty="0"/>
          </a:p>
        </p:txBody>
      </p:sp>
      <p:sp>
        <p:nvSpPr>
          <p:cNvPr id="3" name="Content Placeholder 2"/>
          <p:cNvSpPr>
            <a:spLocks noGrp="1"/>
          </p:cNvSpPr>
          <p:nvPr>
            <p:ph idx="1"/>
          </p:nvPr>
        </p:nvSpPr>
        <p:spPr>
          <a:xfrm>
            <a:off x="323528" y="1714488"/>
            <a:ext cx="8568952" cy="4896544"/>
          </a:xfrm>
        </p:spPr>
        <p:txBody>
          <a:bodyPr>
            <a:noAutofit/>
          </a:bodyPr>
          <a:lstStyle/>
          <a:p>
            <a:pPr marL="0" indent="0" algn="just">
              <a:spcBef>
                <a:spcPts val="0"/>
              </a:spcBef>
              <a:spcAft>
                <a:spcPts val="1200"/>
              </a:spcAft>
              <a:buNone/>
            </a:pPr>
            <a:r>
              <a:rPr lang="en-GB" altLang="en-US" sz="2400" b="1" dirty="0" smtClean="0">
                <a:solidFill>
                  <a:srgbClr val="FF0000"/>
                </a:solidFill>
                <a:cs typeface="Times New Roman" pitchFamily="18" charset="0"/>
              </a:rPr>
              <a:t>Mass marketing</a:t>
            </a:r>
            <a:r>
              <a:rPr lang="en-GB" altLang="en-US" sz="2400" dirty="0" smtClean="0">
                <a:solidFill>
                  <a:srgbClr val="FF0000"/>
                </a:solidFill>
                <a:cs typeface="Times New Roman" pitchFamily="18" charset="0"/>
              </a:rPr>
              <a:t>: </a:t>
            </a:r>
            <a:r>
              <a:rPr lang="en-GB" altLang="en-US" sz="2000" dirty="0" smtClean="0">
                <a:solidFill>
                  <a:srgbClr val="FF0000"/>
                </a:solidFill>
                <a:cs typeface="Times New Roman" pitchFamily="18" charset="0"/>
              </a:rPr>
              <a:t>a strategy of selling goods </a:t>
            </a:r>
            <a:r>
              <a:rPr lang="en-GB" altLang="en-US" sz="2000" dirty="0">
                <a:solidFill>
                  <a:srgbClr val="FF0000"/>
                </a:solidFill>
                <a:cs typeface="Times New Roman" pitchFamily="18" charset="0"/>
              </a:rPr>
              <a:t>with </a:t>
            </a:r>
            <a:r>
              <a:rPr lang="en-GB" altLang="en-US" sz="2000" dirty="0" smtClean="0">
                <a:solidFill>
                  <a:srgbClr val="FF0000"/>
                </a:solidFill>
                <a:cs typeface="Times New Roman" pitchFamily="18" charset="0"/>
              </a:rPr>
              <a:t>mass appeal </a:t>
            </a:r>
            <a:r>
              <a:rPr lang="en-GB" altLang="en-US" sz="2000" dirty="0">
                <a:solidFill>
                  <a:srgbClr val="FF0000"/>
                </a:solidFill>
                <a:cs typeface="Times New Roman" pitchFamily="18" charset="0"/>
              </a:rPr>
              <a:t>and promoting them to all types of </a:t>
            </a:r>
            <a:r>
              <a:rPr lang="en-GB" altLang="en-US" sz="2000" dirty="0" smtClean="0">
                <a:solidFill>
                  <a:srgbClr val="FF0000"/>
                </a:solidFill>
                <a:cs typeface="Times New Roman" pitchFamily="18" charset="0"/>
              </a:rPr>
              <a:t>customer. </a:t>
            </a:r>
            <a:r>
              <a:rPr lang="en-GB" altLang="en-US" sz="2000" dirty="0" smtClean="0">
                <a:cs typeface="Times New Roman" pitchFamily="18" charset="0"/>
              </a:rPr>
              <a:t>For example, Esso, BP, Shell, Heinz Baked beans, </a:t>
            </a:r>
            <a:r>
              <a:rPr lang="en-GB" altLang="en-US" sz="2000" dirty="0" err="1" smtClean="0">
                <a:cs typeface="Times New Roman" pitchFamily="18" charset="0"/>
              </a:rPr>
              <a:t>Hovis</a:t>
            </a:r>
            <a:r>
              <a:rPr lang="en-GB" altLang="en-US" sz="2000" dirty="0" smtClean="0">
                <a:cs typeface="Times New Roman" pitchFamily="18" charset="0"/>
              </a:rPr>
              <a:t>.</a:t>
            </a:r>
          </a:p>
          <a:p>
            <a:pPr algn="just">
              <a:spcBef>
                <a:spcPts val="0"/>
              </a:spcBef>
              <a:spcAft>
                <a:spcPts val="1200"/>
              </a:spcAft>
            </a:pPr>
            <a:r>
              <a:rPr lang="en-GB" altLang="en-US" sz="2000" dirty="0">
                <a:cs typeface="Times New Roman" pitchFamily="18" charset="0"/>
              </a:rPr>
              <a:t>F</a:t>
            </a:r>
            <a:r>
              <a:rPr lang="en-GB" altLang="en-US" sz="2000" dirty="0" smtClean="0">
                <a:cs typeface="Times New Roman" pitchFamily="18" charset="0"/>
              </a:rPr>
              <a:t>irms aim their products/services at </a:t>
            </a:r>
            <a:r>
              <a:rPr lang="en-GB" altLang="en-US" sz="2000" dirty="0">
                <a:cs typeface="Times New Roman" pitchFamily="18" charset="0"/>
              </a:rPr>
              <a:t>all or most of the </a:t>
            </a:r>
            <a:r>
              <a:rPr lang="en-GB" altLang="en-US" sz="2000" dirty="0" smtClean="0">
                <a:cs typeface="Times New Roman" pitchFamily="18" charset="0"/>
              </a:rPr>
              <a:t>market to maximise their sales and profit potential.</a:t>
            </a:r>
          </a:p>
          <a:p>
            <a:pPr algn="just">
              <a:spcBef>
                <a:spcPts val="0"/>
              </a:spcBef>
              <a:spcAft>
                <a:spcPts val="1200"/>
              </a:spcAft>
            </a:pPr>
            <a:r>
              <a:rPr lang="en-GB" altLang="en-US" sz="2000" dirty="0" smtClean="0">
                <a:cs typeface="Times New Roman" pitchFamily="18" charset="0"/>
              </a:rPr>
              <a:t>The </a:t>
            </a:r>
            <a:r>
              <a:rPr lang="en-GB" altLang="en-US" sz="2000" dirty="0">
                <a:cs typeface="Times New Roman" pitchFamily="18" charset="0"/>
              </a:rPr>
              <a:t>ultimate aim is to create a generic brand </a:t>
            </a:r>
            <a:r>
              <a:rPr lang="en-GB" altLang="en-US" sz="2000" dirty="0" smtClean="0">
                <a:cs typeface="Times New Roman" pitchFamily="18" charset="0"/>
              </a:rPr>
              <a:t>that is renowned for a particular product. For example, </a:t>
            </a:r>
            <a:r>
              <a:rPr lang="en-GB" altLang="en-US" sz="2000" dirty="0" err="1" smtClean="0">
                <a:cs typeface="Times New Roman" pitchFamily="18" charset="0"/>
              </a:rPr>
              <a:t>Cellotape</a:t>
            </a:r>
            <a:r>
              <a:rPr lang="en-GB" altLang="en-US" sz="2000" dirty="0" smtClean="0">
                <a:cs typeface="Times New Roman" pitchFamily="18" charset="0"/>
              </a:rPr>
              <a:t>, Post It, Hoover.</a:t>
            </a:r>
          </a:p>
          <a:p>
            <a:pPr algn="just">
              <a:spcBef>
                <a:spcPts val="0"/>
              </a:spcBef>
              <a:spcAft>
                <a:spcPts val="1200"/>
              </a:spcAft>
            </a:pPr>
            <a:r>
              <a:rPr lang="en-GB" altLang="en-US" sz="2000" b="1" dirty="0" smtClean="0">
                <a:cs typeface="Times New Roman" pitchFamily="18" charset="0"/>
              </a:rPr>
              <a:t>However</a:t>
            </a:r>
            <a:r>
              <a:rPr lang="en-GB" altLang="en-US" sz="2000" dirty="0" smtClean="0">
                <a:cs typeface="Times New Roman" pitchFamily="18" charset="0"/>
              </a:rPr>
              <a:t> this approach provides the firm with less potential for targeting specific consumer groups and adapting their products to their tastes.</a:t>
            </a:r>
          </a:p>
          <a:p>
            <a:pPr algn="just">
              <a:spcBef>
                <a:spcPts val="0"/>
              </a:spcBef>
              <a:spcAft>
                <a:spcPts val="1200"/>
              </a:spcAft>
            </a:pPr>
            <a:r>
              <a:rPr lang="en-GB" altLang="en-US" sz="2000" dirty="0" smtClean="0">
                <a:cs typeface="Times New Roman" pitchFamily="18" charset="0"/>
              </a:rPr>
              <a:t>This general approach prevents firms from focusing and tailoring their products enough to have truly high demand or intense customer loyalty.</a:t>
            </a:r>
            <a:endParaRPr lang="en-GB" altLang="en-US" sz="2000" dirty="0">
              <a:cs typeface="Times New Roman" pitchFamily="18" charset="0"/>
            </a:endParaRPr>
          </a:p>
        </p:txBody>
      </p:sp>
    </p:spTree>
    <p:extLst>
      <p:ext uri="{BB962C8B-B14F-4D97-AF65-F5344CB8AC3E}">
        <p14:creationId xmlns="" xmlns:p14="http://schemas.microsoft.com/office/powerpoint/2010/main" val="367741346"/>
      </p:ext>
    </p:extLst>
  </p:cSld>
  <p:clrMapOvr>
    <a:masterClrMapping/>
  </p:clrMapOvr>
  <p:transition spd="slow">
    <p:push dir="u"/>
    <p:sndAc>
      <p:stSnd>
        <p:snd r:embed="rId3"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142984"/>
            <a:ext cx="8229600" cy="850106"/>
          </a:xfrm>
        </p:spPr>
        <p:txBody>
          <a:bodyPr/>
          <a:lstStyle/>
          <a:p>
            <a:r>
              <a:rPr lang="en-GB" altLang="en-US" dirty="0">
                <a:cs typeface="Times New Roman" pitchFamily="18" charset="0"/>
              </a:rPr>
              <a:t>Mass </a:t>
            </a:r>
            <a:r>
              <a:rPr lang="en-GB" altLang="en-US" dirty="0" smtClean="0">
                <a:cs typeface="Times New Roman" pitchFamily="18" charset="0"/>
              </a:rPr>
              <a:t>marketing</a:t>
            </a:r>
            <a:endParaRPr lang="en-GB" dirty="0"/>
          </a:p>
        </p:txBody>
      </p:sp>
      <p:sp>
        <p:nvSpPr>
          <p:cNvPr id="3" name="Content Placeholder 2"/>
          <p:cNvSpPr>
            <a:spLocks noGrp="1"/>
          </p:cNvSpPr>
          <p:nvPr>
            <p:ph idx="1"/>
          </p:nvPr>
        </p:nvSpPr>
        <p:spPr>
          <a:xfrm>
            <a:off x="357158" y="2285992"/>
            <a:ext cx="8517632" cy="3586720"/>
          </a:xfrm>
        </p:spPr>
        <p:txBody>
          <a:bodyPr>
            <a:noAutofit/>
          </a:bodyPr>
          <a:lstStyle/>
          <a:p>
            <a:pPr marL="0" indent="0" algn="just">
              <a:spcBef>
                <a:spcPts val="0"/>
              </a:spcBef>
              <a:buNone/>
            </a:pPr>
            <a:r>
              <a:rPr lang="en-GB" sz="1400" b="1" dirty="0" smtClean="0"/>
              <a:t>Advantages </a:t>
            </a:r>
            <a:r>
              <a:rPr lang="en-GB" sz="1400" b="1" dirty="0"/>
              <a:t>of mass marketing</a:t>
            </a:r>
            <a:endParaRPr lang="en-GB" sz="1400" dirty="0"/>
          </a:p>
          <a:p>
            <a:pPr lvl="0" algn="just">
              <a:spcBef>
                <a:spcPts val="0"/>
              </a:spcBef>
            </a:pPr>
            <a:r>
              <a:rPr lang="en-GB" sz="1400" dirty="0" smtClean="0"/>
              <a:t>Large-scale production and economies of scale may be possible. Unit costs can be kept lower helping to push prices down. </a:t>
            </a:r>
          </a:p>
          <a:p>
            <a:pPr lvl="0" algn="just">
              <a:spcBef>
                <a:spcPts val="0"/>
              </a:spcBef>
            </a:pPr>
            <a:r>
              <a:rPr lang="en-GB" sz="1400" dirty="0" smtClean="0"/>
              <a:t>Higher sales, revenue and profit is possible. </a:t>
            </a:r>
          </a:p>
          <a:p>
            <a:pPr lvl="0" algn="just">
              <a:spcBef>
                <a:spcPts val="0"/>
              </a:spcBef>
            </a:pPr>
            <a:r>
              <a:rPr lang="en-GB" sz="1400" dirty="0" smtClean="0"/>
              <a:t>High barriers </a:t>
            </a:r>
            <a:r>
              <a:rPr lang="en-GB" sz="1400" dirty="0"/>
              <a:t>to </a:t>
            </a:r>
            <a:r>
              <a:rPr lang="en-GB" sz="1400" dirty="0" smtClean="0"/>
              <a:t>entry may mean decreased competition for already established firms. These may include the high costs of set up, existing rivals brand loyalty, low prices or actions by rivals.</a:t>
            </a:r>
          </a:p>
          <a:p>
            <a:pPr lvl="0" algn="just">
              <a:spcBef>
                <a:spcPts val="0"/>
              </a:spcBef>
            </a:pPr>
            <a:r>
              <a:rPr lang="en-GB" sz="1400" dirty="0" smtClean="0"/>
              <a:t>Easier to fund research and development</a:t>
            </a:r>
          </a:p>
          <a:p>
            <a:pPr lvl="0" algn="just">
              <a:spcBef>
                <a:spcPts val="0"/>
              </a:spcBef>
            </a:pPr>
            <a:r>
              <a:rPr lang="en-GB" sz="1400" dirty="0" smtClean="0"/>
              <a:t>Brand awareness</a:t>
            </a:r>
          </a:p>
          <a:p>
            <a:pPr marL="0" indent="0" algn="just">
              <a:spcBef>
                <a:spcPts val="0"/>
              </a:spcBef>
              <a:buNone/>
            </a:pPr>
            <a:r>
              <a:rPr lang="en-GB" sz="1400" b="1" dirty="0" smtClean="0"/>
              <a:t>Disadvantages </a:t>
            </a:r>
            <a:r>
              <a:rPr lang="en-GB" sz="1400" b="1" dirty="0"/>
              <a:t>of mass marketing</a:t>
            </a:r>
          </a:p>
          <a:p>
            <a:pPr lvl="0" algn="just">
              <a:spcBef>
                <a:spcPts val="0"/>
              </a:spcBef>
            </a:pPr>
            <a:r>
              <a:rPr lang="en-GB" sz="1400" dirty="0" smtClean="0"/>
              <a:t>High costs as larger-scale operation and manufacture is needed to meet mass market demand. High fixed costs</a:t>
            </a:r>
            <a:endParaRPr lang="en-GB" sz="1400" dirty="0"/>
          </a:p>
          <a:p>
            <a:pPr algn="just">
              <a:spcBef>
                <a:spcPts val="0"/>
              </a:spcBef>
            </a:pPr>
            <a:r>
              <a:rPr lang="en-GB" sz="1400" dirty="0" smtClean="0"/>
              <a:t>Products must appeal to a wide range of consumers so firms are unable to easily add value by tailoring products to consumers specific tastes. This results in lower </a:t>
            </a:r>
            <a:r>
              <a:rPr lang="en-GB" sz="1400" dirty="0"/>
              <a:t>prices </a:t>
            </a:r>
            <a:r>
              <a:rPr lang="en-GB" sz="1400" dirty="0" smtClean="0"/>
              <a:t>having to be charged. </a:t>
            </a:r>
          </a:p>
          <a:p>
            <a:pPr algn="just">
              <a:spcBef>
                <a:spcPts val="0"/>
              </a:spcBef>
            </a:pPr>
            <a:r>
              <a:rPr lang="en-GB" sz="1400" dirty="0" smtClean="0"/>
              <a:t>Consumer tastes change more quickly in mass markets and are harder to keep up to date with.</a:t>
            </a:r>
            <a:endParaRPr lang="en-GB" sz="1400" dirty="0"/>
          </a:p>
          <a:p>
            <a:pPr lvl="0" algn="just">
              <a:spcBef>
                <a:spcPts val="0"/>
              </a:spcBef>
            </a:pPr>
            <a:r>
              <a:rPr lang="en-GB" sz="1400" dirty="0" smtClean="0"/>
              <a:t>More competition often from large international rivals who compete using lower prices.</a:t>
            </a:r>
          </a:p>
          <a:p>
            <a:pPr lvl="0" algn="just">
              <a:spcBef>
                <a:spcPts val="0"/>
              </a:spcBef>
            </a:pPr>
            <a:r>
              <a:rPr lang="en-GB" sz="1400" dirty="0" smtClean="0"/>
              <a:t>Changes in demand can lead to unused spare capacity which increases unit costs</a:t>
            </a:r>
            <a:endParaRPr lang="en-GB" sz="1400" dirty="0"/>
          </a:p>
        </p:txBody>
      </p:sp>
    </p:spTree>
    <p:extLst>
      <p:ext uri="{BB962C8B-B14F-4D97-AF65-F5344CB8AC3E}">
        <p14:creationId xmlns="" xmlns:p14="http://schemas.microsoft.com/office/powerpoint/2010/main" val="1954830598"/>
      </p:ext>
    </p:extLst>
  </p:cSld>
  <p:clrMapOvr>
    <a:masterClrMapping/>
  </p:clrMapOvr>
  <p:transition spd="slow">
    <p:push dir="u"/>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12383</TotalTime>
  <Words>1303</Words>
  <Application>Microsoft Office PowerPoint</Application>
  <PresentationFormat>On-screen Show (4:3)</PresentationFormat>
  <Paragraphs>94</Paragraphs>
  <Slides>8</Slides>
  <Notes>6</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1_TitleSlide</vt:lpstr>
      <vt:lpstr>2_Default Design</vt:lpstr>
      <vt:lpstr>The role of marketing</vt:lpstr>
      <vt:lpstr>Mass or niche markets?</vt:lpstr>
      <vt:lpstr>Mass or niche markets?</vt:lpstr>
      <vt:lpstr>Mass or niche? </vt:lpstr>
      <vt:lpstr>Influences on choosing a target market and positioning:  Mass and niche marketing</vt:lpstr>
      <vt:lpstr>Niche marketing</vt:lpstr>
      <vt:lpstr>Mass marketing</vt:lpstr>
      <vt:lpstr>Mass marketing</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2016</dc:title>
  <dc:creator>Pearson Education</dc:creator>
  <cp:lastModifiedBy>user</cp:lastModifiedBy>
  <cp:revision>582</cp:revision>
  <dcterms:created xsi:type="dcterms:W3CDTF">2010-12-13T13:21:58Z</dcterms:created>
  <dcterms:modified xsi:type="dcterms:W3CDTF">2017-10-01T13:41:15Z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