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8" r:id="rId2"/>
    <p:sldId id="349" r:id="rId3"/>
    <p:sldId id="351" r:id="rId4"/>
    <p:sldId id="362" r:id="rId5"/>
    <p:sldId id="353" r:id="rId6"/>
    <p:sldId id="355" r:id="rId7"/>
    <p:sldId id="363" r:id="rId8"/>
    <p:sldId id="357" r:id="rId9"/>
    <p:sldId id="359" r:id="rId10"/>
    <p:sldId id="361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2.1 Growing the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2.1.1 Business growth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yson.co.uk/hair-care/dyson-supersonic-overview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yson.co.uk/haircare/supersonic/engineering-story.aspx" TargetMode="External"/><Relationship Id="rId5" Type="http://schemas.openxmlformats.org/officeDocument/2006/relationships/hyperlink" Target="http://www.telegraph.co.uk/finance/newsbysector/retailandconsumer/11691764/Heart-shaped-sausages-are-a-hit-with-young-shoppers.html" TargetMode="External"/><Relationship Id="rId4" Type="http://schemas.openxmlformats.org/officeDocument/2006/relationships/hyperlink" Target="https://www.heckfood.co.uk/our-stor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pendent.co.uk/news/business/news/dyson-sucks-up-the-profits-in-china-thanks-to-demand-for-air-purifiers-a694526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food-and-drink/features/the-many-ways-cadbury-is-losing-its-magic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</p:spPr>
        <p:txBody>
          <a:bodyPr/>
          <a:lstStyle/>
          <a:p>
            <a:r>
              <a:rPr lang="en-GB" dirty="0"/>
              <a:t>Methods of growth</a:t>
            </a:r>
          </a:p>
        </p:txBody>
      </p:sp>
    </p:spTree>
    <p:extLst>
      <p:ext uri="{BB962C8B-B14F-4D97-AF65-F5344CB8AC3E}">
        <p14:creationId xmlns:p14="http://schemas.microsoft.com/office/powerpoint/2010/main" xmlns="" val="978529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p14:dur="10" advClick="0" advTm="0">
        <p159:morph option="byObject"/>
      </p:transition>
    </mc:Choice>
    <mc:Fallback>
      <p:transition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grow inorganically – mergers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263631" cy="4702804"/>
          </a:xfrm>
        </p:spPr>
        <p:txBody>
          <a:bodyPr/>
          <a:lstStyle/>
          <a:p>
            <a:pPr lvl="0"/>
            <a:r>
              <a:rPr lang="en-GB" sz="2000" dirty="0"/>
              <a:t>A merger is when two businesses of roughly equal size agree to come together to form one business.</a:t>
            </a:r>
          </a:p>
          <a:p>
            <a:pPr lvl="0"/>
            <a:r>
              <a:rPr lang="en-GB" sz="2000" dirty="0"/>
              <a:t>Growth is extremely quick and both businesses can benefit from expertise and skills developed individually.</a:t>
            </a:r>
          </a:p>
          <a:p>
            <a:pPr lvl="0"/>
            <a:r>
              <a:rPr lang="en-GB" sz="2000" dirty="0"/>
              <a:t>Because growth is so quick, mergers can be badly managed and businesses clash, leading to disagreement and duplication of costs.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The £5bn merger of Dixons and Carphone Warehouse, possibly as products of mobile phones and electrical were a good match. In 2015 profits rose to £375m.</a:t>
            </a:r>
          </a:p>
          <a:p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In 2005 eBay bought Skype for $2.6bn and then sold it for $1.9bn, as they could not integrate their different technologies.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18907" y="4018277"/>
            <a:ext cx="2482774" cy="106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930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True or false? A merger is a method of growing organically.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the definition of organic growth?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benefit of organic growth.</a:t>
            </a:r>
          </a:p>
          <a:p>
            <a:pPr>
              <a:lnSpc>
                <a:spcPct val="90000"/>
              </a:lnSpc>
            </a:pPr>
            <a:r>
              <a:rPr lang="en-GB"/>
              <a:t>Give </a:t>
            </a:r>
            <a:r>
              <a:rPr lang="en-GB" dirty="0"/>
              <a:t>one reason why a business would decide to grow through a takeover.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growth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What the growth of a business is</a:t>
            </a:r>
          </a:p>
          <a:p>
            <a:pPr lvl="0"/>
            <a:r>
              <a:rPr lang="en-GB" dirty="0"/>
              <a:t>How to grow organically</a:t>
            </a:r>
          </a:p>
          <a:p>
            <a:r>
              <a:rPr lang="en-GB" dirty="0"/>
              <a:t>How to grow inorganically – takeovers and mergers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business growth?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Business growth is the expansion or success of one or more parts of a business.</a:t>
            </a:r>
          </a:p>
          <a:p>
            <a:pPr lvl="0"/>
            <a:r>
              <a:rPr lang="en-GB" sz="2600" dirty="0"/>
              <a:t>Business growth is usually seen as expanding sales, revenue, market share or even entering new markets.</a:t>
            </a:r>
          </a:p>
          <a:p>
            <a:pPr lvl="0"/>
            <a:r>
              <a:rPr lang="en-GB" sz="2600" dirty="0"/>
              <a:t>Growth can be internal, known as organic growth.</a:t>
            </a:r>
          </a:p>
          <a:p>
            <a:pPr lvl="0"/>
            <a:r>
              <a:rPr lang="en-GB" sz="2600" dirty="0"/>
              <a:t>Organic growth is growth from within the business, such as creating and launching successful new products.</a:t>
            </a:r>
          </a:p>
          <a:p>
            <a:pPr lvl="0"/>
            <a:r>
              <a:rPr lang="en-GB" sz="2600" dirty="0"/>
              <a:t>Growth can be external, known as inorganic growth.</a:t>
            </a:r>
          </a:p>
          <a:p>
            <a:r>
              <a:rPr lang="en-GB" sz="2600" dirty="0"/>
              <a:t>Inorganic growth is growing by buying up other businesses or by merging with another business. 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3200" b="1" dirty="0">
                <a:solidFill>
                  <a:srgbClr val="C0504D"/>
                </a:solidFill>
              </a:rPr>
              <a:t>Innovation</a:t>
            </a:r>
          </a:p>
          <a:p>
            <a:pPr lvl="0"/>
            <a:r>
              <a:rPr lang="en-GB" sz="3200" dirty="0"/>
              <a:t>Bringing a new idea to the market, such as Warburtons’ clever idea of an extra-large </a:t>
            </a:r>
            <a:r>
              <a:rPr lang="en-GB" sz="3200" dirty="0" smtClean="0"/>
              <a:t>crumpet</a:t>
            </a:r>
          </a:p>
          <a:p>
            <a:pPr lvl="0"/>
            <a:endParaRPr sz="3200" smtClean="0"/>
          </a:p>
          <a:p>
            <a:pPr marL="0" lvl="0" indent="0">
              <a:buNone/>
            </a:pPr>
            <a:r>
              <a:rPr sz="3200" b="1" smtClean="0">
                <a:solidFill>
                  <a:srgbClr val="C0504D"/>
                </a:solidFill>
              </a:rPr>
              <a:t>Organic (internal) growth</a:t>
            </a:r>
          </a:p>
          <a:p>
            <a:pPr lvl="0"/>
            <a:r>
              <a:rPr sz="3200" smtClean="0"/>
              <a:t>Growth from within the business, such as creating and launching successful new products</a:t>
            </a:r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grow organically – new products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Most businesses start with one product – </a:t>
            </a:r>
            <a:r>
              <a:rPr lang="en-GB" sz="2000" b="1" dirty="0">
                <a:solidFill>
                  <a:srgbClr val="C0504D"/>
                </a:solidFill>
              </a:rPr>
              <a:t>Heck sausages </a:t>
            </a:r>
            <a:r>
              <a:rPr lang="en-GB" sz="2000" dirty="0"/>
              <a:t>started with organic sausages.</a:t>
            </a:r>
          </a:p>
          <a:p>
            <a:pPr lvl="0"/>
            <a:r>
              <a:rPr lang="en-GB" sz="2000" dirty="0"/>
              <a:t>To grow organically, businesses then introduce a greater range of products. Heck decided to make chicken sausages.</a:t>
            </a:r>
          </a:p>
          <a:p>
            <a:pPr lvl="0"/>
            <a:r>
              <a:rPr lang="en-GB" sz="2000" dirty="0"/>
              <a:t>To encourage retailers to stock </a:t>
            </a:r>
            <a:r>
              <a:rPr lang="en-GB" sz="2000" b="1" dirty="0">
                <a:solidFill>
                  <a:srgbClr val="C0504D"/>
                </a:solidFill>
              </a:rPr>
              <a:t>new products</a:t>
            </a:r>
            <a:r>
              <a:rPr lang="en-GB" sz="2000" dirty="0"/>
              <a:t> it has to be different and innovative. Heck introduced heart-shaped sausages which helped increase revenue by 130%.</a:t>
            </a:r>
          </a:p>
          <a:p>
            <a:pPr lvl="0"/>
            <a:r>
              <a:rPr lang="en-GB" sz="2000" dirty="0"/>
              <a:t>Innovation through research and development (R&amp;D) can help growth.</a:t>
            </a:r>
          </a:p>
          <a:p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Dyson’s new hair dryer costs £299 and took 4 years of R&amp;D, opening up a whole new market for the business. </a:t>
            </a:r>
            <a:endParaRPr lang="en-GB" sz="2000" dirty="0" smtClean="0"/>
          </a:p>
          <a:p>
            <a:r>
              <a:rPr sz="2000" smtClean="0">
                <a:hlinkClick r:id="rId3"/>
              </a:rPr>
              <a:t>https://www.dyson.co.uk/hair-care/dyson-supersonic-overview.html</a:t>
            </a:r>
            <a:endParaRPr lang="en-GB" sz="2000" dirty="0"/>
          </a:p>
        </p:txBody>
      </p:sp>
      <p:sp>
        <p:nvSpPr>
          <p:cNvPr id="4" name="TextBox 3">
            <a:hlinkClick r:id="rId4"/>
          </p:cNvPr>
          <p:cNvSpPr txBox="1"/>
          <p:nvPr/>
        </p:nvSpPr>
        <p:spPr>
          <a:xfrm>
            <a:off x="7428411" y="1430187"/>
            <a:ext cx="1492650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Heck sausages</a:t>
            </a:r>
          </a:p>
        </p:txBody>
      </p:sp>
      <p:sp>
        <p:nvSpPr>
          <p:cNvPr id="6" name="TextBox 5">
            <a:hlinkClick r:id="rId5"/>
          </p:cNvPr>
          <p:cNvSpPr txBox="1"/>
          <p:nvPr/>
        </p:nvSpPr>
        <p:spPr>
          <a:xfrm>
            <a:off x="7428411" y="3376553"/>
            <a:ext cx="1492650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New products</a:t>
            </a:r>
          </a:p>
        </p:txBody>
      </p:sp>
      <p:sp>
        <p:nvSpPr>
          <p:cNvPr id="7" name="TextBox 6">
            <a:hlinkClick r:id="rId6"/>
          </p:cNvPr>
          <p:cNvSpPr txBox="1"/>
          <p:nvPr/>
        </p:nvSpPr>
        <p:spPr>
          <a:xfrm>
            <a:off x="7428411" y="5227235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Dyson</a:t>
            </a:r>
          </a:p>
        </p:txBody>
      </p:sp>
    </p:spTree>
    <p:extLst>
      <p:ext uri="{BB962C8B-B14F-4D97-AF65-F5344CB8AC3E}">
        <p14:creationId xmlns:p14="http://schemas.microsoft.com/office/powerpoint/2010/main" xmlns="" val="26986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grow organically – new markets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New markets often mean new countries to sell to, which also means significant costs and a wait for profits.</a:t>
            </a:r>
          </a:p>
          <a:p>
            <a:pPr lvl="0"/>
            <a:r>
              <a:rPr lang="en-GB" sz="2200" dirty="0"/>
              <a:t>Challenges include promoting an unknown brand.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</a:t>
            </a:r>
            <a:r>
              <a:rPr lang="en-GB" sz="2200" dirty="0"/>
              <a:t> Dyson launched its air purifiers in China with the products being hugely successful due to Chinese air pollution – turnover rose by a quarter to £1.7bn. </a:t>
            </a:r>
          </a:p>
          <a:p>
            <a:pPr lvl="0"/>
            <a:r>
              <a:rPr lang="en-GB" sz="2200" dirty="0"/>
              <a:t>Being a member of the Single European market has helped UK businesses to sell abroad</a:t>
            </a:r>
          </a:p>
          <a:p>
            <a:pPr lvl="0"/>
            <a:r>
              <a:rPr lang="en-GB" sz="2200" dirty="0"/>
              <a:t>Business can launch completely different products to their current range – such as the Dyson hair dryer.</a:t>
            </a:r>
          </a:p>
          <a:p>
            <a:r>
              <a:rPr lang="en-GB" sz="2200" dirty="0"/>
              <a:t>Business can change the way they market their product through the marketing mix.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2719119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Dyson</a:t>
            </a:r>
          </a:p>
        </p:txBody>
      </p:sp>
    </p:spTree>
    <p:extLst>
      <p:ext uri="{BB962C8B-B14F-4D97-AF65-F5344CB8AC3E}">
        <p14:creationId xmlns:p14="http://schemas.microsoft.com/office/powerpoint/2010/main" xmlns="" val="16675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3200" b="1" dirty="0" smtClean="0">
                <a:solidFill>
                  <a:srgbClr val="C0504D"/>
                </a:solidFill>
              </a:rPr>
              <a:t>Inorganic </a:t>
            </a:r>
            <a:r>
              <a:rPr lang="en-GB" sz="3200" b="1" dirty="0">
                <a:solidFill>
                  <a:srgbClr val="C0504D"/>
                </a:solidFill>
              </a:rPr>
              <a:t>(external) growth</a:t>
            </a:r>
          </a:p>
          <a:p>
            <a:pPr lvl="0"/>
            <a:r>
              <a:rPr lang="en-GB" sz="3200" dirty="0"/>
              <a:t>Growing by buying up other businesses or by merging with a business of roughly equal size</a:t>
            </a:r>
          </a:p>
          <a:p>
            <a:pPr marL="0" lvl="0" indent="0">
              <a:buNone/>
            </a:pPr>
            <a:r>
              <a:rPr lang="en-GB" sz="3200" b="1" dirty="0">
                <a:solidFill>
                  <a:srgbClr val="C0504D"/>
                </a:solidFill>
              </a:rPr>
              <a:t>Merger</a:t>
            </a:r>
          </a:p>
          <a:p>
            <a:pPr lvl="0"/>
            <a:r>
              <a:rPr lang="en-GB" sz="3200" dirty="0"/>
              <a:t>When two businesses of roughly equal size agree to come together to form one big </a:t>
            </a:r>
            <a:r>
              <a:rPr lang="en-GB" sz="3200" dirty="0" smtClean="0"/>
              <a:t>business</a:t>
            </a:r>
          </a:p>
          <a:p>
            <a:pPr marL="0" lvl="0" indent="0">
              <a:buNone/>
            </a:pPr>
            <a:r>
              <a:rPr sz="3200" b="1" smtClean="0">
                <a:solidFill>
                  <a:srgbClr val="C0504D"/>
                </a:solidFill>
              </a:rPr>
              <a:t>Takeover</a:t>
            </a:r>
          </a:p>
          <a:p>
            <a:pPr lvl="0"/>
            <a:r>
              <a:rPr sz="3200" smtClean="0"/>
              <a:t>Obtaining control of another business by buying more than 50 per cent of its share capital</a:t>
            </a:r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grow inorganically – takeovers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987092" cy="4702804"/>
          </a:xfrm>
        </p:spPr>
        <p:txBody>
          <a:bodyPr/>
          <a:lstStyle/>
          <a:p>
            <a:pPr lvl="0"/>
            <a:r>
              <a:rPr lang="en-GB" sz="2200" dirty="0"/>
              <a:t>A takeover is gaining control of another business by buying more than 50 per cent of its share capital.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</a:t>
            </a:r>
            <a:r>
              <a:rPr lang="en-GB" sz="2200" dirty="0"/>
              <a:t> In 2008, Mars the chocolate business bought Wrigley, the chewing gum maker for $32bn.</a:t>
            </a:r>
          </a:p>
          <a:p>
            <a:pPr lvl="0"/>
            <a:r>
              <a:rPr lang="en-GB" sz="2200" dirty="0"/>
              <a:t>Sales of chocolate were static but chewing gum sales were rising.</a:t>
            </a:r>
          </a:p>
          <a:p>
            <a:r>
              <a:rPr lang="en-GB" sz="2200" dirty="0"/>
              <a:t>The combined business had bigger negotiating power with suppliers and supermarkets, and costs could be reduced – such as only needing one set of sales people.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7024" y="2538452"/>
            <a:ext cx="3973777" cy="2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154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grow inorganically – takeovers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A takeover starts where owners or shareholders are asked to sell more than 50 per cent of their shares to the company wanting to start the process.</a:t>
            </a:r>
          </a:p>
          <a:p>
            <a:pPr lvl="0"/>
            <a:r>
              <a:rPr lang="en-GB" sz="2200" dirty="0"/>
              <a:t>Shares normally end up being sold for a profit.</a:t>
            </a:r>
          </a:p>
          <a:p>
            <a:pPr lvl="0"/>
            <a:r>
              <a:rPr lang="en-GB" sz="2200" dirty="0"/>
              <a:t>Once shares have been sold the business takes over full control of the business.</a:t>
            </a:r>
          </a:p>
          <a:p>
            <a:pPr lvl="0"/>
            <a:r>
              <a:rPr lang="en-GB" sz="2200" dirty="0"/>
              <a:t>Senior managers in the old business leave and the whole business goes through a process of getting rid of duplication.</a:t>
            </a:r>
          </a:p>
          <a:p>
            <a:r>
              <a:rPr lang="en-GB" sz="2200" b="1" dirty="0">
                <a:solidFill>
                  <a:srgbClr val="C0504D"/>
                </a:solidFill>
              </a:rPr>
              <a:t>Example:</a:t>
            </a:r>
            <a:r>
              <a:rPr lang="en-GB" sz="2200" dirty="0"/>
              <a:t> When the US company Kraft took over Cadburys for £11.bn in 2010 it immediately closed a factory in Bristol with the loss of 400 jobs.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230321" y="4899814"/>
            <a:ext cx="84537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Kraft</a:t>
            </a:r>
          </a:p>
        </p:txBody>
      </p:sp>
    </p:spTree>
    <p:extLst>
      <p:ext uri="{BB962C8B-B14F-4D97-AF65-F5344CB8AC3E}">
        <p14:creationId xmlns:p14="http://schemas.microsoft.com/office/powerpoint/2010/main" xmlns="" val="30533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3bed9ac8c0a05efb9b147772dfb6e4a691242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5739</TotalTime>
  <Words>834</Words>
  <Application>Microsoft Office PowerPoint</Application>
  <PresentationFormat>On-screen Show (4:3)</PresentationFormat>
  <Paragraphs>78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Methods of growth</vt:lpstr>
      <vt:lpstr>Methods of growth</vt:lpstr>
      <vt:lpstr>What is business growth?</vt:lpstr>
      <vt:lpstr>Key words</vt:lpstr>
      <vt:lpstr>How to grow organically – new products</vt:lpstr>
      <vt:lpstr>How to grow organically – new markets</vt:lpstr>
      <vt:lpstr>Key words</vt:lpstr>
      <vt:lpstr>How to grow inorganically – takeovers 1</vt:lpstr>
      <vt:lpstr>How to grow inorganically – takeovers 2</vt:lpstr>
      <vt:lpstr>How to grow inorganically – mergers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453</cp:revision>
  <dcterms:created xsi:type="dcterms:W3CDTF">2012-02-07T12:53:50Z</dcterms:created>
  <dcterms:modified xsi:type="dcterms:W3CDTF">2019-09-08T09:48:53Z</dcterms:modified>
</cp:coreProperties>
</file>