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349" r:id="rId2"/>
    <p:sldId id="536" r:id="rId3"/>
    <p:sldId id="329" r:id="rId4"/>
    <p:sldId id="507" r:id="rId5"/>
    <p:sldId id="451" r:id="rId6"/>
    <p:sldId id="531" r:id="rId7"/>
    <p:sldId id="533" r:id="rId8"/>
    <p:sldId id="535" r:id="rId9"/>
    <p:sldId id="327" r:id="rId10"/>
  </p:sldIdLst>
  <p:sldSz cx="9144000" cy="6858000" type="screen4x3"/>
  <p:notesSz cx="6797675" cy="9928225"/>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 Clark" initials="CSC" lastIdx="15" clrIdx="0"/>
  <p:cmAuthor id="1" name="Elina.Helenius" initials="W"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07" autoAdjust="0"/>
  </p:normalViewPr>
  <p:slideViewPr>
    <p:cSldViewPr snapToGrid="0" snapToObjects="1">
      <p:cViewPr varScale="1">
        <p:scale>
          <a:sx n="97" d="100"/>
          <a:sy n="97" d="100"/>
        </p:scale>
        <p:origin x="80" y="16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snapToGrid="0" snapToObjects="1">
      <p:cViewPr varScale="1">
        <p:scale>
          <a:sx n="78" d="100"/>
          <a:sy n="78" d="100"/>
        </p:scale>
        <p:origin x="39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601C9C46-485F-48D4-884A-6935935B50DF}" type="datetimeFigureOut">
              <a:rPr lang="en-GB" smtClean="0"/>
              <a:t>08/03/2020</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051DB65-C790-47C5-A04B-8FE3FF093ACE}" type="slidenum">
              <a:rPr lang="en-GB" smtClean="0"/>
              <a:t>‹#›</a:t>
            </a:fld>
            <a:endParaRPr lang="en-GB"/>
          </a:p>
        </p:txBody>
      </p:sp>
    </p:spTree>
    <p:extLst>
      <p:ext uri="{BB962C8B-B14F-4D97-AF65-F5344CB8AC3E}">
        <p14:creationId xmlns:p14="http://schemas.microsoft.com/office/powerpoint/2010/main" val="417874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584BEF9-010B-4CF3-9EDE-DFD4CEB0BC04}" type="datetimeFigureOut">
              <a:rPr lang="en-GB" smtClean="0"/>
              <a:t>08/03/2020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5495942-4EED-43F3-BE5D-D2DBA6DECCC1}" type="slidenum">
              <a:rPr lang="en-GB" smtClean="0"/>
              <a:t>‹#›</a:t>
            </a:fld>
            <a:endParaRPr lang="en-GB"/>
          </a:p>
        </p:txBody>
      </p:sp>
    </p:spTree>
    <p:extLst>
      <p:ext uri="{BB962C8B-B14F-4D97-AF65-F5344CB8AC3E}">
        <p14:creationId xmlns:p14="http://schemas.microsoft.com/office/powerpoint/2010/main" val="2520721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1</a:t>
            </a:fld>
            <a:endParaRPr lang="en-GB"/>
          </a:p>
        </p:txBody>
      </p:sp>
    </p:spTree>
    <p:extLst>
      <p:ext uri="{BB962C8B-B14F-4D97-AF65-F5344CB8AC3E}">
        <p14:creationId xmlns:p14="http://schemas.microsoft.com/office/powerpoint/2010/main" val="1915602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2</a:t>
            </a:fld>
            <a:endParaRPr lang="en-GB"/>
          </a:p>
        </p:txBody>
      </p:sp>
    </p:spTree>
    <p:extLst>
      <p:ext uri="{BB962C8B-B14F-4D97-AF65-F5344CB8AC3E}">
        <p14:creationId xmlns:p14="http://schemas.microsoft.com/office/powerpoint/2010/main" val="2406463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3</a:t>
            </a:fld>
            <a:endParaRPr lang="en-GB"/>
          </a:p>
        </p:txBody>
      </p:sp>
    </p:spTree>
    <p:extLst>
      <p:ext uri="{BB962C8B-B14F-4D97-AF65-F5344CB8AC3E}">
        <p14:creationId xmlns:p14="http://schemas.microsoft.com/office/powerpoint/2010/main" val="3350441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4</a:t>
            </a:fld>
            <a:endParaRPr lang="en-GB"/>
          </a:p>
        </p:txBody>
      </p:sp>
    </p:spTree>
    <p:extLst>
      <p:ext uri="{BB962C8B-B14F-4D97-AF65-F5344CB8AC3E}">
        <p14:creationId xmlns:p14="http://schemas.microsoft.com/office/powerpoint/2010/main" val="2104746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5</a:t>
            </a:fld>
            <a:endParaRPr lang="en-GB"/>
          </a:p>
        </p:txBody>
      </p:sp>
    </p:spTree>
    <p:extLst>
      <p:ext uri="{BB962C8B-B14F-4D97-AF65-F5344CB8AC3E}">
        <p14:creationId xmlns:p14="http://schemas.microsoft.com/office/powerpoint/2010/main" val="3904364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6</a:t>
            </a:fld>
            <a:endParaRPr lang="en-GB"/>
          </a:p>
        </p:txBody>
      </p:sp>
    </p:spTree>
    <p:extLst>
      <p:ext uri="{BB962C8B-B14F-4D97-AF65-F5344CB8AC3E}">
        <p14:creationId xmlns:p14="http://schemas.microsoft.com/office/powerpoint/2010/main" val="2725475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7</a:t>
            </a:fld>
            <a:endParaRPr lang="en-GB"/>
          </a:p>
        </p:txBody>
      </p:sp>
    </p:spTree>
    <p:extLst>
      <p:ext uri="{BB962C8B-B14F-4D97-AF65-F5344CB8AC3E}">
        <p14:creationId xmlns:p14="http://schemas.microsoft.com/office/powerpoint/2010/main" val="941824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8</a:t>
            </a:fld>
            <a:endParaRPr lang="en-GB"/>
          </a:p>
        </p:txBody>
      </p:sp>
    </p:spTree>
    <p:extLst>
      <p:ext uri="{BB962C8B-B14F-4D97-AF65-F5344CB8AC3E}">
        <p14:creationId xmlns:p14="http://schemas.microsoft.com/office/powerpoint/2010/main" val="4154716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9</a:t>
            </a:fld>
            <a:endParaRPr lang="en-GB"/>
          </a:p>
        </p:txBody>
      </p:sp>
    </p:spTree>
    <p:extLst>
      <p:ext uri="{BB962C8B-B14F-4D97-AF65-F5344CB8AC3E}">
        <p14:creationId xmlns:p14="http://schemas.microsoft.com/office/powerpoint/2010/main" val="4134495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5825" y="1043797"/>
            <a:ext cx="8195095" cy="2556654"/>
          </a:xfrm>
        </p:spPr>
        <p:txBody>
          <a:bodyPr anchor="b"/>
          <a:lstStyle>
            <a:lvl1pPr algn="ctr">
              <a:defRPr sz="6000"/>
            </a:lvl1pPr>
          </a:lstStyle>
          <a:p>
            <a:r>
              <a:rPr lang="en-GB" dirty="0"/>
              <a:t>Click to edit Master title style</a:t>
            </a:r>
            <a:endParaRPr lang="en-US" dirty="0"/>
          </a:p>
        </p:txBody>
      </p:sp>
      <p:sp>
        <p:nvSpPr>
          <p:cNvPr id="3" name="Subtitle 2"/>
          <p:cNvSpPr>
            <a:spLocks noGrp="1"/>
          </p:cNvSpPr>
          <p:nvPr>
            <p:ph type="subTitle" idx="1"/>
          </p:nvPr>
        </p:nvSpPr>
        <p:spPr>
          <a:xfrm>
            <a:off x="465825" y="3886200"/>
            <a:ext cx="8195095" cy="1752600"/>
          </a:xfrm>
        </p:spPr>
        <p:txBody>
          <a:bodyPr>
            <a:normAutofit/>
          </a:bodyPr>
          <a:lstStyle>
            <a:lvl1pPr marL="0" indent="0" algn="ctr">
              <a:buNone/>
              <a:defRPr sz="4000" b="0">
                <a:solidFill>
                  <a:schemeClr val="bg1">
                    <a:lumMod val="6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155275" y="1423359"/>
            <a:ext cx="4340525" cy="4702804"/>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199" y="1423359"/>
            <a:ext cx="4272861" cy="4702804"/>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hasCustomPrompt="1"/>
          </p:nvPr>
        </p:nvSpPr>
        <p:spPr>
          <a:xfrm>
            <a:off x="155275" y="1442072"/>
            <a:ext cx="4342113" cy="586158"/>
          </a:xfrm>
        </p:spPr>
        <p:txBody>
          <a:bodyPr anchor="t">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155275" y="2028230"/>
            <a:ext cx="4342113" cy="4097933"/>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hasCustomPrompt="1"/>
          </p:nvPr>
        </p:nvSpPr>
        <p:spPr>
          <a:xfrm>
            <a:off x="4645025" y="1442072"/>
            <a:ext cx="4276036" cy="586158"/>
          </a:xfrm>
        </p:spPr>
        <p:txBody>
          <a:bodyPr anchor="t">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45025" y="2028230"/>
            <a:ext cx="4276036" cy="4097933"/>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6126163"/>
            <a:ext cx="8258141" cy="731837"/>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 name="Footer Placeholder 4"/>
          <p:cNvSpPr txBox="1">
            <a:spLocks/>
          </p:cNvSpPr>
          <p:nvPr userDrawn="1"/>
        </p:nvSpPr>
        <p:spPr>
          <a:xfrm>
            <a:off x="172167" y="6440068"/>
            <a:ext cx="3617502" cy="358950"/>
          </a:xfrm>
          <a:prstGeom prst="rect">
            <a:avLst/>
          </a:prstGeom>
        </p:spPr>
        <p:txBody>
          <a:bodyPr anchor="b"/>
          <a:lstStyle>
            <a:defPPr>
              <a:defRPr lang="en-US"/>
            </a:defPPr>
            <a:lvl1pPr marL="0" algn="l" defTabSz="457200" rtl="0" eaLnBrk="1" latinLnBrk="0" hangingPunct="1">
              <a:defRPr sz="900" kern="1200">
                <a:solidFill>
                  <a:schemeClr val="tx1"/>
                </a:solidFill>
                <a:latin typeface="+mj-lt"/>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900" kern="1200" dirty="0">
                <a:solidFill>
                  <a:schemeClr val="tx1"/>
                </a:solidFill>
                <a:effectLst/>
                <a:latin typeface="+mj-lt"/>
                <a:ea typeface="+mn-ea"/>
                <a:cs typeface="Arial"/>
              </a:rPr>
              <a:t>Edexcel GCSE (9-1) Business</a:t>
            </a:r>
            <a:br>
              <a:rPr lang="en-GB" sz="900" kern="1200" dirty="0">
                <a:solidFill>
                  <a:schemeClr val="tx1"/>
                </a:solidFill>
                <a:effectLst/>
                <a:latin typeface="+mj-lt"/>
                <a:ea typeface="+mn-ea"/>
                <a:cs typeface="Arial"/>
              </a:rPr>
            </a:br>
            <a:r>
              <a:rPr lang="en-US" dirty="0"/>
              <a:t>Dynamic Learning © Hodder &amp; Stoughton </a:t>
            </a:r>
          </a:p>
        </p:txBody>
      </p:sp>
      <p:sp>
        <p:nvSpPr>
          <p:cNvPr id="11" name="Rectangle 10"/>
          <p:cNvSpPr/>
          <p:nvPr userDrawn="1"/>
        </p:nvSpPr>
        <p:spPr>
          <a:xfrm>
            <a:off x="0" y="0"/>
            <a:ext cx="9144000" cy="731837"/>
          </a:xfrm>
          <a:prstGeom prst="rect">
            <a:avLst/>
          </a:prstGeom>
          <a:solidFill>
            <a:schemeClr val="accent2"/>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55275" y="738665"/>
            <a:ext cx="8765786" cy="684694"/>
          </a:xfrm>
          <a:prstGeom prst="rect">
            <a:avLst/>
          </a:prstGeom>
        </p:spPr>
        <p:txBody>
          <a:bodyPr vert="horz" lIns="91440" tIns="45720" rIns="91440" bIns="45720" rtlCol="0" anchor="t">
            <a:noAutofit/>
          </a:bodyPr>
          <a:lstStyle/>
          <a:p>
            <a:r>
              <a:rPr lang="en-GB" dirty="0"/>
              <a:t>Click to edit Master title style</a:t>
            </a:r>
            <a:endParaRPr lang="en-US" dirty="0"/>
          </a:p>
        </p:txBody>
      </p:sp>
      <p:sp>
        <p:nvSpPr>
          <p:cNvPr id="3" name="Text Placeholder 2"/>
          <p:cNvSpPr>
            <a:spLocks noGrp="1"/>
          </p:cNvSpPr>
          <p:nvPr>
            <p:ph type="body" idx="1"/>
          </p:nvPr>
        </p:nvSpPr>
        <p:spPr>
          <a:xfrm>
            <a:off x="155275" y="1430187"/>
            <a:ext cx="8765785" cy="4695976"/>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extBox 6"/>
          <p:cNvSpPr txBox="1"/>
          <p:nvPr userDrawn="1"/>
        </p:nvSpPr>
        <p:spPr>
          <a:xfrm>
            <a:off x="155275" y="29393"/>
            <a:ext cx="7068981" cy="677108"/>
          </a:xfrm>
          <a:prstGeom prst="rect">
            <a:avLst/>
          </a:prstGeom>
          <a:noFill/>
        </p:spPr>
        <p:txBody>
          <a:bodyPr wrap="square" rtlCol="0">
            <a:spAutoFit/>
          </a:bodyPr>
          <a:lstStyle/>
          <a:p>
            <a:pPr marL="0" algn="l" defTabSz="457200" rtl="0" eaLnBrk="1" latinLnBrk="0" hangingPunct="1"/>
            <a:r>
              <a:rPr lang="en-GB" sz="2000" b="1" kern="1200" dirty="0">
                <a:solidFill>
                  <a:schemeClr val="bg1"/>
                </a:solidFill>
                <a:latin typeface="Calibri" panose="020F0502020204030204" pitchFamily="34" charset="0"/>
                <a:ea typeface="+mn-ea"/>
                <a:cs typeface="Arial"/>
              </a:rPr>
              <a:t>Topic 2.5 Understanding external influences on business</a:t>
            </a:r>
          </a:p>
          <a:p>
            <a:pPr marL="0" algn="l" defTabSz="457200" rtl="0" eaLnBrk="1" latinLnBrk="0" hangingPunct="1"/>
            <a:r>
              <a:rPr lang="en-GB" sz="1800" b="0" kern="1200" dirty="0">
                <a:solidFill>
                  <a:schemeClr val="bg1"/>
                </a:solidFill>
                <a:latin typeface="Calibri" panose="020F0502020204030204" pitchFamily="34" charset="0"/>
                <a:ea typeface="+mn-ea"/>
                <a:cs typeface="Arial"/>
              </a:rPr>
              <a:t>2.5.4 Motivation</a:t>
            </a:r>
          </a:p>
        </p:txBody>
      </p:sp>
      <p:pic>
        <p:nvPicPr>
          <p:cNvPr id="4" name="Picture 3" descr="EDU_RGB_Land.jpg"/>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7879107" y="6267545"/>
            <a:ext cx="1041953" cy="449071"/>
          </a:xfrm>
          <a:prstGeom prst="rect">
            <a:avLst/>
          </a:prstGeom>
        </p:spPr>
      </p:pic>
      <p:pic>
        <p:nvPicPr>
          <p:cNvPr id="9" name="Picture 8" descr="Dynamic_Learning_v2.jpg"/>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6715700" y="6481251"/>
            <a:ext cx="1000975" cy="244094"/>
          </a:xfrm>
          <a:prstGeom prst="rect">
            <a:avLst/>
          </a:prstGeom>
        </p:spPr>
      </p:pic>
      <p:sp>
        <p:nvSpPr>
          <p:cNvPr id="16" name="Rounded Rectangle 15"/>
          <p:cNvSpPr/>
          <p:nvPr userDrawn="1"/>
        </p:nvSpPr>
        <p:spPr>
          <a:xfrm>
            <a:off x="6966209" y="145510"/>
            <a:ext cx="1954851" cy="460500"/>
          </a:xfrm>
          <a:prstGeom prst="roundRect">
            <a:avLst>
              <a:gd name="adj" fmla="val 28648"/>
            </a:avLst>
          </a:prstGeom>
          <a:noFill/>
          <a:ln w="2222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latin typeface="+mj-lt"/>
                <a:cs typeface="Helvetica"/>
              </a:rPr>
              <a:t>PRESENTATION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xStyles>
    <p:titleStyle>
      <a:lvl1pPr algn="l" defTabSz="457200" rtl="0" eaLnBrk="1" latinLnBrk="0" hangingPunct="1">
        <a:spcBef>
          <a:spcPct val="0"/>
        </a:spcBef>
        <a:buNone/>
        <a:defRPr sz="4000" b="1" kern="1200">
          <a:solidFill>
            <a:schemeClr val="accent2"/>
          </a:solidFill>
          <a:latin typeface="+mj-lt"/>
          <a:ea typeface="+mj-ea"/>
          <a:cs typeface="+mj-cs"/>
        </a:defRPr>
      </a:lvl1pPr>
    </p:titleStyle>
    <p:bodyStyle>
      <a:lvl1pPr marL="361950" indent="-361950" algn="l" defTabSz="457200" rtl="0" eaLnBrk="1" latinLnBrk="0" hangingPunct="1">
        <a:spcBef>
          <a:spcPct val="20000"/>
        </a:spcBef>
        <a:buFont typeface="Arial"/>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Font typeface="Arial" panose="020B0604020202020204" pitchFamily="34" charset="0"/>
        <a:buChar char="•"/>
        <a:tabLst/>
        <a:defRPr lang="en-US" sz="2800" kern="1200" dirty="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ndependent.co.uk/extras/big-question/the-big-question-why-is-john-lewis-giving-staff-a-20-bonus-and-why-is-it-doing-so-well-839988.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155274" y="738665"/>
            <a:ext cx="8988725" cy="684694"/>
          </a:xfrm>
        </p:spPr>
        <p:txBody>
          <a:bodyPr/>
          <a:lstStyle/>
          <a:p>
            <a:r>
              <a:rPr lang="en-GB" sz="3800" dirty="0"/>
              <a:t>Motivation</a:t>
            </a:r>
          </a:p>
        </p:txBody>
      </p:sp>
    </p:spTree>
    <p:extLst>
      <p:ext uri="{BB962C8B-B14F-4D97-AF65-F5344CB8AC3E}">
        <p14:creationId xmlns:p14="http://schemas.microsoft.com/office/powerpoint/2010/main" val="964043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155274" y="738665"/>
            <a:ext cx="8988725" cy="684694"/>
          </a:xfrm>
        </p:spPr>
        <p:txBody>
          <a:bodyPr/>
          <a:lstStyle/>
          <a:p>
            <a:r>
              <a:rPr lang="en-GB" sz="3800" dirty="0"/>
              <a:t>Motivation</a:t>
            </a:r>
          </a:p>
        </p:txBody>
      </p:sp>
      <p:sp>
        <p:nvSpPr>
          <p:cNvPr id="5" name="Content Placeholder 4"/>
          <p:cNvSpPr>
            <a:spLocks noGrp="1"/>
          </p:cNvSpPr>
          <p:nvPr>
            <p:ph idx="1"/>
          </p:nvPr>
        </p:nvSpPr>
        <p:spPr>
          <a:xfrm>
            <a:off x="155275" y="1430187"/>
            <a:ext cx="8765785" cy="4695976"/>
          </a:xfrm>
        </p:spPr>
        <p:txBody>
          <a:bodyPr>
            <a:noAutofit/>
          </a:bodyPr>
          <a:lstStyle/>
          <a:p>
            <a:pPr marL="0" lvl="0" indent="0">
              <a:buNone/>
            </a:pPr>
            <a:r>
              <a:rPr lang="en-GB" dirty="0"/>
              <a:t>This section covers the following: </a:t>
            </a:r>
          </a:p>
          <a:p>
            <a:pPr lvl="0"/>
            <a:r>
              <a:rPr lang="en-GB" dirty="0"/>
              <a:t>What motivation is</a:t>
            </a:r>
          </a:p>
          <a:p>
            <a:pPr lvl="0"/>
            <a:r>
              <a:rPr lang="en-GB" dirty="0"/>
              <a:t>The importance of motivation in the workplace</a:t>
            </a:r>
          </a:p>
          <a:p>
            <a:pPr lvl="0"/>
            <a:r>
              <a:rPr lang="en-GB" dirty="0"/>
              <a:t>How businesses motivate employees</a:t>
            </a:r>
          </a:p>
          <a:p>
            <a:r>
              <a:rPr lang="en-GB" dirty="0"/>
              <a:t>Non-financial methods of to motivate employees</a:t>
            </a:r>
          </a:p>
        </p:txBody>
      </p:sp>
    </p:spTree>
    <p:extLst>
      <p:ext uri="{BB962C8B-B14F-4D97-AF65-F5344CB8AC3E}">
        <p14:creationId xmlns:p14="http://schemas.microsoft.com/office/powerpoint/2010/main" val="21603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Key words (1)</a:t>
            </a:r>
          </a:p>
        </p:txBody>
      </p:sp>
      <p:sp>
        <p:nvSpPr>
          <p:cNvPr id="5" name="Content Placeholder 4"/>
          <p:cNvSpPr>
            <a:spLocks noGrp="1"/>
          </p:cNvSpPr>
          <p:nvPr>
            <p:ph idx="1"/>
          </p:nvPr>
        </p:nvSpPr>
        <p:spPr>
          <a:xfrm>
            <a:off x="155276" y="1430187"/>
            <a:ext cx="7531116" cy="4695976"/>
          </a:xfrm>
        </p:spPr>
        <p:txBody>
          <a:bodyPr>
            <a:noAutofit/>
          </a:bodyPr>
          <a:lstStyle/>
          <a:p>
            <a:pPr marL="0" lvl="0" indent="0">
              <a:buNone/>
            </a:pPr>
            <a:r>
              <a:rPr lang="en-GB" sz="2600" b="1" dirty="0">
                <a:solidFill>
                  <a:srgbClr val="C0504D"/>
                </a:solidFill>
              </a:rPr>
              <a:t>Autonomy</a:t>
            </a:r>
          </a:p>
          <a:p>
            <a:pPr lvl="0"/>
            <a:r>
              <a:rPr lang="en-GB" sz="2600" dirty="0"/>
              <a:t>The independent power to decide on what you are going to do at work</a:t>
            </a:r>
          </a:p>
          <a:p>
            <a:pPr marL="0" lvl="0" indent="0">
              <a:buNone/>
            </a:pPr>
            <a:r>
              <a:rPr lang="en-GB" sz="2600" b="1" dirty="0">
                <a:solidFill>
                  <a:srgbClr val="C0504D"/>
                </a:solidFill>
              </a:rPr>
              <a:t>Commission</a:t>
            </a:r>
          </a:p>
          <a:p>
            <a:pPr lvl="0"/>
            <a:r>
              <a:rPr lang="en-GB" sz="2600" dirty="0"/>
              <a:t>Being paid a percentage of the value of a sale you have made, for example a ten per cent commission</a:t>
            </a:r>
          </a:p>
          <a:p>
            <a:pPr marL="0" lvl="0" indent="0">
              <a:buNone/>
            </a:pPr>
            <a:r>
              <a:rPr lang="en-GB" sz="2600" b="1" dirty="0">
                <a:solidFill>
                  <a:srgbClr val="C0504D"/>
                </a:solidFill>
              </a:rPr>
              <a:t>Fringe benefits</a:t>
            </a:r>
          </a:p>
          <a:p>
            <a:pPr lvl="0"/>
            <a:r>
              <a:rPr lang="en-GB" sz="2600" dirty="0"/>
              <a:t>Rewards you get from work other than pay, such as a company phone or car</a:t>
            </a:r>
          </a:p>
        </p:txBody>
      </p:sp>
    </p:spTree>
    <p:extLst>
      <p:ext uri="{BB962C8B-B14F-4D97-AF65-F5344CB8AC3E}">
        <p14:creationId xmlns:p14="http://schemas.microsoft.com/office/powerpoint/2010/main" val="857211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Key words (2)</a:t>
            </a:r>
          </a:p>
        </p:txBody>
      </p:sp>
      <p:sp>
        <p:nvSpPr>
          <p:cNvPr id="5" name="Content Placeholder 4"/>
          <p:cNvSpPr>
            <a:spLocks noGrp="1"/>
          </p:cNvSpPr>
          <p:nvPr>
            <p:ph idx="1"/>
          </p:nvPr>
        </p:nvSpPr>
        <p:spPr>
          <a:xfrm>
            <a:off x="155275" y="1430187"/>
            <a:ext cx="8418357" cy="4695976"/>
          </a:xfrm>
        </p:spPr>
        <p:txBody>
          <a:bodyPr>
            <a:noAutofit/>
          </a:bodyPr>
          <a:lstStyle/>
          <a:p>
            <a:pPr marL="0" lvl="0" indent="0">
              <a:buNone/>
            </a:pPr>
            <a:r>
              <a:rPr lang="en-GB" sz="2600" b="1" dirty="0">
                <a:solidFill>
                  <a:srgbClr val="C0504D"/>
                </a:solidFill>
              </a:rPr>
              <a:t>Job enrichment</a:t>
            </a:r>
          </a:p>
          <a:p>
            <a:pPr lvl="0"/>
            <a:r>
              <a:rPr lang="en-GB" sz="2600" dirty="0"/>
              <a:t>Being given a range of activities and responsibilities that enable the worker to learn and to grow</a:t>
            </a:r>
          </a:p>
          <a:p>
            <a:pPr marL="0" lvl="0" indent="0">
              <a:buNone/>
            </a:pPr>
            <a:r>
              <a:rPr lang="en-GB" sz="2600" b="1" dirty="0">
                <a:solidFill>
                  <a:srgbClr val="C0504D"/>
                </a:solidFill>
              </a:rPr>
              <a:t>Job rotation</a:t>
            </a:r>
          </a:p>
          <a:p>
            <a:pPr lvl="0"/>
            <a:r>
              <a:rPr lang="en-GB" sz="2600" dirty="0"/>
              <a:t>Having several tasks to do at work to relieve the boredom of doing the same thing all the time</a:t>
            </a:r>
          </a:p>
          <a:p>
            <a:pPr marL="0" indent="0">
              <a:buNone/>
            </a:pPr>
            <a:r>
              <a:rPr lang="en-GB" sz="2600" b="1" dirty="0">
                <a:solidFill>
                  <a:srgbClr val="C0504D"/>
                </a:solidFill>
              </a:rPr>
              <a:t>Remuneration</a:t>
            </a:r>
          </a:p>
          <a:p>
            <a:r>
              <a:rPr lang="en-GB" sz="2600" dirty="0"/>
              <a:t>All the financial rewards received from work, whether direct, such as a salary, or indirect, such as free membership of a sports club</a:t>
            </a:r>
          </a:p>
        </p:txBody>
      </p:sp>
    </p:spTree>
    <p:extLst>
      <p:ext uri="{BB962C8B-B14F-4D97-AF65-F5344CB8AC3E}">
        <p14:creationId xmlns:p14="http://schemas.microsoft.com/office/powerpoint/2010/main" val="1089400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sz="3800" dirty="0"/>
              <a:t>What exactly is ‘motivation’?</a:t>
            </a:r>
          </a:p>
        </p:txBody>
      </p:sp>
      <p:sp>
        <p:nvSpPr>
          <p:cNvPr id="5" name="Content Placeholder 4"/>
          <p:cNvSpPr>
            <a:spLocks noGrp="1"/>
          </p:cNvSpPr>
          <p:nvPr>
            <p:ph idx="1"/>
          </p:nvPr>
        </p:nvSpPr>
        <p:spPr>
          <a:xfrm>
            <a:off x="155275" y="1430187"/>
            <a:ext cx="8765785" cy="4695976"/>
          </a:xfrm>
        </p:spPr>
        <p:txBody>
          <a:bodyPr>
            <a:noAutofit/>
          </a:bodyPr>
          <a:lstStyle/>
          <a:p>
            <a:r>
              <a:rPr lang="en-GB" dirty="0"/>
              <a:t>Motivation comes from enjoyment of the work and/or the desire to achieve certain objectives, e.g. gain promotion.</a:t>
            </a:r>
          </a:p>
          <a:p>
            <a:pPr marL="0" indent="0">
              <a:buNone/>
            </a:pPr>
            <a:r>
              <a:rPr lang="en-GB" dirty="0"/>
              <a:t>Ways to motivate staff include the following:</a:t>
            </a:r>
          </a:p>
          <a:p>
            <a:r>
              <a:rPr lang="en-GB" dirty="0"/>
              <a:t>Give them a sense of belonging and purpose, i.e. what they do makes a positive impact.</a:t>
            </a:r>
          </a:p>
          <a:p>
            <a:r>
              <a:rPr lang="en-GB" dirty="0"/>
              <a:t>Involve staff in decision making so they take ownership of issues.</a:t>
            </a:r>
          </a:p>
          <a:p>
            <a:r>
              <a:rPr lang="en-GB" dirty="0"/>
              <a:t>Make their role challenging and varied in terms of the tasks they do.</a:t>
            </a:r>
          </a:p>
        </p:txBody>
      </p:sp>
      <p:sp>
        <p:nvSpPr>
          <p:cNvPr id="3" name="Rectangle 2"/>
          <p:cNvSpPr/>
          <p:nvPr/>
        </p:nvSpPr>
        <p:spPr>
          <a:xfrm>
            <a:off x="6120142" y="5006568"/>
            <a:ext cx="3023857" cy="369332"/>
          </a:xfrm>
          <a:prstGeom prst="rect">
            <a:avLst/>
          </a:prstGeom>
        </p:spPr>
        <p:txBody>
          <a:bodyPr wrap="square">
            <a:spAutoFit/>
          </a:bodyPr>
          <a:lstStyle/>
          <a:p>
            <a:pPr algn="r"/>
            <a:r>
              <a:rPr lang="en-GB" i="1" dirty="0">
                <a:latin typeface="Cambria" panose="02040503050406030204" pitchFamily="18" charset="0"/>
                <a:cs typeface="Times New Roman" panose="02020603050405020304" pitchFamily="18" charset="0"/>
              </a:rPr>
              <a:t> </a:t>
            </a:r>
          </a:p>
        </p:txBody>
      </p:sp>
    </p:spTree>
    <p:extLst>
      <p:ext uri="{BB962C8B-B14F-4D97-AF65-F5344CB8AC3E}">
        <p14:creationId xmlns:p14="http://schemas.microsoft.com/office/powerpoint/2010/main" val="292602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155275" y="738665"/>
            <a:ext cx="8988724" cy="684694"/>
          </a:xfrm>
        </p:spPr>
        <p:txBody>
          <a:bodyPr/>
          <a:lstStyle/>
          <a:p>
            <a:r>
              <a:rPr lang="en-GB" sz="3800" dirty="0"/>
              <a:t>Importance of motivation in the workplace</a:t>
            </a:r>
          </a:p>
        </p:txBody>
      </p:sp>
      <p:sp>
        <p:nvSpPr>
          <p:cNvPr id="5" name="Content Placeholder 4"/>
          <p:cNvSpPr>
            <a:spLocks noGrp="1"/>
          </p:cNvSpPr>
          <p:nvPr>
            <p:ph idx="1"/>
          </p:nvPr>
        </p:nvSpPr>
        <p:spPr>
          <a:xfrm>
            <a:off x="155275" y="1430187"/>
            <a:ext cx="8765785" cy="4695976"/>
          </a:xfrm>
        </p:spPr>
        <p:txBody>
          <a:bodyPr>
            <a:noAutofit/>
          </a:bodyPr>
          <a:lstStyle/>
          <a:p>
            <a:pPr lvl="0"/>
            <a:r>
              <a:rPr lang="en-GB" sz="2400" dirty="0"/>
              <a:t>Motivated staff are more welcoming, friendly and inspiring to the customers they engage with. Walk into an Apple store and you will be greeted and asked if anyone can help.</a:t>
            </a:r>
          </a:p>
          <a:p>
            <a:pPr lvl="0"/>
            <a:r>
              <a:rPr lang="en-GB" sz="2400" dirty="0"/>
              <a:t>Motivated staff can also encourage high quality workers to aspire to join the businesses. A Google advert for 5,000 staff had 2 million applicants.</a:t>
            </a:r>
          </a:p>
          <a:p>
            <a:pPr lvl="0"/>
            <a:r>
              <a:rPr lang="en-GB" sz="2400" dirty="0"/>
              <a:t>Motivated staff mean higher retention rates and lower </a:t>
            </a:r>
            <a:br>
              <a:rPr lang="en-GB" sz="2400" dirty="0"/>
            </a:br>
            <a:r>
              <a:rPr lang="en-GB" sz="2400" dirty="0"/>
              <a:t>costs for businesses. Staff retention rates at John Lewis </a:t>
            </a:r>
            <a:br>
              <a:rPr lang="en-GB" sz="2400" dirty="0"/>
            </a:br>
            <a:r>
              <a:rPr lang="en-GB" sz="2400" dirty="0"/>
              <a:t>are excellent, with 80% staying longer than a year.</a:t>
            </a:r>
          </a:p>
          <a:p>
            <a:r>
              <a:rPr lang="en-GB" sz="2400" dirty="0"/>
              <a:t>Staff motivation leads to higher productivity and better quality which reduces costs and improves the brand image. It also leads to lower labour costs per unit meaning higher profits per unit.</a:t>
            </a:r>
          </a:p>
        </p:txBody>
      </p:sp>
      <p:sp>
        <p:nvSpPr>
          <p:cNvPr id="3" name="Rectangle 2"/>
          <p:cNvSpPr/>
          <p:nvPr/>
        </p:nvSpPr>
        <p:spPr>
          <a:xfrm>
            <a:off x="6120142" y="5006568"/>
            <a:ext cx="3023857" cy="369332"/>
          </a:xfrm>
          <a:prstGeom prst="rect">
            <a:avLst/>
          </a:prstGeom>
        </p:spPr>
        <p:txBody>
          <a:bodyPr wrap="square">
            <a:spAutoFit/>
          </a:bodyPr>
          <a:lstStyle/>
          <a:p>
            <a:pPr algn="r"/>
            <a:r>
              <a:rPr lang="en-GB" i="1" dirty="0">
                <a:latin typeface="Cambria" panose="02040503050406030204" pitchFamily="18" charset="0"/>
                <a:cs typeface="Times New Roman" panose="02020603050405020304" pitchFamily="18" charset="0"/>
              </a:rPr>
              <a:t> </a:t>
            </a:r>
          </a:p>
        </p:txBody>
      </p:sp>
      <p:sp>
        <p:nvSpPr>
          <p:cNvPr id="6" name="TextBox 5">
            <a:hlinkClick r:id="rId3"/>
          </p:cNvPr>
          <p:cNvSpPr txBox="1"/>
          <p:nvPr/>
        </p:nvSpPr>
        <p:spPr>
          <a:xfrm>
            <a:off x="7659232" y="3890575"/>
            <a:ext cx="1261828" cy="461665"/>
          </a:xfrm>
          <a:prstGeom prst="rect">
            <a:avLst/>
          </a:prstGeom>
          <a:solidFill>
            <a:schemeClr val="accent2"/>
          </a:solidFill>
          <a:effectLst>
            <a:outerShdw blurRad="50800" dist="38100" dir="2700000" algn="tl" rotWithShape="0">
              <a:prstClr val="black">
                <a:alpha val="40000"/>
              </a:prstClr>
            </a:outerShdw>
          </a:effectLst>
        </p:spPr>
        <p:txBody>
          <a:bodyPr wrap="square" rtlCol="0">
            <a:spAutoFit/>
          </a:bodyPr>
          <a:lstStyle/>
          <a:p>
            <a:r>
              <a:rPr lang="en-GB" sz="2400" b="1" dirty="0">
                <a:solidFill>
                  <a:schemeClr val="bg1"/>
                </a:solidFill>
              </a:rPr>
              <a:t>Bonuses</a:t>
            </a:r>
          </a:p>
        </p:txBody>
      </p:sp>
    </p:spTree>
    <p:extLst>
      <p:ext uri="{BB962C8B-B14F-4D97-AF65-F5344CB8AC3E}">
        <p14:creationId xmlns:p14="http://schemas.microsoft.com/office/powerpoint/2010/main" val="1113576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sz="3800" dirty="0"/>
              <a:t>Financial motivation</a:t>
            </a:r>
          </a:p>
        </p:txBody>
      </p:sp>
      <p:sp>
        <p:nvSpPr>
          <p:cNvPr id="5" name="Content Placeholder 4"/>
          <p:cNvSpPr>
            <a:spLocks noGrp="1"/>
          </p:cNvSpPr>
          <p:nvPr>
            <p:ph idx="1"/>
          </p:nvPr>
        </p:nvSpPr>
        <p:spPr>
          <a:xfrm>
            <a:off x="155275" y="1430187"/>
            <a:ext cx="8765785" cy="4695976"/>
          </a:xfrm>
        </p:spPr>
        <p:txBody>
          <a:bodyPr>
            <a:noAutofit/>
          </a:bodyPr>
          <a:lstStyle/>
          <a:p>
            <a:pPr lvl="0"/>
            <a:r>
              <a:rPr lang="en-GB" sz="2000" b="1" dirty="0">
                <a:solidFill>
                  <a:srgbClr val="C0504D"/>
                </a:solidFill>
              </a:rPr>
              <a:t>Remuneration</a:t>
            </a:r>
            <a:r>
              <a:rPr lang="en-GB" sz="2000" dirty="0"/>
              <a:t> is all the financial rewards received from work, whether direct, such as a salary, or indirect, such as free membership of a sports club, known as fringe benefits.</a:t>
            </a:r>
          </a:p>
          <a:p>
            <a:pPr lvl="0"/>
            <a:r>
              <a:rPr lang="en-GB" sz="2000" b="1" dirty="0">
                <a:solidFill>
                  <a:srgbClr val="C0504D"/>
                </a:solidFill>
              </a:rPr>
              <a:t>Fringe benefits </a:t>
            </a:r>
            <a:r>
              <a:rPr lang="en-GB" sz="2000" dirty="0"/>
              <a:t>are rewards you get from work other than pay, such as a company phone or car.</a:t>
            </a:r>
          </a:p>
          <a:p>
            <a:pPr lvl="0"/>
            <a:r>
              <a:rPr lang="en-GB" sz="2000" b="1" dirty="0">
                <a:solidFill>
                  <a:srgbClr val="C0504D"/>
                </a:solidFill>
              </a:rPr>
              <a:t>Bonuses</a:t>
            </a:r>
            <a:r>
              <a:rPr lang="en-GB" sz="2000" dirty="0"/>
              <a:t> are extra payments over and above the basic wage or salary. John Lewis has given each of its staff, called ‘partners’, a bonus of 20% of their annual pay as the business announced bumper profits of £380m in 2016.</a:t>
            </a:r>
          </a:p>
          <a:p>
            <a:pPr lvl="0"/>
            <a:r>
              <a:rPr lang="en-GB" sz="2000" b="1" dirty="0">
                <a:solidFill>
                  <a:srgbClr val="C0504D"/>
                </a:solidFill>
              </a:rPr>
              <a:t>Commission</a:t>
            </a:r>
            <a:r>
              <a:rPr lang="en-GB" sz="2000" dirty="0"/>
              <a:t> is being paid a percentage of the value of a sale you have made. On average sales staff selling advertising for Facebook earnt £79,500 commission in 2016.</a:t>
            </a:r>
          </a:p>
          <a:p>
            <a:r>
              <a:rPr lang="en-GB" sz="2000" b="1" dirty="0">
                <a:solidFill>
                  <a:srgbClr val="C0504D"/>
                </a:solidFill>
              </a:rPr>
              <a:t>Promotion</a:t>
            </a:r>
            <a:r>
              <a:rPr lang="en-GB" sz="2000" dirty="0"/>
              <a:t> is where an employee will rise up the career ladder ending up with larger earnings and benefits, such as a better car.</a:t>
            </a:r>
          </a:p>
        </p:txBody>
      </p:sp>
      <p:sp>
        <p:nvSpPr>
          <p:cNvPr id="3" name="Rectangle 2"/>
          <p:cNvSpPr/>
          <p:nvPr/>
        </p:nvSpPr>
        <p:spPr>
          <a:xfrm>
            <a:off x="6120142" y="5006568"/>
            <a:ext cx="3023857" cy="369332"/>
          </a:xfrm>
          <a:prstGeom prst="rect">
            <a:avLst/>
          </a:prstGeom>
        </p:spPr>
        <p:txBody>
          <a:bodyPr wrap="square">
            <a:spAutoFit/>
          </a:bodyPr>
          <a:lstStyle/>
          <a:p>
            <a:pPr algn="r"/>
            <a:r>
              <a:rPr lang="en-GB" i="1" dirty="0">
                <a:latin typeface="Cambria" panose="02040503050406030204" pitchFamily="18" charset="0"/>
                <a:cs typeface="Times New Roman" panose="02020603050405020304" pitchFamily="18" charset="0"/>
              </a:rPr>
              <a:t> </a:t>
            </a:r>
          </a:p>
        </p:txBody>
      </p:sp>
    </p:spTree>
    <p:extLst>
      <p:ext uri="{BB962C8B-B14F-4D97-AF65-F5344CB8AC3E}">
        <p14:creationId xmlns:p14="http://schemas.microsoft.com/office/powerpoint/2010/main" val="1265694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sz="3800" dirty="0"/>
              <a:t>Non-financial motivation</a:t>
            </a:r>
          </a:p>
        </p:txBody>
      </p:sp>
      <p:sp>
        <p:nvSpPr>
          <p:cNvPr id="5" name="Content Placeholder 4"/>
          <p:cNvSpPr>
            <a:spLocks noGrp="1"/>
          </p:cNvSpPr>
          <p:nvPr>
            <p:ph idx="1"/>
          </p:nvPr>
        </p:nvSpPr>
        <p:spPr>
          <a:xfrm>
            <a:off x="155276" y="1430187"/>
            <a:ext cx="8119592" cy="4695976"/>
          </a:xfrm>
        </p:spPr>
        <p:txBody>
          <a:bodyPr>
            <a:noAutofit/>
          </a:bodyPr>
          <a:lstStyle/>
          <a:p>
            <a:pPr lvl="0"/>
            <a:r>
              <a:rPr lang="en-GB" sz="2400" b="1" dirty="0">
                <a:solidFill>
                  <a:srgbClr val="C0504D"/>
                </a:solidFill>
              </a:rPr>
              <a:t>Job rotation </a:t>
            </a:r>
            <a:r>
              <a:rPr lang="en-GB" sz="2400" dirty="0"/>
              <a:t>is having several tasks to do at work to relieve the boredom of doing the same thing all the time.</a:t>
            </a:r>
          </a:p>
          <a:p>
            <a:pPr lvl="0"/>
            <a:r>
              <a:rPr lang="en-GB" sz="2400" b="1" dirty="0">
                <a:solidFill>
                  <a:srgbClr val="C0504D"/>
                </a:solidFill>
              </a:rPr>
              <a:t>Job enrichment </a:t>
            </a:r>
            <a:r>
              <a:rPr lang="en-GB" sz="2400" dirty="0"/>
              <a:t>is being given a range of activities and responsibilities that enable the worker to learn and to grow, e.g. learning the job of supervisor for an hour a day.</a:t>
            </a:r>
          </a:p>
          <a:p>
            <a:pPr lvl="0"/>
            <a:r>
              <a:rPr lang="en-GB" sz="2400" b="1" dirty="0">
                <a:solidFill>
                  <a:srgbClr val="C0504D"/>
                </a:solidFill>
              </a:rPr>
              <a:t>Autonomy</a:t>
            </a:r>
            <a:r>
              <a:rPr lang="en-GB" sz="2400" dirty="0"/>
              <a:t> is the independent power to decide on what you are going to do at work. Few workers are truly independent.</a:t>
            </a:r>
          </a:p>
          <a:p>
            <a:r>
              <a:rPr lang="en-GB" sz="2400" b="1" dirty="0">
                <a:solidFill>
                  <a:srgbClr val="C0504D"/>
                </a:solidFill>
              </a:rPr>
              <a:t>Example:</a:t>
            </a:r>
            <a:r>
              <a:rPr lang="en-GB" sz="2400" dirty="0"/>
              <a:t> A teacher may be able to decide what to teach each day in the class room but still must ensure the content needed for the exam is covered within the year.</a:t>
            </a:r>
          </a:p>
        </p:txBody>
      </p:sp>
      <p:sp>
        <p:nvSpPr>
          <p:cNvPr id="3" name="Rectangle 2"/>
          <p:cNvSpPr/>
          <p:nvPr/>
        </p:nvSpPr>
        <p:spPr>
          <a:xfrm>
            <a:off x="6120142" y="5006568"/>
            <a:ext cx="3023857" cy="369332"/>
          </a:xfrm>
          <a:prstGeom prst="rect">
            <a:avLst/>
          </a:prstGeom>
        </p:spPr>
        <p:txBody>
          <a:bodyPr wrap="square">
            <a:spAutoFit/>
          </a:bodyPr>
          <a:lstStyle/>
          <a:p>
            <a:pPr algn="r"/>
            <a:r>
              <a:rPr lang="en-GB" i="1" dirty="0">
                <a:latin typeface="Cambria" panose="02040503050406030204" pitchFamily="18" charset="0"/>
                <a:cs typeface="Times New Roman" panose="02020603050405020304" pitchFamily="18" charset="0"/>
              </a:rPr>
              <a:t> </a:t>
            </a:r>
          </a:p>
        </p:txBody>
      </p:sp>
    </p:spTree>
    <p:extLst>
      <p:ext uri="{BB962C8B-B14F-4D97-AF65-F5344CB8AC3E}">
        <p14:creationId xmlns:p14="http://schemas.microsoft.com/office/powerpoint/2010/main" val="4038739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Summary questions</a:t>
            </a:r>
          </a:p>
        </p:txBody>
      </p:sp>
      <p:sp>
        <p:nvSpPr>
          <p:cNvPr id="5" name="Content Placeholder 4"/>
          <p:cNvSpPr>
            <a:spLocks noGrp="1"/>
          </p:cNvSpPr>
          <p:nvPr>
            <p:ph idx="1"/>
          </p:nvPr>
        </p:nvSpPr>
        <p:spPr>
          <a:xfrm>
            <a:off x="155275" y="1430187"/>
            <a:ext cx="8753335" cy="4979666"/>
          </a:xfrm>
        </p:spPr>
        <p:txBody>
          <a:bodyPr>
            <a:noAutofit/>
          </a:bodyPr>
          <a:lstStyle/>
          <a:p>
            <a:pPr marL="0" indent="0">
              <a:buNone/>
            </a:pPr>
            <a:r>
              <a:rPr lang="en-GB" dirty="0"/>
              <a:t>Write down or discuss the answers to these questions.</a:t>
            </a:r>
          </a:p>
          <a:p>
            <a:pPr lvl="0"/>
            <a:r>
              <a:rPr lang="en-GB" dirty="0"/>
              <a:t>What is motivation?</a:t>
            </a:r>
          </a:p>
          <a:p>
            <a:pPr lvl="0"/>
            <a:r>
              <a:rPr lang="en-GB" dirty="0"/>
              <a:t>Give one reason why motivation is important in </a:t>
            </a:r>
            <a:br>
              <a:rPr lang="en-GB" dirty="0"/>
            </a:br>
            <a:r>
              <a:rPr lang="en-GB" dirty="0"/>
              <a:t>the workplace.</a:t>
            </a:r>
          </a:p>
          <a:p>
            <a:pPr lvl="0"/>
            <a:r>
              <a:rPr lang="en-GB" dirty="0"/>
              <a:t>What is remuneration?</a:t>
            </a:r>
          </a:p>
          <a:p>
            <a:pPr lvl="0"/>
            <a:r>
              <a:rPr lang="en-GB" dirty="0"/>
              <a:t>Name a fringe benefit.</a:t>
            </a:r>
          </a:p>
          <a:p>
            <a:pPr lvl="0"/>
            <a:r>
              <a:rPr lang="en-GB" dirty="0"/>
              <a:t>What is job enrichment?</a:t>
            </a:r>
          </a:p>
          <a:p>
            <a:r>
              <a:rPr lang="en-GB" dirty="0"/>
              <a:t>Why might autonomy of staff be important to </a:t>
            </a:r>
            <a:br>
              <a:rPr lang="en-GB" dirty="0"/>
            </a:br>
            <a:r>
              <a:rPr lang="en-GB" dirty="0"/>
              <a:t>the success of a business?</a:t>
            </a:r>
          </a:p>
        </p:txBody>
      </p:sp>
    </p:spTree>
    <p:extLst>
      <p:ext uri="{BB962C8B-B14F-4D97-AF65-F5344CB8AC3E}">
        <p14:creationId xmlns:p14="http://schemas.microsoft.com/office/powerpoint/2010/main" val="9088343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ED82D75F-ABBE-45DD-BF1B-8E84A3A92A23"/>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LAYERS_CUSTOMIZATION" val="UEsDBBQAAgAIAHx0M0haf7mZOgQAAOEOAAAdAAAAdW5pdmVyc2FsL2NvbW1vbl9tZXNzYWdlcy5sbmetV/9u2zYQ/r9A34EQUGADtrQd0KIYEge0xNhCZMmV6DjZDwiMxNhEKDGTKLfZX32aPtieZEfKbuymg6R0gG2YtO+7091335HHpx8LiTa8qoUqT5zXR68cxMtM5aJcnTgLevbzOwfVmpU5k6rkJ06pHHQ6ev7sWLJy1bAVh+/PnyF0XPC6hmU9MquHNRL5iTMfp240m+PwKg2iSZSO/YkzclVxx8p7FKiV+qP64Ze37z6+fvP2x+OXW8s+QMkMB8EhFLJIb171AAppHAUpoJEgDckldUbmc5hdtKCBHxJntP0yzHoekwtnZD477RZxTEKaJoHvkdRP0jCiNhcBocRzRleqQWu24UgrtBH8A9JrDpXUouKoliK3P2QKNsqGdznzohn2wzQmCY19l/pR6IwSVVX3P1lY1ui1qsBdjXJRs2vJc+sTOGN/v6t4Da6ZBk4heOm1gH+qgonyqNN1jJd+OElpFAVJSkJvt+OMSJkjr2LGzUCUGCckBoCK1bx6gm1qWWbNEZZyGMLUn0wDeFMTwlSs1hLeemgccwI1mPOyywo4QmJgV5Iso9gzSQNXiKE7VtcfVJUf8GO/UF3AfuhGQEGX7oFTg7EDhhoLUI6q4pnuApuRJMETko6jSyAy9F00xCI6h3Y7H2JxRRJoEZJ02YT4wp9gQ3jTYjv+7/orY4bO8h6xLAM7k76NUE0NOyal0AW20+phXhLyfgFV83HwjS5uASGxtl4rseEQQpV3swc0xSWe4c/7hf9beob9gHgpEMqLlim1YmecMZCHUmnEpFTmAcAvyzeszDi65hlrgPD38Ldc5PZvptg2kr8a8TdieistL7aqFHrk8sXRwNAOhOxxhEVTQ3ha8+JOd7neC/8pURhi/2cIfR59oP+kbdaxDx0wFqq/BQF5NoIEiir7W/nhGTiatz0PouCXNwN8htEWIFToqRgXkKqDEC4ghQPsl2Sc+BSG7ZJf10J3zjFb2bZA3y5qBgcHyTV/KOw1v1HQE5KzTTvOQNZspTsLujctD7SH+jSAkEMAXLUjESClKCD+vAfmYkZ2GWgl4+BJlqqRuW1RKW6tbEBum4I/nsM3lSrsrmT1jrytap1+TxTtw8Wt0/mAeZIQHLvT1MWhS8wRzjSN7GkEXDQxBTRJAzw25kDKgulsDVp5o5oy7wnUnsI8coYBbJvShLMqW//z6XNPjK8iaXfRdvfXQSDQYUaIyBew30Olef1nFwjF40M7u+hjtT217ux6HmKpD3T4X06HrNX0QhWwddTtF9i2LRqmFLvTGRAysfxTTZV1j959hBmOz0FU7PnKGc1YdQuKRJWSg1Bsqg0B9TDvDxeHRktR8iG236fp5oGpP0+x59lbFDSfFNltO7xyOCtm2+uUhOtUXzB3ikMQvK/weC70QEA7I3byAo3erh/afPN4ZHxZ1fYyevxy7276L1BLAwQUAAIACAB8dDNIw6oVif4CAABlCgAAJwAAAHVuaXZlcnNhbC9mbGFzaF9wdWJsaXNoaW5nX3NldHRpbmdzLnhtbNVW3U7bMBS+71NYnrikAQYbq9IiRFutAtqKdtq4Qm582lg4dhY7LeVqT7MH25PsOKYlFQwFGNKmXjQ5Puc73/nJJ4dHN4kkc8iM0KpJd+s7lICKNBdq1qRfxt3tQ0qMZYozqRU0qdKUHLVqYZpPpDDxCKxFV0MQRplGaps0tjZtBMFisagLk2buVMvcIr6pRzoJ0gwMKAtZkEq2xD+7TMHQVq1GSOhN55rnEojgSEEJx47JrmQmpoF3m7DoepbpXPETLXVGstmkSd8dHrvfysdDtUUCyhVnWmh0ZttgnAvHh8mRuAUSg5jFSHxvn5KF4DYuHgPnHwYPUQpsXwNzKCcai1H2Dj4ByzizzL/6fBZurFkZvIkvFUtENMYT4upv0vb46vPlsHNx1uufXo0Hg7Nxb+hJFDHBJk4YbCYKkZDOswjWeUJmLYti5I0xUyYNhEHZtHKbarVBzr2TiZbY+yIK9yGZAO+zBErTGF0L1UXPXUqmWIhcNulxJpikRFgmRbQONvnEWGGL+XfLngSxcM+AnI/ofXrfnShmmYEyrdWJcT2PWl91LjlZ6pxIcQ3EaoL15wk+xUDKwyHTTCeFFdfHEiMFZpwLWAA/Knp6B/inRJeYIskxEjc3lWB9hu+5uCUTmOoMcYHNccfRLozHrz8LOGXG3IOyFcet0Vmv3bnq9dudb1uuQMbnTEXPBMeBQ5Lat8BnWLvSmEJKjd0sQWBnIpYbKObDBS/cqpRZOXfM5sXQ3SALUBy3QD4eEw8iXE2hcqgKGDFFtJJLwiL8hIxbobnQuUGLXxYPbV5E0IcSoQqqM/yCMFnGIauCtrO7937/4MPHw0+NevDrx8/tJ4PuZGUomcvmdeXkSWFZi8vDby4MnBY8Lg02y/9NZbjsjKq0tT+o4jU4reJ14aVnWJKdShRQN2ZepFA5pEiEBf43V+IFY32V4vudeJuxvmHNr1nl/6Zk/7a+PGzcFsLg0euMO0mEEgk2winY+g7UOtjfwfvHo0e1GqJtXg1btd9QSwMEFAACAAgAfHQzSE9Ble2qAgAAXgoAACEAAAB1bml2ZXJzYWwvZmxhc2hfc2tpbl9zZXR0aW5ncy54bWyVVttu2zAMfd9XBNl73V3TAUqANM2AAt1arEXfZZuxhciSIcnp8vcTZTmWE7v2QhSIyHMkijxiSvSeidWH2Ywkkkv1DMYwkWn0NL4ZS5fzuDJGiqtECgPCXAmpCsrnq48/3YdEDjnGkgdQUzk7mkB7zMJ9plD8Gd8WaEOERBYlFccHmcmrmCb7TMlKpKOp5ccSFGdib5HXPxab7eABnGlzb6Do5LS9QZtGKRVoDZjS9y3aKIvTGHhz0rX7TOS0R71/+zPagWlmHG39CW2IVtIMukW+WaMN44XdvduVBdr7BAN/jYV++Yw2COX0CKq7+d1XtEGGLKvyfzRSKplhQbuc95t44nBJU/v8MKtrtFECXggPGu2CL4+7610A8l/Dd0/wuSrJn7CuZwMBmx5zWO0o10CiZlkHdS7fHitjH8gJELpa0JPN+olWugNrnS3wD7wxkYYo72khr5JXBWzqlENkN9ASNptbNy5C7MkX5KjgcAkMvC30t63tJTTwttBnzlJ4FPx4iT8P1aSm07fU93SkCTYMgtplujKqstFm1UTxqAd8wNoDAkeDKWQKK435vLACsHkkcr46p+giKSLogWXUMCl+IS4+uttoEp0FvOL69UUMMxz6ZOdytMM6rJdbT1Bl/ePQXq5ez4yd5cs5NYYmeWF/nPR85nnLudtnHvVTcFxaPKh7sZNTSQVVe1AvUvLJ5whpYDJY1m9sCE6ioAok6q8z8Zv0NUBURQxqa/vGoBFO11fjcpbl3P6ZVwZvkHYJA8GaaXK7naDspMvA4UUAVCV5o9p6UUeKihvG4QDcRwOHu/DQzYi2Kh0S3No8wM6EkvOeSZr006KVytkYCQI9hFebVz+jjkzQvaGxdlfrPP2x+dyMNBRfZ5o5hxdTZ2sbvyyideL/lf8AUEsDBBQAAgAIAHx0M0grL9OQ0wIAAHYJAAAmAAAAdW5pdmVyc2FsL2h0bWxfcHVibGlzaGluZ19zZXR0aW5ncy54bWzNVsFOGzEQvecrLFccyQKlLY02QYgEEUFJRFK1nJCznmQtvPbW9iaEU7+mH9Yv6XhNQiJotCCoqhyyHs+8eW/Gnt348DaTZArGCq2adLe+QwmoRHOhJk36dXiyfUCJdUxxJrWCJlWaksNWLc6LkRQ2HYBz6GoJwijbyF2Tps7ljSiazWZ1YXPjd7UsHOLbeqKzKDdgQTkwUS7ZHP/cPAdLW7UaIXEwfdG8kEAERwpKeHZMnrpM0ih4jVhyMzG6UPxYS22ImYya9N3Bkf8tfAJSW2SgvDbbQqM3uwbjXHg6TA7EHZAUxCRF3nv7lMwEd2n5GHn/OHqMUmIHCcyjHGvUotw9fAaOceZYWIZ8Dm6dXRiCic8Vy0QyxB3i5Tdpe3h9etXvXJ53L86uh73e+bDbDyTKmGgdJ47WE8VISBcmgWWemDnHkhR5Y8yYSQtxtGpauI21WiPn12SkJZa+jKJkjEzlvEmPjGCSEuGYFMly1zEzAXciJGrwsbv1sXL0ATDoTVJmLKwmWuxYX8Wk9U0XkpO5LogUN0CcJqioyPApBbJabjI2OiutkllHrBQcyFTADPhhWaV7wL8lusIUWYGReBRzCS5k+FGIOzKCsTaIC2yKhxbtwgb8+rOAc2btAyhbcNwanHfbnevuRbvzfcsLZHzKVPJMcGwhZLl7C3yG2pXGFFJqrOYKBFYmYYWFsj9c8NKtiszKuVM2LZvuG1mCYrsF8gmYuJHg0RKqgKqACVNEKzknLMFLYf0RmgpdWLSEwxKg7YsIhlAiVEl1ggMKkxkOpgrazu7e+/0PHz8dfG7Uo98/f21vDLofFH3JfLYwKY43jorluHh85+LI39CnL7szxb+661edQZVCXfSqePXOqnhdhmHSXxkklSjgJJiEsYOzQIpMOOCv2eQXNGrzVA5tfKVGvaGKjcft/xURVsuX8NpbN46e/CyooX39W6lV+wNQSwMEFAACAAgAfHQzSEflG4WDAQAACQYAAB8AAAB1bml2ZXJzYWwvaHRtbF9za2luX3NldHRpbmdzLmpzjZTLbsIwEEX3fEWUbitEn6HdoUKlSiwqtbuqCxOGEOHYlu2kpIh/L+PwiB8peDbxzdEdz1ieTS/arTiNo+doY77N/t3eGw1Q07KEa1unHXqBeqxoPofPvACaM4gdpEJkQaiCo749IY2z+d0SmbGd1R9orFqOMQ/hIiTKkKhCYhUSf0LiOiT+2gXui2sKa7V7VmrNWT/lTAPTfcZlQQwTX72a1S7TgXkF8gy6IClYpolZXeTJ8SHBaHMpLwRh9ZRnvD8j6SqTvGTzrvzLWoDcXfyqAQZPycvEsqO50m8aCjfxZIjRTQoJSsE+7+MEIwhTMgPa8h2Y9Q9qGfsFOXSVq1wf6NENRpsWJAOvS8MRho2xnZfXzQTD5zSsdUPc3WJYBCU1SM9qfI9hgVyU4oILFJJn2BEP9Xt+RCkn85xl+9QDjCCHh0Xbru6dCjXHH8fWE+LOE1r6U6iZQI7GApoKaPqgWVmVk3UaevTdY8sVL59YVXiQaHeQ4P4r+j53Gteut/0DUEsDBBQAAgAIAHx0M0iWUXBaugAAAKMBAAAaAAAAdW5pdmVyc2FsL2kxOG5fcHJlc2V0cy54bWydkLEKwjAQhvc+Rbjdxm6lJHET3Bx0lpqmGmkvJZdYH9+UinSRgkMg//F9P8mJ3avv2NN4sg4lFPkWmEHtGos3CefTflMCo1BjU3cOjQR0wHYqE7Yo8egNmUAsVSBJuIcwVJyP45hbGnxqINfFkIop167n6fQO+WTyYVZhdiv7l/2ZgcoyxsQ12i4cUKV7SjPCyGsJk3PRmFtsHfBfgFkDWr8CPIYVwMcFIPj3xVPSkUL6ZgqCL5arsjdQSwMEFAACAAgAfHQzSGAwPB5rAAAAdQAAABwAAAB1bml2ZXJzYWwvbG9jYWxfc2V0dGluZ3MueG1sNYwxDoMwDAB3XmF5p9CtA4GNDYZCH2ARt4rk2CiJqvb3zdLtpDvdMH2iwJtTDqYOr5cegfUwH/Tl8LHP7Q0hF1JPYsoO1RCmsRnEDpKNS6lhhlPoy2nnWKHwSrGW2x3y37ew1OUzsMdubH5QSwMEFAACAAgA6AIhR4ok4qj6AgAAsAgAABQAAAB1bml2ZXJzYWwvcGxheWVyLnhtbK1VTW/bMAw9p8D+g6F7paRd1zawW3QFgh3WoUDWbbdAtRlbi78myXXTXz/K8vecbgV2SGBTfI8U+Ui7189J7DyBVCJLPbKgc+JA6meBSEOPPHxdHV+Q66t3R24e8z1IRwQeKVJhADwmTgDKlyLXCL7nOvJIz0CRmTi5FJkUeo/cZ8jdRbok745m6JIqj0Ra50vGyrKkQiEiDVUWF4ZEUT9LWC5BQapBMpsGcRrsUv8djb8kS5ne56B6yFy/PXBN0nI8KzEgKU9pJkN2Mp8v2I+7z2s/goQfi1RpnvpAHKzkrCrlI/d3d1lQxKCMbebaJNegtUmiss1cvRSLi9RR0veIddgkoBQPQdE4DQmzWDYBdrcxV1HNowa0hlftRM1b+W3M+6ZxqzrHOue8eIyFivCoD+msk0CXDaO6SXXdSkEPjYJWhok4En4VQkJQvX5rJTJfEBuwVVyVJ1Wljwf4tOK+zuT+FmGoorqDtG0atU2jFajloG30dUdBmttugetCQlOqmfskAsi+cCm5kcWVlgW4bGSssWwIdpm9ct2kriFupJP47B96Y/xGrfmpXutMBfgfjfmERG1NRBrA80qgj4YEa6oBi21sVOcxNTG7nFTxmPR0PTDZHOum4EUczWUIOIYB15x1dnYICpIrdPELOcL2Dg6CIxFGMf70JMP49CBNwuVukqF3cBAcZ/5uAtqa2zKycR1HYmoV5LKJdeL6hdJZIl4qeQ72jF5WOnxt5Jqjm1y0B+fzP0ZxEKMZzC2ZWF3mqbevmsN7M6dadT6b3FoGasV5AF3k1quZhSIf+QSw5UWsb/s5NfuwBx3lPDUd01zfUe9ZuRYv4JQiMF+6xampSQRGMx75cHHaY8B+4nYZhK9MhyJus7SpA6WserP/VUWbLV+3znb9UIddrOGTgNJi7Ex9RHWEMivSYNRDmncfERXjTruRwJ0YtnijxQmKNMs98h4f6jtfnl12Vz7HTzjrfWvubWCbyxtWep1wpyBW67q9iFvvBnz8DVBLAwQUAAIACAB8dDNIaLyeISEJAADUOgAAKQAAAHVuaXZlcnNhbC9za2luX2N1c3RvbWl6YXRpb25fc2V0dGluZ3MueG1s7VvrbtvKEf5/nmKh4gAtUFiUqGuhqOBlZRORKR2RtpMWhUCJa4swxVXJpR0f6Eef5jzYeZLOLkmLlGWZzKVNWplJEM7ONzM7OzO73EkG0b0XaHHE6Nr71WEeDSzCmBfcRcOfEBosqU/DaUgiwqL6jnLjBS59NIJbymlAjZgTuE7oanw0GkpoJH5Qr6v09B68tdRWE3VbuIl7SMdtDcb6st6XNRjTmw1tUN8TkcgNyZIE7LDUQb0w+hJgBBEJmRG45NNQLnLnh4ozOA8d1wO+aNhp8Webad3qLf6gVqPdbeNtU5FluYO0tt7QpW232+8qDYSlVluSt2qvKTdl1Gi3G/3OttFttmV4G/U7IKWF+x3U6rZaTX3bxE1AI0VR9aa27cr9RkMBbbjX17ajkdqVJNRoNOSWvm135JEqIeCWQYYi97gDZV1W5c5WUZVGT0YjbaSOWlus447WRr0m7kjStqWqsiTtnLubXd5dO2rp6WTufEPgwSU4OMpjq34guAbLOAyB2Sbrje8wghZORExnTd7VrBmK0mCtpcEpAjljzWwqUhMikAMQMry0Jhfo0WMrGjPkxK5HF044qIuxjFFYlU+LPB157rvaImaMBmdLGjAw9Syg4drxa8M/JJGTzqsMkj6QsAru1lmSnbqu+CkLS3VBNMNzDLSk640TPI3pHT1bOMv7u5DGgVvKzNXThoS+F9wDt9TvavioIt+LmMHIumAf7vGnPGwD1Soi3LwO5k8ppO8siJ9plMRPBdxO5dse2YM+eJHHBFRp8OcYdOPckeIC9BT+HMcEoKW4al3+vA1i5BMDdpknf/Mou+88kbCoJCmWR1F0E2+qxtMmpHfc2UXc2wv9jPMp1J7gjlso8acUiE+QKyy1SqnbxPz1Pcb0db+WDNagBRY3X1xSkhA5Vefa5HKqmB/n48n5ZK4a57WhlmQl4mn5x2an96nR7vxpUE9xJSVZl8p4XJSFhLC2VE6Wac8m4zkIxOO5iT/YtSH/szJ0cmWPDRPXhulfKguYzvB1bcj/LAO9ms2wac+tsaHjuWHNzYkt/DLGNtZrw480RivngSBG0YNHHhFbEQTl2QsJinzPFQO8ZHtBTEro0yeXimHOZ9iyZ4ZmGxOzNrRoGD79WUh2Yth+QtAYIdeLnIVPXKEWQkSM8/IC2sXpDMEvtvKAk64dLzgro32m3Bjm+dyeTMbWHJt6RqkNceAiPXS4puqCZoqFZyAjhA05/Dz4XESfkIAU368s5MI4vxjDb5sbcuHdrXz4zT7DmimGJZmSoAQQAgfPIOos62Yy07kPQSFy0MaJokcauoWgyS9dCdmGqU0gNDU7J9/mYjLZsPBesITQIUtWQt4ltizlHM/VyQeIccjNSUXQ5D2k5PuKoI/YghzCVgmYqVwb5wrPCJ6GWYJkObh0eLz7T8hZLgHHvfng0TgCCvcwpInIxqiyIgv/cgXraCjjA8meyAQ/ixW88x4IWBG6paIKCpCGdR5Xv1wZf5uPFGOM9TkEmj65mduiPnJ9DhSSgMKB0/cpnwaodtwHJ1jC8ZYsnRjS4QnYXM8VbHz5hTH/jL1fkcPSIvRzWr9MHX/4+ay6dYWq99LINRybQRmcVTbsLe25GXymITzgX7WijAOqm2AlqawakBmqRyuBMFR0XrqgCPuVgIY5AnXTpC5A4eDfOZUEmJNUhknRF4i5Bs8VDLkGj1YTcYNVy7Bh074hC36KLQEWy52s2uGV5t8aPoHPvOfVXpBbCuniE+ch2RChBorlL7PKuS23UKJswx6D4SbIvEv2VZDqe2t+Fi8n9uoSZ65IykphPjc09l2Rw753L0oL+Dlek5f7+W1I14LqO1EW10lx++sXGpJMcZbonVbbiCyszLSLuaaYGubnQ55VfnkcxCi3bGxb87GicgkQrGuHLVdQWG/5qb28rOR8p+ORAvJS91rECZer3//1W3kxe/YkVJRS/1JVDqQgr1r4Wd7fTcpI9I8ScmxFLULFS0lgejzOoOVPy7YBYfJVDqBOshms6ZpfWJRSDYGYLqNi24p2cQmxaonQpHG4LLV/54VcKrP3UH7Eya02vHTCeyhfNqV+VUHC8zw2WWUbdh8sMfO9gFSEf/F+wCdvG9O5ouviSw5y1PeW98km6MJxNL20QT580lWQp10oJtTIPZHE9Vh1mWKLycoRlITkfVcQHg7uOM+E3ecxfH7TmBW+tgMWUn/K7yleXswBA79WgTAe3jp+BGuTveZZohV9TBcvY8uT9lmnYMSUn8yGLIxT3h1tn3vGk8fNy00p+4zX1IfyrCXzyYku0vdRmqaKi7y8gmfaC8vh1PySPUfdB5jkE3sJyFH3ARbftSZwUH+J2h/KQ7P7FdUJ8/Tc8iX+OLB6wEMCUahSnuytyMMtGPN7tijn2pRQ5FxTlwzF7mt7a5JmNKflDa6/YvEgeD5HXHLM4slKv0v2BnYRXD8ewgPmMZ+8Ht9iHpCFeVeL95+qeHGQXAfv+yKhIva0Ie9q8AHgLFe81kc1lMp4VxNqk0v314CbrKTxilYNuhYlXVT0HJBP4zgu4IW8miqapPtRNYP6Cz8N6scWaJBKfX39gni9ICGGEPBIFptFWp57ld1sXIuDYRH2ymAez1YgOoAvlQyTIxSiShyrslRJXvLj69hnnk8eSFapcoSca47PfhBBahyPbIWNyS3Lx3ZKqZwCaaXbBeJeCcwNvAoTH0b5ql8cqLjtMGcRidkfKFXltqOsSvNgz5mVvBfC9oAu4H3N/YN6fp+FCnWgbXa0l5brx/2oHbSm1FfldsUOWrOtdmX8H+igKSP+VO6gqfpopLQ+p4Mm93vtVr96B+1g8+Obd9B6DbXX61TroEmSKrWlqh20t/tU+Q5at8mfqh003MQqbn7PHbS34+pQB62p6FJDOXXQTh20Uwft1EE7ddBOHbQft4O2Z11y437jhEG5cvA99+NeGvIVZvdfaPK9YcJnTOrUNvyfbxse0Fc1UE6dx1Pn8dR5PHUeT53H/8/O4+tNl/y17u769qv2HXespdqOufvmb9N3LFyel2g75m61y3cdd6BT0/HUdPyxmo4HQKeu46nreBD3PbQd8/8u5Nv3HfdpAAV5r/7H1X8DUEsDBBQAAgAIAH10M0hk2ucKoAEAAN4XAAAXAAAAdW5pdmVyc2FsL3VuaXZlcnNhbC5wbmfrDPBz5+WS4mJgYOD19HAJYmBgmcDAwFzEwQYUsf1tqAekGIuD3J0Y1p2TeQnksKQ7+joyMGzs5/6TyArkcxZ4RBYzMPAdBmHG4/krUhgYxIs9XRxDKuLe3jbseuwg4hr4tr7Wb4qGEJM6mzqT+yzN5morjXdMx54f7KzLZBbfErO/bN7zre9/b829ffttGTPQ0AfcNVUXMpwXC/695+9g1Zf8yxAoyHA/fcui8/cYX36s8JFnAvI/7HUzrmJfcv21aS1ImmGxrO7j/dtuCoLYbtZR10rnyjECmQlbFqeWgcQa+Bk5QZSKAkh4AosKSHBSAwuQdBCaAOJ4MAmBKE8HkPEKnB4gjsqoplFNo5pGNY1qGtU0qmlU06imUU2jmkY1jWoa1TSqaVTTqKZRTaOaRjWNahrVhE/T6V3rLoMGtxl6yra8+W1nC9J8IMP9dOW8y8pQ4Zj6cpnjXxjBg93ZJos3ljtI7b7//nI7SKBm/sUuu9+cHsnnn3++tS33F3iY+//+i21uyr+2v/7FrKwkX/ZGq4kN7DJXP5d1TglNAFBLAwQUAAIACAB9dDNI2KHfu0oAAABrAAAAGwAAAHVuaXZlcnNhbC91bml2ZXJzYWwucG5nLnhtbLOxr8jNUShLLSrOzM+zVTLUM1Cyt+PlsikoSi3LTC1XqACKAQUhQEmhEsg1QnDLM1NKMkAqTEwQghmpmekZJbZKFqYWcEF9oJkAUEsBAgAAFAACAAgAfHQzSFp/uZk6BAAA4Q4AAB0AAAAAAAAAAQAAAAAAAAAAAHVuaXZlcnNhbC9jb21tb25fbWVzc2FnZXMubG5nUEsBAgAAFAACAAgAfHQzSMOqFYn+AgAAZQoAACcAAAAAAAAAAQAAAAAAdQQAAHVuaXZlcnNhbC9mbGFzaF9wdWJsaXNoaW5nX3NldHRpbmdzLnhtbFBLAQIAABQAAgAIAHx0M0hPQZXtqgIAAF4KAAAhAAAAAAAAAAEAAAAAALgHAAB1bml2ZXJzYWwvZmxhc2hfc2tpbl9zZXR0aW5ncy54bWxQSwECAAAUAAIACAB8dDNIKy/TkNMCAAB2CQAAJgAAAAAAAAABAAAAAAChCgAAdW5pdmVyc2FsL2h0bWxfcHVibGlzaGluZ19zZXR0aW5ncy54bWxQSwECAAAUAAIACAB8dDNIR+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
  <p:tag name="ISPRING_PRESENTATION_TITLE" val="PPT01_Nature_of_God"/>
  <p:tag name="ISPRING_RESOURCE_PATHS_HASH_PRESENTER" val="bcae6a3e3aecdee6b725ca2ddaf91781060489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0</TotalTime>
  <Words>635</Words>
  <Application>Microsoft Office PowerPoint</Application>
  <PresentationFormat>On-screen Show (4:3)</PresentationFormat>
  <Paragraphs>65</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vt:lpstr>
      <vt:lpstr>Office Theme</vt:lpstr>
      <vt:lpstr>Motivation</vt:lpstr>
      <vt:lpstr>Motivation</vt:lpstr>
      <vt:lpstr>Key words (1)</vt:lpstr>
      <vt:lpstr>Key words (2)</vt:lpstr>
      <vt:lpstr>What exactly is ‘motivation’?</vt:lpstr>
      <vt:lpstr>Importance of motivation in the workplace</vt:lpstr>
      <vt:lpstr>Financial motivation</vt:lpstr>
      <vt:lpstr>Non-financial motivation</vt:lpstr>
      <vt:lpstr>Summary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PPT01_Nature_of_God</dc:title>
  <dc:creator>Liz Matthews</dc:creator>
  <cp:lastModifiedBy>Morgan Crump</cp:lastModifiedBy>
  <cp:revision>735</cp:revision>
  <dcterms:created xsi:type="dcterms:W3CDTF">2012-02-07T12:53:50Z</dcterms:created>
  <dcterms:modified xsi:type="dcterms:W3CDTF">2020-03-08T17:33:23Z</dcterms:modified>
</cp:coreProperties>
</file>