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8" r:id="rId4"/>
    <p:sldId id="269" r:id="rId5"/>
    <p:sldId id="276" r:id="rId6"/>
    <p:sldId id="279"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B4B5F-9D76-4352-9563-D307D8270B2E}" type="datetimeFigureOut">
              <a:rPr lang="en-US" smtClean="0"/>
              <a:t>10/2/2016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2829A7-7EF3-43F7-8968-79C65FB1032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1011EB-DF6A-41D0-9118-8EF2A6930329}" type="slidenum">
              <a:rPr lang="en-GB" smtClean="0"/>
              <a:pPr/>
              <a:t>1</a:t>
            </a:fld>
            <a:endParaRPr lang="en-GB"/>
          </a:p>
        </p:txBody>
      </p:sp>
    </p:spTree>
    <p:extLst>
      <p:ext uri="{BB962C8B-B14F-4D97-AF65-F5344CB8AC3E}">
        <p14:creationId xmlns:p14="http://schemas.microsoft.com/office/powerpoint/2010/main" xmlns="" val="134249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550503-A555-46D9-9391-5D93080D0849}"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69D98B-3246-4683-A484-4BDEEE906871}"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16B25-7677-43F2-970E-A2714EC7FCCE}"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0C905-730F-44B8-ACBC-B71CF4F4BF8B}"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123F7-2BCC-43C1-8BA3-FF499E1E843E}"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C70C75-D888-414A-A962-4B73D982CD71}"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DCB447-C57A-412A-90A3-8B90A7AE9BAD}" type="datetime1">
              <a:rPr lang="en-US" smtClean="0"/>
              <a:t>10/2/2016</a:t>
            </a:fld>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2B9540-7815-4964-B066-A73E4D5E7F61}" type="datetime1">
              <a:rPr lang="en-US" smtClean="0"/>
              <a:t>10/2/2016</a:t>
            </a:fld>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20791-B187-4326-952A-04B87FED549B}" type="datetime1">
              <a:rPr lang="en-US" smtClean="0"/>
              <a:t>10/2/2016</a:t>
            </a:fld>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CC4D4-8786-4F4C-96F7-79CBE153BE13}"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66241-B893-432E-947D-CD2345B330F1}"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E854B910-D262-4DEF-95EF-BA8F8A565F6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3FA2E-8971-4359-BC8D-96E67B0BB809}" type="datetime1">
              <a:rPr lang="en-US" smtClean="0"/>
              <a:t>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4B910-D262-4DEF-95EF-BA8F8A565F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ationwide.co.uk/about/why-choose-nationwide/all-about-membersh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1.2  Understanding different business forms</a:t>
            </a:r>
            <a:br>
              <a:rPr lang="en-GB" dirty="0" smtClean="0"/>
            </a:br>
            <a:endParaRPr lang="en-GB" dirty="0"/>
          </a:p>
        </p:txBody>
      </p:sp>
      <p:sp>
        <p:nvSpPr>
          <p:cNvPr id="3" name="Subtitle 2"/>
          <p:cNvSpPr>
            <a:spLocks noGrp="1"/>
          </p:cNvSpPr>
          <p:nvPr>
            <p:ph type="subTitle" idx="1"/>
          </p:nvPr>
        </p:nvSpPr>
        <p:spPr/>
        <p:txBody>
          <a:bodyPr>
            <a:normAutofit fontScale="85000" lnSpcReduction="10000"/>
          </a:bodyPr>
          <a:lstStyle/>
          <a:p>
            <a:r>
              <a:rPr lang="en-GB" b="1" cap="all" dirty="0"/>
              <a:t>CHANGING BUSINESS FORM, NON-PROFIT ORGANISATIONS AND THE EFFECT OF OWNERSHIP ON MISSION OBJECTIVES, DECISIONS AND PERFORMANCE</a:t>
            </a:r>
          </a:p>
          <a:p>
            <a:endParaRPr lang="en-GB" sz="5400" b="1" dirty="0">
              <a:solidFill>
                <a:srgbClr val="7030A0"/>
              </a:solidFill>
            </a:endParaRPr>
          </a:p>
        </p:txBody>
      </p:sp>
      <p:sp>
        <p:nvSpPr>
          <p:cNvPr id="5"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Learning outcomes</a:t>
            </a:r>
            <a:endParaRPr lang="en-GB" dirty="0">
              <a:solidFill>
                <a:srgbClr val="C00000"/>
              </a:solidFill>
            </a:endParaRPr>
          </a:p>
        </p:txBody>
      </p:sp>
      <p:sp>
        <p:nvSpPr>
          <p:cNvPr id="3" name="Content Placeholder 2"/>
          <p:cNvSpPr>
            <a:spLocks noGrp="1"/>
          </p:cNvSpPr>
          <p:nvPr>
            <p:ph idx="1"/>
          </p:nvPr>
        </p:nvSpPr>
        <p:spPr/>
        <p:txBody>
          <a:bodyPr>
            <a:noAutofit/>
          </a:bodyPr>
          <a:lstStyle/>
          <a:p>
            <a:pPr marL="0" indent="0">
              <a:buNone/>
            </a:pPr>
            <a:r>
              <a:rPr lang="en-GB" sz="2400" dirty="0" smtClean="0">
                <a:solidFill>
                  <a:schemeClr val="tx1"/>
                </a:solidFill>
              </a:rPr>
              <a:t>Understanding the nature and purpose of business </a:t>
            </a:r>
          </a:p>
          <a:p>
            <a:pPr marL="0" indent="0">
              <a:buNone/>
            </a:pPr>
            <a:endParaRPr lang="en-GB" sz="1200" dirty="0" smtClean="0">
              <a:solidFill>
                <a:schemeClr val="tx1"/>
              </a:solidFill>
            </a:endParaRPr>
          </a:p>
          <a:p>
            <a:pPr marL="0" indent="0">
              <a:buNone/>
            </a:pPr>
            <a:r>
              <a:rPr lang="en-GB" sz="2400" dirty="0" smtClean="0">
                <a:solidFill>
                  <a:schemeClr val="tx1"/>
                </a:solidFill>
              </a:rPr>
              <a:t>What you need to know:</a:t>
            </a:r>
          </a:p>
          <a:p>
            <a:pPr lvl="1">
              <a:buClr>
                <a:srgbClr val="C00000"/>
              </a:buClr>
              <a:buFont typeface="Arial" pitchFamily="34" charset="0"/>
              <a:buChar char="•"/>
            </a:pPr>
            <a:r>
              <a:rPr lang="en-GB" sz="2400" dirty="0" smtClean="0">
                <a:solidFill>
                  <a:schemeClr val="tx1"/>
                </a:solidFill>
              </a:rPr>
              <a:t>The </a:t>
            </a:r>
            <a:r>
              <a:rPr lang="en-GB" sz="2400" dirty="0" smtClean="0">
                <a:solidFill>
                  <a:schemeClr val="tx1"/>
                </a:solidFill>
              </a:rPr>
              <a:t>effects of ownership on mission, objectives, decisions and performance.</a:t>
            </a:r>
            <a:endParaRPr lang="en-GB" sz="2400" dirty="0">
              <a:solidFill>
                <a:schemeClr val="tx1"/>
              </a:solidFill>
            </a:endParaRPr>
          </a:p>
        </p:txBody>
      </p:sp>
      <p:sp>
        <p:nvSpPr>
          <p:cNvPr id="5"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2865659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08912" cy="864096"/>
          </a:xfrm>
        </p:spPr>
        <p:txBody>
          <a:bodyPr>
            <a:noAutofit/>
          </a:bodyPr>
          <a:lstStyle/>
          <a:p>
            <a:r>
              <a:rPr lang="en-GB" sz="3600" dirty="0" smtClean="0">
                <a:solidFill>
                  <a:srgbClr val="C00000"/>
                </a:solidFill>
              </a:rPr>
              <a:t>Non-profit organisations such as </a:t>
            </a:r>
            <a:br>
              <a:rPr lang="en-GB" sz="3600" dirty="0" smtClean="0">
                <a:solidFill>
                  <a:srgbClr val="C00000"/>
                </a:solidFill>
              </a:rPr>
            </a:br>
            <a:r>
              <a:rPr lang="en-GB" sz="3600" dirty="0" smtClean="0">
                <a:solidFill>
                  <a:srgbClr val="C00000"/>
                </a:solidFill>
              </a:rPr>
              <a:t>charities and </a:t>
            </a:r>
            <a:r>
              <a:rPr lang="en-GB" sz="3600" dirty="0" err="1" smtClean="0">
                <a:solidFill>
                  <a:srgbClr val="C00000"/>
                </a:solidFill>
              </a:rPr>
              <a:t>mutuals</a:t>
            </a:r>
            <a:endParaRPr lang="en-GB" sz="3600" dirty="0">
              <a:solidFill>
                <a:srgbClr val="C00000"/>
              </a:solidFill>
            </a:endParaRPr>
          </a:p>
        </p:txBody>
      </p:sp>
      <p:sp>
        <p:nvSpPr>
          <p:cNvPr id="3" name="Content Placeholder 2"/>
          <p:cNvSpPr>
            <a:spLocks noGrp="1"/>
          </p:cNvSpPr>
          <p:nvPr>
            <p:ph idx="1"/>
          </p:nvPr>
        </p:nvSpPr>
        <p:spPr>
          <a:xfrm>
            <a:off x="-108520" y="2060848"/>
            <a:ext cx="9252520" cy="4248472"/>
          </a:xfrm>
        </p:spPr>
        <p:txBody>
          <a:bodyPr>
            <a:noAutofit/>
          </a:bodyPr>
          <a:lstStyle/>
          <a:p>
            <a:pPr marL="457200" lvl="1" indent="0">
              <a:spcBef>
                <a:spcPts val="0"/>
              </a:spcBef>
              <a:buClr>
                <a:srgbClr val="7030A0"/>
              </a:buClr>
              <a:buNone/>
            </a:pPr>
            <a:r>
              <a:rPr lang="en-GB" sz="1800" b="1" dirty="0" smtClean="0">
                <a:solidFill>
                  <a:schemeClr val="tx1"/>
                </a:solidFill>
              </a:rPr>
              <a:t>Non-profit </a:t>
            </a:r>
            <a:r>
              <a:rPr lang="en-GB" sz="1800" b="1" dirty="0">
                <a:solidFill>
                  <a:schemeClr val="tx1"/>
                </a:solidFill>
              </a:rPr>
              <a:t>organisations:</a:t>
            </a:r>
            <a:r>
              <a:rPr lang="en-GB" sz="1800" dirty="0">
                <a:solidFill>
                  <a:schemeClr val="tx1"/>
                </a:solidFill>
              </a:rPr>
              <a:t> are organisations </a:t>
            </a:r>
            <a:r>
              <a:rPr lang="en-GB" sz="1800" dirty="0" smtClean="0">
                <a:solidFill>
                  <a:schemeClr val="tx1"/>
                </a:solidFill>
              </a:rPr>
              <a:t>established for particular </a:t>
            </a:r>
            <a:r>
              <a:rPr lang="en-US" sz="1800" dirty="0">
                <a:solidFill>
                  <a:schemeClr val="tx1"/>
                </a:solidFill>
              </a:rPr>
              <a:t>social</a:t>
            </a:r>
            <a:r>
              <a:rPr lang="en-US" sz="1800" dirty="0" smtClean="0">
                <a:solidFill>
                  <a:schemeClr val="tx1"/>
                </a:solidFill>
              </a:rPr>
              <a:t>, community</a:t>
            </a:r>
            <a:r>
              <a:rPr lang="en-US" sz="1800" dirty="0">
                <a:solidFill>
                  <a:schemeClr val="tx1"/>
                </a:solidFill>
              </a:rPr>
              <a:t>, </a:t>
            </a:r>
            <a:r>
              <a:rPr lang="en-US" sz="1800" dirty="0" smtClean="0">
                <a:solidFill>
                  <a:schemeClr val="tx1"/>
                </a:solidFill>
              </a:rPr>
              <a:t>environmental</a:t>
            </a:r>
            <a:r>
              <a:rPr lang="en-US" sz="1800" dirty="0">
                <a:solidFill>
                  <a:schemeClr val="tx1"/>
                </a:solidFill>
              </a:rPr>
              <a:t>, </a:t>
            </a:r>
            <a:r>
              <a:rPr lang="en-US" sz="1800" dirty="0" smtClean="0">
                <a:solidFill>
                  <a:schemeClr val="tx1"/>
                </a:solidFill>
              </a:rPr>
              <a:t>welfare </a:t>
            </a:r>
            <a:r>
              <a:rPr lang="en-US" sz="1800" dirty="0">
                <a:solidFill>
                  <a:schemeClr val="tx1"/>
                </a:solidFill>
              </a:rPr>
              <a:t>or cultural aims and objectives </a:t>
            </a:r>
            <a:r>
              <a:rPr lang="en-GB" sz="1800" dirty="0">
                <a:solidFill>
                  <a:schemeClr val="tx1"/>
                </a:solidFill>
              </a:rPr>
              <a:t>and not for</a:t>
            </a:r>
            <a:r>
              <a:rPr lang="en-US" sz="1800" dirty="0">
                <a:solidFill>
                  <a:schemeClr val="tx1"/>
                </a:solidFill>
              </a:rPr>
              <a:t> financial gain. </a:t>
            </a:r>
          </a:p>
          <a:p>
            <a:pPr lvl="1">
              <a:spcBef>
                <a:spcPts val="0"/>
              </a:spcBef>
              <a:spcAft>
                <a:spcPts val="600"/>
              </a:spcAft>
              <a:buClr>
                <a:srgbClr val="C00000"/>
              </a:buClr>
              <a:buFont typeface="Arial" pitchFamily="34" charset="0"/>
              <a:buChar char="•"/>
            </a:pPr>
            <a:r>
              <a:rPr lang="en-US" sz="1800" dirty="0">
                <a:solidFill>
                  <a:schemeClr val="tx1"/>
                </a:solidFill>
              </a:rPr>
              <a:t>Any profits will be reinvested into the organisation to further its objectives. They will operate under different legal structures, </a:t>
            </a:r>
            <a:r>
              <a:rPr lang="en-US" sz="1800" dirty="0" smtClean="0">
                <a:solidFill>
                  <a:schemeClr val="tx1"/>
                </a:solidFill>
              </a:rPr>
              <a:t>as do charities </a:t>
            </a:r>
            <a:r>
              <a:rPr lang="en-US" sz="1800" dirty="0">
                <a:solidFill>
                  <a:schemeClr val="tx1"/>
                </a:solidFill>
              </a:rPr>
              <a:t>and </a:t>
            </a:r>
            <a:r>
              <a:rPr lang="en-US" sz="1800" dirty="0" smtClean="0">
                <a:solidFill>
                  <a:schemeClr val="tx1"/>
                </a:solidFill>
              </a:rPr>
              <a:t>trusts.</a:t>
            </a:r>
            <a:endParaRPr lang="en-GB" sz="1800" dirty="0">
              <a:solidFill>
                <a:schemeClr val="tx1"/>
              </a:solidFill>
            </a:endParaRPr>
          </a:p>
          <a:p>
            <a:pPr marL="457200" lvl="1" indent="0">
              <a:spcBef>
                <a:spcPts val="0"/>
              </a:spcBef>
              <a:spcAft>
                <a:spcPts val="600"/>
              </a:spcAft>
              <a:buClr>
                <a:srgbClr val="7030A0"/>
              </a:buClr>
              <a:buNone/>
            </a:pPr>
            <a:r>
              <a:rPr lang="en-GB" sz="1800" b="1" dirty="0" smtClean="0">
                <a:solidFill>
                  <a:schemeClr val="tx1"/>
                </a:solidFill>
              </a:rPr>
              <a:t>Charities:</a:t>
            </a:r>
            <a:r>
              <a:rPr lang="en-GB" sz="1800" dirty="0" smtClean="0">
                <a:solidFill>
                  <a:schemeClr val="tx1"/>
                </a:solidFill>
              </a:rPr>
              <a:t> are a registered not-for-profit organisations with the main aim of raising money for a specific cause or purpose. E.g. </a:t>
            </a:r>
            <a:r>
              <a:rPr lang="en-GB" sz="1800" dirty="0" err="1" smtClean="0">
                <a:solidFill>
                  <a:schemeClr val="tx1"/>
                </a:solidFill>
              </a:rPr>
              <a:t>WaterAid</a:t>
            </a:r>
            <a:r>
              <a:rPr lang="en-GB" sz="1800" dirty="0" smtClean="0">
                <a:solidFill>
                  <a:schemeClr val="tx1"/>
                </a:solidFill>
              </a:rPr>
              <a:t>, Cancer Research UK, Save the </a:t>
            </a:r>
            <a:r>
              <a:rPr lang="en-GB" sz="1800" dirty="0">
                <a:solidFill>
                  <a:schemeClr val="tx1"/>
                </a:solidFill>
              </a:rPr>
              <a:t>Children Fund, Oxfam GB, RSPCA </a:t>
            </a:r>
          </a:p>
          <a:p>
            <a:pPr marL="457200" lvl="1" indent="0">
              <a:spcBef>
                <a:spcPts val="0"/>
              </a:spcBef>
              <a:buClr>
                <a:srgbClr val="7030A0"/>
              </a:buClr>
              <a:buNone/>
            </a:pPr>
            <a:r>
              <a:rPr lang="en-GB" sz="1800" b="1" dirty="0" err="1" smtClean="0">
                <a:solidFill>
                  <a:schemeClr val="tx1"/>
                </a:solidFill>
              </a:rPr>
              <a:t>Mutuals</a:t>
            </a:r>
            <a:r>
              <a:rPr lang="en-GB" sz="1800" b="1" dirty="0">
                <a:solidFill>
                  <a:schemeClr val="tx1"/>
                </a:solidFill>
              </a:rPr>
              <a:t>: </a:t>
            </a:r>
            <a:r>
              <a:rPr lang="en-GB" sz="1800" dirty="0">
                <a:solidFill>
                  <a:schemeClr val="tx1"/>
                </a:solidFill>
              </a:rPr>
              <a:t>are organisations that are owned by, and run </a:t>
            </a:r>
            <a:r>
              <a:rPr lang="en-GB" sz="1800" dirty="0" smtClean="0">
                <a:solidFill>
                  <a:schemeClr val="tx1"/>
                </a:solidFill>
              </a:rPr>
              <a:t>for </a:t>
            </a:r>
            <a:r>
              <a:rPr lang="en-GB" sz="1800" dirty="0">
                <a:solidFill>
                  <a:schemeClr val="tx1"/>
                </a:solidFill>
              </a:rPr>
              <a:t>the benefit </a:t>
            </a:r>
            <a:r>
              <a:rPr lang="en-GB" sz="1800" dirty="0" smtClean="0">
                <a:solidFill>
                  <a:schemeClr val="tx1"/>
                </a:solidFill>
              </a:rPr>
              <a:t>of, </a:t>
            </a:r>
            <a:r>
              <a:rPr lang="en-GB" sz="1800" dirty="0">
                <a:solidFill>
                  <a:schemeClr val="tx1"/>
                </a:solidFill>
              </a:rPr>
              <a:t>their current and future members.</a:t>
            </a:r>
          </a:p>
          <a:p>
            <a:pPr lvl="1">
              <a:spcBef>
                <a:spcPts val="0"/>
              </a:spcBef>
              <a:buClr>
                <a:srgbClr val="C00000"/>
              </a:buClr>
              <a:buFont typeface="Arial" pitchFamily="34" charset="0"/>
              <a:buChar char="•"/>
            </a:pPr>
            <a:r>
              <a:rPr lang="en-GB" sz="1800" dirty="0">
                <a:solidFill>
                  <a:schemeClr val="tx1"/>
                </a:solidFill>
              </a:rPr>
              <a:t>Their main aim is to serve their members (usually customers and/or employees) and often to contribute positively to </a:t>
            </a:r>
            <a:r>
              <a:rPr lang="en-GB" sz="1800" dirty="0" smtClean="0">
                <a:solidFill>
                  <a:schemeClr val="tx1"/>
                </a:solidFill>
              </a:rPr>
              <a:t>society.</a:t>
            </a:r>
            <a:endParaRPr lang="en-GB" sz="1800" dirty="0">
              <a:solidFill>
                <a:schemeClr val="tx1"/>
              </a:solidFill>
            </a:endParaRPr>
          </a:p>
          <a:p>
            <a:pPr lvl="1">
              <a:spcBef>
                <a:spcPts val="0"/>
              </a:spcBef>
              <a:buClr>
                <a:srgbClr val="C00000"/>
              </a:buClr>
              <a:buFont typeface="Arial" pitchFamily="34" charset="0"/>
              <a:buChar char="•"/>
            </a:pPr>
            <a:r>
              <a:rPr lang="en-GB" sz="1800" dirty="0">
                <a:solidFill>
                  <a:schemeClr val="tx1"/>
                </a:solidFill>
              </a:rPr>
              <a:t>They take many forms </a:t>
            </a:r>
            <a:r>
              <a:rPr lang="en-GB" sz="1800" dirty="0" smtClean="0">
                <a:solidFill>
                  <a:schemeClr val="tx1"/>
                </a:solidFill>
              </a:rPr>
              <a:t>including </a:t>
            </a:r>
            <a:r>
              <a:rPr lang="en-GB" sz="1800" dirty="0">
                <a:solidFill>
                  <a:schemeClr val="tx1"/>
                </a:solidFill>
              </a:rPr>
              <a:t>building societies, co-operatives, friendly societies, mutual insurers, housing associations, </a:t>
            </a:r>
            <a:r>
              <a:rPr lang="en-GB" sz="1800" dirty="0" smtClean="0">
                <a:solidFill>
                  <a:schemeClr val="tx1"/>
                </a:solidFill>
              </a:rPr>
              <a:t>clubs, employee-owned </a:t>
            </a:r>
            <a:r>
              <a:rPr lang="en-GB" sz="1800" dirty="0">
                <a:solidFill>
                  <a:schemeClr val="tx1"/>
                </a:solidFill>
              </a:rPr>
              <a:t>businesses, credit unions, football </a:t>
            </a:r>
            <a:r>
              <a:rPr lang="en-GB" sz="1800" dirty="0" smtClean="0">
                <a:solidFill>
                  <a:schemeClr val="tx1"/>
                </a:solidFill>
              </a:rPr>
              <a:t>supporters </a:t>
            </a:r>
            <a:r>
              <a:rPr lang="en-GB" sz="1800" dirty="0">
                <a:solidFill>
                  <a:schemeClr val="tx1"/>
                </a:solidFill>
              </a:rPr>
              <a:t>trusts and community </a:t>
            </a:r>
            <a:r>
              <a:rPr lang="en-GB" sz="1800" dirty="0" err="1">
                <a:solidFill>
                  <a:schemeClr val="tx1"/>
                </a:solidFill>
              </a:rPr>
              <a:t>mutuals</a:t>
            </a:r>
            <a:r>
              <a:rPr lang="en-GB" sz="1800" dirty="0">
                <a:solidFill>
                  <a:schemeClr val="tx1"/>
                </a:solidFill>
              </a:rPr>
              <a:t>.</a:t>
            </a:r>
          </a:p>
          <a:p>
            <a:pPr lvl="1">
              <a:spcBef>
                <a:spcPts val="0"/>
              </a:spcBef>
              <a:spcAft>
                <a:spcPts val="600"/>
              </a:spcAft>
              <a:buClr>
                <a:srgbClr val="7030A0"/>
              </a:buClr>
              <a:buFont typeface="Arial" pitchFamily="34" charset="0"/>
              <a:buChar char="•"/>
            </a:pPr>
            <a:endParaRPr lang="en-GB" sz="20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3227657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3"/>
            <a:ext cx="8208912" cy="792089"/>
          </a:xfrm>
        </p:spPr>
        <p:txBody>
          <a:bodyPr>
            <a:normAutofit fontScale="90000"/>
          </a:bodyPr>
          <a:lstStyle/>
          <a:p>
            <a:r>
              <a:rPr lang="en-GB" dirty="0" smtClean="0">
                <a:solidFill>
                  <a:srgbClr val="C00000"/>
                </a:solidFill>
              </a:rPr>
              <a:t>Non-profit organisations: </a:t>
            </a:r>
            <a:br>
              <a:rPr lang="en-GB" dirty="0" smtClean="0">
                <a:solidFill>
                  <a:srgbClr val="C00000"/>
                </a:solidFill>
              </a:rPr>
            </a:br>
            <a:r>
              <a:rPr lang="en-GB" dirty="0" smtClean="0">
                <a:solidFill>
                  <a:srgbClr val="C00000"/>
                </a:solidFill>
              </a:rPr>
              <a:t>Examples of </a:t>
            </a:r>
            <a:r>
              <a:rPr lang="en-GB" dirty="0" err="1" smtClean="0">
                <a:solidFill>
                  <a:srgbClr val="C00000"/>
                </a:solidFill>
              </a:rPr>
              <a:t>mutuals</a:t>
            </a:r>
            <a:endParaRPr lang="en-GB" dirty="0">
              <a:solidFill>
                <a:srgbClr val="C00000"/>
              </a:solidFill>
            </a:endParaRPr>
          </a:p>
        </p:txBody>
      </p:sp>
      <p:sp>
        <p:nvSpPr>
          <p:cNvPr id="3" name="Content Placeholder 2"/>
          <p:cNvSpPr>
            <a:spLocks noGrp="1"/>
          </p:cNvSpPr>
          <p:nvPr>
            <p:ph idx="1"/>
          </p:nvPr>
        </p:nvSpPr>
        <p:spPr>
          <a:xfrm>
            <a:off x="179512" y="1916832"/>
            <a:ext cx="8784976" cy="4209331"/>
          </a:xfrm>
        </p:spPr>
        <p:txBody>
          <a:bodyPr>
            <a:noAutofit/>
          </a:bodyPr>
          <a:lstStyle/>
          <a:p>
            <a:pPr marL="0" indent="0" algn="just">
              <a:lnSpc>
                <a:spcPct val="120000"/>
              </a:lnSpc>
              <a:spcBef>
                <a:spcPts val="0"/>
              </a:spcBef>
              <a:spcAft>
                <a:spcPts val="1200"/>
              </a:spcAft>
              <a:buNone/>
            </a:pPr>
            <a:r>
              <a:rPr lang="en-GB" sz="2800" b="1" dirty="0" smtClean="0">
                <a:solidFill>
                  <a:srgbClr val="000000"/>
                </a:solidFill>
              </a:rPr>
              <a:t>Nationwide</a:t>
            </a:r>
            <a:endParaRPr lang="en-GB" sz="2800" b="1" dirty="0">
              <a:solidFill>
                <a:srgbClr val="000000"/>
              </a:solidFill>
            </a:endParaRPr>
          </a:p>
          <a:p>
            <a:pPr lvl="1" fontAlgn="base">
              <a:spcBef>
                <a:spcPts val="0"/>
              </a:spcBef>
              <a:buClr>
                <a:srgbClr val="C00000"/>
              </a:buClr>
              <a:buFont typeface="Arial" pitchFamily="34" charset="0"/>
              <a:buChar char="•"/>
            </a:pPr>
            <a:r>
              <a:rPr lang="en-GB" sz="1800" dirty="0">
                <a:solidFill>
                  <a:schemeClr val="tx1"/>
                </a:solidFill>
              </a:rPr>
              <a:t>Nationwide has mutual status rather than being a </a:t>
            </a:r>
            <a:r>
              <a:rPr lang="en-GB" sz="1800" dirty="0" smtClean="0">
                <a:solidFill>
                  <a:schemeClr val="tx1"/>
                </a:solidFill>
              </a:rPr>
              <a:t>public limited company, which means </a:t>
            </a:r>
            <a:r>
              <a:rPr lang="en-GB" sz="1800" dirty="0">
                <a:solidFill>
                  <a:schemeClr val="tx1"/>
                </a:solidFill>
              </a:rPr>
              <a:t>it is owned by and run for, the benefit of </a:t>
            </a:r>
            <a:r>
              <a:rPr lang="en-GB" sz="1800" dirty="0" smtClean="0">
                <a:solidFill>
                  <a:schemeClr val="tx1"/>
                </a:solidFill>
              </a:rPr>
              <a:t>its </a:t>
            </a:r>
            <a:r>
              <a:rPr lang="en-GB" sz="1800" dirty="0">
                <a:solidFill>
                  <a:schemeClr val="tx1"/>
                </a:solidFill>
              </a:rPr>
              <a:t>members (its customers).</a:t>
            </a:r>
          </a:p>
          <a:p>
            <a:pPr lvl="1" fontAlgn="base">
              <a:spcBef>
                <a:spcPts val="0"/>
              </a:spcBef>
              <a:buClr>
                <a:srgbClr val="C00000"/>
              </a:buClr>
              <a:buFont typeface="Arial" pitchFamily="34" charset="0"/>
              <a:buChar char="•"/>
            </a:pPr>
            <a:r>
              <a:rPr lang="en-GB" sz="1800" dirty="0">
                <a:solidFill>
                  <a:schemeClr val="tx1"/>
                </a:solidFill>
              </a:rPr>
              <a:t>Nationwide is the world's largest building </a:t>
            </a:r>
            <a:r>
              <a:rPr lang="en-GB" sz="1800" dirty="0" smtClean="0">
                <a:solidFill>
                  <a:schemeClr val="tx1"/>
                </a:solidFill>
              </a:rPr>
              <a:t>society, one </a:t>
            </a:r>
            <a:r>
              <a:rPr lang="en-GB" sz="1800" dirty="0">
                <a:solidFill>
                  <a:schemeClr val="tx1"/>
                </a:solidFill>
              </a:rPr>
              <a:t>of the largest savings providers in the UK and a top-three provider of mortgages in the UK. It is also a major provider of current accounts, credit cards and personal loans. Nationwide has over 14 million members. </a:t>
            </a:r>
          </a:p>
          <a:p>
            <a:pPr lvl="1" fontAlgn="base">
              <a:spcBef>
                <a:spcPts val="0"/>
              </a:spcBef>
              <a:buClr>
                <a:srgbClr val="C00000"/>
              </a:buClr>
              <a:buFont typeface="Arial" pitchFamily="34" charset="0"/>
              <a:buChar char="•"/>
            </a:pPr>
            <a:r>
              <a:rPr lang="en-GB" sz="1800" dirty="0">
                <a:solidFill>
                  <a:schemeClr val="tx1"/>
                </a:solidFill>
              </a:rPr>
              <a:t>Their aim is to offer a broad range of mortgages, savings and other financial products, while charging as little as possible for day-to-day services.</a:t>
            </a:r>
          </a:p>
          <a:p>
            <a:pPr lvl="1" fontAlgn="base">
              <a:spcBef>
                <a:spcPts val="0"/>
              </a:spcBef>
              <a:buClr>
                <a:srgbClr val="C00000"/>
              </a:buClr>
              <a:buFont typeface="Arial" pitchFamily="34" charset="0"/>
              <a:buChar char="•"/>
            </a:pPr>
            <a:r>
              <a:rPr lang="en-GB" sz="1800" dirty="0">
                <a:solidFill>
                  <a:schemeClr val="tx1"/>
                </a:solidFill>
              </a:rPr>
              <a:t>They have 160 years of expertise and experience at being a building society, looking after the interests of their members and attempting to deliver great value to their </a:t>
            </a:r>
            <a:r>
              <a:rPr lang="en-GB" sz="1800" dirty="0" smtClean="0">
                <a:solidFill>
                  <a:schemeClr val="tx1"/>
                </a:solidFill>
              </a:rPr>
              <a:t>members.</a:t>
            </a:r>
          </a:p>
          <a:p>
            <a:pPr marL="57150" indent="0" fontAlgn="base">
              <a:spcBef>
                <a:spcPts val="0"/>
              </a:spcBef>
              <a:buClr>
                <a:srgbClr val="7030A0"/>
              </a:buClr>
              <a:buNone/>
            </a:pPr>
            <a:r>
              <a:rPr lang="en-GB" sz="1800" dirty="0" smtClean="0">
                <a:solidFill>
                  <a:schemeClr val="tx1"/>
                </a:solidFill>
              </a:rPr>
              <a:t>Adapted from: </a:t>
            </a:r>
            <a:r>
              <a:rPr lang="en-GB" sz="1800" dirty="0">
                <a:solidFill>
                  <a:schemeClr val="tx1"/>
                </a:solidFill>
                <a:hlinkClick r:id="rId2"/>
              </a:rPr>
              <a:t>http://www.nationwide.co.uk/about/why-choose-nationwide/all-about-membership</a:t>
            </a:r>
            <a:r>
              <a:rPr lang="en-GB" sz="1800" dirty="0">
                <a:solidFill>
                  <a:schemeClr val="tx1"/>
                </a:solidFill>
              </a:rPr>
              <a:t>) </a:t>
            </a:r>
          </a:p>
          <a:p>
            <a:pPr lvl="1">
              <a:spcBef>
                <a:spcPts val="0"/>
              </a:spcBef>
              <a:spcAft>
                <a:spcPts val="600"/>
              </a:spcAft>
              <a:buClr>
                <a:srgbClr val="7030A0"/>
              </a:buClr>
              <a:buFont typeface="Arial" pitchFamily="34" charset="0"/>
              <a:buChar char="•"/>
            </a:pPr>
            <a:endParaRPr lang="en-US" sz="1900" dirty="0">
              <a:solidFill>
                <a:schemeClr val="tx1"/>
              </a:solidFill>
            </a:endParaRPr>
          </a:p>
          <a:p>
            <a:pPr lvl="1">
              <a:spcBef>
                <a:spcPts val="0"/>
              </a:spcBef>
              <a:spcAft>
                <a:spcPts val="600"/>
              </a:spcAft>
              <a:buClr>
                <a:srgbClr val="7030A0"/>
              </a:buClr>
              <a:buFont typeface="Arial" pitchFamily="34" charset="0"/>
              <a:buChar char="•"/>
            </a:pPr>
            <a:endParaRPr lang="en-GB" sz="19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1325365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7"/>
            <a:ext cx="7128792" cy="864096"/>
          </a:xfrm>
        </p:spPr>
        <p:txBody>
          <a:bodyPr>
            <a:normAutofit fontScale="90000"/>
          </a:bodyPr>
          <a:lstStyle/>
          <a:p>
            <a:r>
              <a:rPr lang="en-GB" sz="2800" dirty="0" smtClean="0">
                <a:solidFill>
                  <a:srgbClr val="C00000"/>
                </a:solidFill>
              </a:rPr>
              <a:t>The effects of ownership on mission, objectives, decisions and performance: Activity</a:t>
            </a:r>
            <a:endParaRPr lang="en-GB" sz="2800" dirty="0">
              <a:solidFill>
                <a:srgbClr val="C00000"/>
              </a:solidFill>
            </a:endParaRPr>
          </a:p>
        </p:txBody>
      </p:sp>
      <p:sp>
        <p:nvSpPr>
          <p:cNvPr id="3" name="Content Placeholder 2"/>
          <p:cNvSpPr>
            <a:spLocks noGrp="1"/>
          </p:cNvSpPr>
          <p:nvPr>
            <p:ph idx="1"/>
          </p:nvPr>
        </p:nvSpPr>
        <p:spPr>
          <a:xfrm>
            <a:off x="0" y="1988840"/>
            <a:ext cx="8892480" cy="4209331"/>
          </a:xfrm>
        </p:spPr>
        <p:txBody>
          <a:bodyPr>
            <a:noAutofit/>
          </a:bodyPr>
          <a:lstStyle/>
          <a:p>
            <a:pPr marL="457200" lvl="1" indent="0">
              <a:spcBef>
                <a:spcPts val="0"/>
              </a:spcBef>
              <a:buClr>
                <a:srgbClr val="7030A0"/>
              </a:buClr>
              <a:buNone/>
            </a:pPr>
            <a:r>
              <a:rPr lang="en-GB" sz="1700" dirty="0" smtClean="0">
                <a:solidFill>
                  <a:schemeClr val="tx1"/>
                </a:solidFill>
              </a:rPr>
              <a:t>Organisations </a:t>
            </a:r>
            <a:r>
              <a:rPr lang="en-GB" sz="1700" dirty="0">
                <a:solidFill>
                  <a:schemeClr val="tx1"/>
                </a:solidFill>
              </a:rPr>
              <a:t>may have different priorities and ways of making </a:t>
            </a:r>
            <a:r>
              <a:rPr lang="en-GB" sz="1700" dirty="0" smtClean="0">
                <a:solidFill>
                  <a:schemeClr val="tx1"/>
                </a:solidFill>
              </a:rPr>
              <a:t>decisions </a:t>
            </a:r>
            <a:r>
              <a:rPr lang="en-GB" sz="1700" dirty="0">
                <a:solidFill>
                  <a:schemeClr val="tx1"/>
                </a:solidFill>
              </a:rPr>
              <a:t>depending on the type of </a:t>
            </a:r>
            <a:r>
              <a:rPr lang="en-GB" sz="1700" dirty="0" smtClean="0">
                <a:solidFill>
                  <a:schemeClr val="tx1"/>
                </a:solidFill>
              </a:rPr>
              <a:t>ownership</a:t>
            </a:r>
            <a:endParaRPr lang="en-GB" sz="1700" dirty="0">
              <a:solidFill>
                <a:schemeClr val="tx1"/>
              </a:solidFill>
            </a:endParaRPr>
          </a:p>
          <a:p>
            <a:pPr marL="457200" lvl="1" indent="0">
              <a:spcBef>
                <a:spcPts val="0"/>
              </a:spcBef>
              <a:buClr>
                <a:srgbClr val="7030A0"/>
              </a:buClr>
              <a:buNone/>
            </a:pPr>
            <a:r>
              <a:rPr lang="en-GB" sz="1700" b="1" dirty="0">
                <a:solidFill>
                  <a:srgbClr val="C00000"/>
                </a:solidFill>
                <a:latin typeface="+mj-lt"/>
                <a:ea typeface="+mj-ea"/>
                <a:cs typeface="+mj-cs"/>
              </a:rPr>
              <a:t>Task:</a:t>
            </a:r>
            <a:r>
              <a:rPr lang="en-GB" sz="1700" b="1" dirty="0">
                <a:solidFill>
                  <a:srgbClr val="7030A0"/>
                </a:solidFill>
                <a:latin typeface="+mj-lt"/>
                <a:ea typeface="+mj-ea"/>
                <a:cs typeface="+mj-cs"/>
              </a:rPr>
              <a:t> </a:t>
            </a:r>
            <a:r>
              <a:rPr lang="en-GB" sz="1700" dirty="0">
                <a:solidFill>
                  <a:schemeClr val="tx1"/>
                </a:solidFill>
              </a:rPr>
              <a:t>In groups discuss the following example organisations and make notes on the questions </a:t>
            </a:r>
            <a:r>
              <a:rPr lang="en-GB" sz="1700" dirty="0" smtClean="0">
                <a:solidFill>
                  <a:schemeClr val="tx1"/>
                </a:solidFill>
              </a:rPr>
              <a:t>below.</a:t>
            </a:r>
            <a:endParaRPr lang="en-GB" sz="1700" dirty="0">
              <a:solidFill>
                <a:schemeClr val="tx1"/>
              </a:solidFill>
            </a:endParaRPr>
          </a:p>
          <a:p>
            <a:pPr marL="800100" lvl="1" indent="-342900">
              <a:spcBef>
                <a:spcPts val="0"/>
              </a:spcBef>
              <a:buClr>
                <a:srgbClr val="C00000"/>
              </a:buClr>
              <a:buFont typeface="+mj-lt"/>
              <a:buAutoNum type="arabicPeriod"/>
            </a:pPr>
            <a:r>
              <a:rPr lang="en-GB" sz="1700" dirty="0" smtClean="0">
                <a:solidFill>
                  <a:schemeClr val="tx1"/>
                </a:solidFill>
              </a:rPr>
              <a:t>A </a:t>
            </a:r>
            <a:r>
              <a:rPr lang="en-GB" sz="1700" dirty="0">
                <a:solidFill>
                  <a:schemeClr val="tx1"/>
                </a:solidFill>
              </a:rPr>
              <a:t>sole trader web-designer</a:t>
            </a:r>
          </a:p>
          <a:p>
            <a:pPr marL="800100" lvl="1" indent="-342900">
              <a:spcBef>
                <a:spcPts val="0"/>
              </a:spcBef>
              <a:buClr>
                <a:srgbClr val="C00000"/>
              </a:buClr>
              <a:buFont typeface="+mj-lt"/>
              <a:buAutoNum type="arabicPeriod"/>
            </a:pPr>
            <a:r>
              <a:rPr lang="en-GB" sz="1700" dirty="0">
                <a:solidFill>
                  <a:schemeClr val="tx1"/>
                </a:solidFill>
              </a:rPr>
              <a:t>A private limited </a:t>
            </a:r>
            <a:r>
              <a:rPr lang="en-GB" sz="1700" dirty="0" smtClean="0">
                <a:solidFill>
                  <a:schemeClr val="tx1"/>
                </a:solidFill>
              </a:rPr>
              <a:t>family-run </a:t>
            </a:r>
            <a:r>
              <a:rPr lang="en-GB" sz="1700" dirty="0">
                <a:solidFill>
                  <a:schemeClr val="tx1"/>
                </a:solidFill>
              </a:rPr>
              <a:t>company </a:t>
            </a:r>
          </a:p>
          <a:p>
            <a:pPr marL="800100" lvl="1" indent="-342900">
              <a:spcBef>
                <a:spcPts val="0"/>
              </a:spcBef>
              <a:buClr>
                <a:srgbClr val="C00000"/>
              </a:buClr>
              <a:buFont typeface="+mj-lt"/>
              <a:buAutoNum type="arabicPeriod"/>
            </a:pPr>
            <a:r>
              <a:rPr lang="en-GB" sz="1700" dirty="0">
                <a:solidFill>
                  <a:schemeClr val="tx1"/>
                </a:solidFill>
              </a:rPr>
              <a:t>An international public limited company such as </a:t>
            </a:r>
            <a:r>
              <a:rPr lang="en-GB" sz="1700" dirty="0" smtClean="0">
                <a:solidFill>
                  <a:schemeClr val="tx1"/>
                </a:solidFill>
              </a:rPr>
              <a:t>Tesco plc.</a:t>
            </a:r>
            <a:endParaRPr lang="en-GB" sz="1700" dirty="0">
              <a:solidFill>
                <a:schemeClr val="tx1"/>
              </a:solidFill>
            </a:endParaRPr>
          </a:p>
          <a:p>
            <a:pPr marL="800100" lvl="1" indent="-342900">
              <a:spcBef>
                <a:spcPts val="0"/>
              </a:spcBef>
              <a:buClr>
                <a:srgbClr val="C00000"/>
              </a:buClr>
              <a:buFont typeface="+mj-lt"/>
              <a:buAutoNum type="arabicPeriod"/>
            </a:pPr>
            <a:r>
              <a:rPr lang="en-GB" sz="1700" dirty="0">
                <a:solidFill>
                  <a:schemeClr val="tx1"/>
                </a:solidFill>
              </a:rPr>
              <a:t>A mutual private sector firm such as Nationwide</a:t>
            </a:r>
          </a:p>
          <a:p>
            <a:pPr marL="800100" lvl="1" indent="-342900">
              <a:spcBef>
                <a:spcPts val="0"/>
              </a:spcBef>
              <a:buClr>
                <a:srgbClr val="C00000"/>
              </a:buClr>
              <a:buFont typeface="+mj-lt"/>
              <a:buAutoNum type="arabicPeriod"/>
            </a:pPr>
            <a:r>
              <a:rPr lang="en-GB" sz="1700" dirty="0">
                <a:solidFill>
                  <a:schemeClr val="tx1"/>
                </a:solidFill>
              </a:rPr>
              <a:t>A not-</a:t>
            </a:r>
            <a:r>
              <a:rPr lang="en-GB" sz="1700" dirty="0" smtClean="0">
                <a:solidFill>
                  <a:schemeClr val="tx1"/>
                </a:solidFill>
              </a:rPr>
              <a:t>for-profit </a:t>
            </a:r>
            <a:r>
              <a:rPr lang="en-GB" sz="1700" dirty="0">
                <a:solidFill>
                  <a:schemeClr val="tx1"/>
                </a:solidFill>
              </a:rPr>
              <a:t>public sector organisation such as the NHS</a:t>
            </a:r>
          </a:p>
          <a:p>
            <a:pPr marL="800100" lvl="1" indent="-342900">
              <a:spcBef>
                <a:spcPts val="0"/>
              </a:spcBef>
              <a:buClr>
                <a:srgbClr val="C00000"/>
              </a:buClr>
              <a:buFont typeface="+mj-lt"/>
              <a:buAutoNum type="arabicPeriod"/>
            </a:pPr>
            <a:r>
              <a:rPr lang="en-GB" sz="1700" dirty="0">
                <a:solidFill>
                  <a:schemeClr val="tx1"/>
                </a:solidFill>
              </a:rPr>
              <a:t>A not-for-profit charity such as Greenpeace</a:t>
            </a:r>
          </a:p>
          <a:p>
            <a:pPr marL="457200" lvl="1" indent="0">
              <a:spcBef>
                <a:spcPts val="0"/>
              </a:spcBef>
              <a:buClr>
                <a:srgbClr val="7030A0"/>
              </a:buClr>
              <a:buNone/>
            </a:pPr>
            <a:endParaRPr lang="en-GB" sz="800" dirty="0">
              <a:solidFill>
                <a:schemeClr val="tx1"/>
              </a:solidFill>
            </a:endParaRPr>
          </a:p>
          <a:p>
            <a:pPr marL="457200" lvl="1" indent="0">
              <a:spcBef>
                <a:spcPts val="0"/>
              </a:spcBef>
              <a:buClr>
                <a:srgbClr val="7030A0"/>
              </a:buClr>
              <a:buNone/>
            </a:pPr>
            <a:r>
              <a:rPr lang="en-GB" sz="1700" dirty="0" smtClean="0">
                <a:solidFill>
                  <a:schemeClr val="tx1"/>
                </a:solidFill>
              </a:rPr>
              <a:t>Consider </a:t>
            </a:r>
            <a:r>
              <a:rPr lang="en-GB" sz="1700" dirty="0">
                <a:solidFill>
                  <a:schemeClr val="tx1"/>
                </a:solidFill>
              </a:rPr>
              <a:t>and explain how the following issues will differ for each of the 6 business types:</a:t>
            </a:r>
          </a:p>
          <a:p>
            <a:pPr lvl="1">
              <a:spcBef>
                <a:spcPts val="0"/>
              </a:spcBef>
              <a:buClr>
                <a:srgbClr val="C00000"/>
              </a:buClr>
              <a:buFont typeface="Arial" panose="020B0604020202020204" pitchFamily="34" charset="0"/>
              <a:buChar char="•"/>
            </a:pPr>
            <a:r>
              <a:rPr lang="en-GB" sz="1700" dirty="0">
                <a:solidFill>
                  <a:schemeClr val="tx1"/>
                </a:solidFill>
              </a:rPr>
              <a:t>Will they take more of a </a:t>
            </a:r>
            <a:r>
              <a:rPr lang="en-GB" sz="1700" dirty="0" smtClean="0">
                <a:solidFill>
                  <a:schemeClr val="tx1"/>
                </a:solidFill>
              </a:rPr>
              <a:t>short- </a:t>
            </a:r>
            <a:r>
              <a:rPr lang="en-GB" sz="1700" dirty="0">
                <a:solidFill>
                  <a:schemeClr val="tx1"/>
                </a:solidFill>
              </a:rPr>
              <a:t>or </a:t>
            </a:r>
            <a:r>
              <a:rPr lang="en-GB" sz="1700" dirty="0" smtClean="0">
                <a:solidFill>
                  <a:schemeClr val="tx1"/>
                </a:solidFill>
              </a:rPr>
              <a:t>long-term </a:t>
            </a:r>
            <a:r>
              <a:rPr lang="en-GB" sz="1700" dirty="0">
                <a:solidFill>
                  <a:schemeClr val="tx1"/>
                </a:solidFill>
              </a:rPr>
              <a:t>perspective and why?</a:t>
            </a:r>
          </a:p>
          <a:p>
            <a:pPr lvl="1">
              <a:spcBef>
                <a:spcPts val="0"/>
              </a:spcBef>
              <a:buClr>
                <a:srgbClr val="C00000"/>
              </a:buClr>
              <a:buFont typeface="Arial" panose="020B0604020202020204" pitchFamily="34" charset="0"/>
              <a:buChar char="•"/>
            </a:pPr>
            <a:r>
              <a:rPr lang="en-GB" sz="1700" dirty="0">
                <a:solidFill>
                  <a:schemeClr val="tx1"/>
                </a:solidFill>
              </a:rPr>
              <a:t>How will </a:t>
            </a:r>
            <a:r>
              <a:rPr lang="en-GB" sz="1700" dirty="0" smtClean="0">
                <a:solidFill>
                  <a:schemeClr val="tx1"/>
                </a:solidFill>
              </a:rPr>
              <a:t>decisions </a:t>
            </a:r>
            <a:r>
              <a:rPr lang="en-GB" sz="1700" dirty="0">
                <a:solidFill>
                  <a:schemeClr val="tx1"/>
                </a:solidFill>
              </a:rPr>
              <a:t>be made in the organisation and by whom?</a:t>
            </a:r>
          </a:p>
          <a:p>
            <a:pPr lvl="1">
              <a:spcBef>
                <a:spcPts val="0"/>
              </a:spcBef>
              <a:buClr>
                <a:srgbClr val="C00000"/>
              </a:buClr>
              <a:buFont typeface="Arial" panose="020B0604020202020204" pitchFamily="34" charset="0"/>
              <a:buChar char="•"/>
            </a:pPr>
            <a:r>
              <a:rPr lang="en-GB" sz="1700" dirty="0">
                <a:solidFill>
                  <a:schemeClr val="tx1"/>
                </a:solidFill>
              </a:rPr>
              <a:t>State some example objective they may </a:t>
            </a:r>
            <a:r>
              <a:rPr lang="en-GB" sz="1700" dirty="0" smtClean="0">
                <a:solidFill>
                  <a:schemeClr val="tx1"/>
                </a:solidFill>
              </a:rPr>
              <a:t>set.</a:t>
            </a:r>
            <a:endParaRPr lang="en-GB" sz="1700" dirty="0">
              <a:solidFill>
                <a:schemeClr val="tx1"/>
              </a:solidFill>
            </a:endParaRPr>
          </a:p>
          <a:p>
            <a:pPr lvl="1">
              <a:spcBef>
                <a:spcPts val="0"/>
              </a:spcBef>
              <a:buClr>
                <a:srgbClr val="C00000"/>
              </a:buClr>
              <a:buFont typeface="Arial" panose="020B0604020202020204" pitchFamily="34" charset="0"/>
              <a:buChar char="•"/>
            </a:pPr>
            <a:r>
              <a:rPr lang="en-GB" sz="1700" dirty="0">
                <a:solidFill>
                  <a:schemeClr val="tx1"/>
                </a:solidFill>
              </a:rPr>
              <a:t>What would be the most important objective for this type of business and why?</a:t>
            </a:r>
          </a:p>
          <a:p>
            <a:endParaRPr lang="en-GB" dirty="0">
              <a:solidFill>
                <a:srgbClr val="FF0000"/>
              </a:solidFill>
            </a:endParaRPr>
          </a:p>
          <a:p>
            <a:pPr lvl="1">
              <a:spcBef>
                <a:spcPts val="0"/>
              </a:spcBef>
              <a:buClr>
                <a:srgbClr val="7030A0"/>
              </a:buClr>
              <a:buFont typeface="Arial" pitchFamily="34" charset="0"/>
              <a:buChar char="•"/>
            </a:pPr>
            <a:endParaRPr lang="en-GB" sz="17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1176555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Exam-style question</a:t>
            </a:r>
            <a:endParaRPr lang="en-GB"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pPr marL="514350" indent="-514350">
              <a:spcBef>
                <a:spcPts val="600"/>
              </a:spcBef>
              <a:spcAft>
                <a:spcPts val="600"/>
              </a:spcAft>
              <a:buFont typeface="+mj-lt"/>
              <a:buAutoNum type="arabicPeriod"/>
            </a:pPr>
            <a:r>
              <a:rPr lang="en-GB" sz="3300" dirty="0" smtClean="0">
                <a:solidFill>
                  <a:schemeClr val="tx1"/>
                </a:solidFill>
              </a:rPr>
              <a:t>Analyse </a:t>
            </a:r>
            <a:r>
              <a:rPr lang="en-GB" sz="3300" dirty="0">
                <a:solidFill>
                  <a:schemeClr val="tx1"/>
                </a:solidFill>
              </a:rPr>
              <a:t>the benefits </a:t>
            </a:r>
            <a:r>
              <a:rPr lang="en-GB" sz="3300" dirty="0" err="1" smtClean="0">
                <a:solidFill>
                  <a:schemeClr val="tx1"/>
                </a:solidFill>
              </a:rPr>
              <a:t>Poundland</a:t>
            </a:r>
            <a:r>
              <a:rPr lang="en-GB" sz="3300" dirty="0" smtClean="0">
                <a:solidFill>
                  <a:schemeClr val="tx1"/>
                </a:solidFill>
              </a:rPr>
              <a:t> </a:t>
            </a:r>
            <a:r>
              <a:rPr lang="en-GB" sz="3300" dirty="0">
                <a:solidFill>
                  <a:schemeClr val="tx1"/>
                </a:solidFill>
              </a:rPr>
              <a:t>Ltd. would gain from becoming a public limited </a:t>
            </a:r>
            <a:r>
              <a:rPr lang="en-GB" sz="3300" dirty="0" smtClean="0">
                <a:solidFill>
                  <a:schemeClr val="tx1"/>
                </a:solidFill>
              </a:rPr>
              <a:t>company. </a:t>
            </a:r>
            <a:r>
              <a:rPr lang="en-GB" sz="3300" dirty="0">
                <a:solidFill>
                  <a:schemeClr val="tx1"/>
                </a:solidFill>
              </a:rPr>
              <a:t>(9 marks</a:t>
            </a:r>
            <a:r>
              <a:rPr lang="en-GB" sz="3300" dirty="0" smtClean="0">
                <a:solidFill>
                  <a:schemeClr val="tx1"/>
                </a:solidFill>
              </a:rPr>
              <a:t>)</a:t>
            </a:r>
            <a:endParaRPr lang="en-GB" sz="3300" dirty="0">
              <a:solidFill>
                <a:schemeClr val="tx1"/>
              </a:solidFill>
            </a:endParaRPr>
          </a:p>
          <a:p>
            <a:pPr marL="514350" indent="-514350">
              <a:spcBef>
                <a:spcPts val="600"/>
              </a:spcBef>
              <a:spcAft>
                <a:spcPts val="600"/>
              </a:spcAft>
              <a:buFont typeface="+mj-lt"/>
              <a:buAutoNum type="arabicPeriod"/>
            </a:pPr>
            <a:r>
              <a:rPr lang="en-GB" sz="3300" dirty="0">
                <a:solidFill>
                  <a:srgbClr val="000000"/>
                </a:solidFill>
              </a:rPr>
              <a:t>Discuss whether you think a mutual like Nationwide can remain competitive with other </a:t>
            </a:r>
            <a:r>
              <a:rPr lang="en-GB" sz="3300" dirty="0" smtClean="0">
                <a:solidFill>
                  <a:schemeClr val="tx1"/>
                </a:solidFill>
              </a:rPr>
              <a:t>public</a:t>
            </a:r>
            <a:r>
              <a:rPr lang="en-GB" sz="3300" dirty="0" smtClean="0">
                <a:solidFill>
                  <a:srgbClr val="008000"/>
                </a:solidFill>
              </a:rPr>
              <a:t> </a:t>
            </a:r>
            <a:r>
              <a:rPr lang="en-GB" sz="3300" dirty="0">
                <a:solidFill>
                  <a:srgbClr val="000000"/>
                </a:solidFill>
              </a:rPr>
              <a:t>limited companies such as Barclays in the banking industry in the long-term? Justify your view. (16 marks</a:t>
            </a:r>
            <a:r>
              <a:rPr lang="en-GB" sz="3300" dirty="0" smtClean="0">
                <a:solidFill>
                  <a:srgbClr val="000000"/>
                </a:solidFill>
              </a:rPr>
              <a:t>)</a:t>
            </a:r>
            <a:endParaRPr lang="en-GB" sz="3300" dirty="0">
              <a:solidFill>
                <a:schemeClr val="tx1"/>
              </a:solidFill>
            </a:endParaRPr>
          </a:p>
          <a:p>
            <a:pPr marL="0" indent="0">
              <a:spcBef>
                <a:spcPts val="600"/>
              </a:spcBef>
              <a:spcAft>
                <a:spcPts val="600"/>
              </a:spcAft>
              <a:buClr>
                <a:srgbClr val="7030A0"/>
              </a:buClr>
              <a:buNone/>
            </a:pPr>
            <a:r>
              <a:rPr lang="en-GB" sz="4400" b="1" dirty="0">
                <a:solidFill>
                  <a:srgbClr val="C00000"/>
                </a:solidFill>
                <a:latin typeface="+mj-lt"/>
                <a:ea typeface="+mj-ea"/>
                <a:cs typeface="+mj-cs"/>
              </a:rPr>
              <a:t>Exam tip: </a:t>
            </a:r>
          </a:p>
          <a:p>
            <a:pPr>
              <a:spcBef>
                <a:spcPts val="600"/>
              </a:spcBef>
              <a:spcAft>
                <a:spcPts val="600"/>
              </a:spcAft>
            </a:pPr>
            <a:r>
              <a:rPr lang="en-GB" sz="3300" dirty="0">
                <a:solidFill>
                  <a:schemeClr val="tx1"/>
                </a:solidFill>
              </a:rPr>
              <a:t>Always apply your points to the case study provided. Look for what is unique and different about the business being discussed. </a:t>
            </a:r>
          </a:p>
          <a:p>
            <a:pPr>
              <a:spcBef>
                <a:spcPts val="600"/>
              </a:spcBef>
              <a:spcAft>
                <a:spcPts val="600"/>
              </a:spcAft>
            </a:pPr>
            <a:r>
              <a:rPr lang="en-GB" sz="3300" dirty="0">
                <a:solidFill>
                  <a:schemeClr val="tx1"/>
                </a:solidFill>
              </a:rPr>
              <a:t>Consider issues such as their target audience, market conditions, rivals, product type, financial position, objectives, </a:t>
            </a:r>
            <a:r>
              <a:rPr lang="en-GB" sz="3300" dirty="0" smtClean="0">
                <a:solidFill>
                  <a:schemeClr val="tx1"/>
                </a:solidFill>
              </a:rPr>
              <a:t>staff, </a:t>
            </a:r>
            <a:r>
              <a:rPr lang="en-GB" sz="3300" dirty="0">
                <a:solidFill>
                  <a:schemeClr val="tx1"/>
                </a:solidFill>
              </a:rPr>
              <a:t>etc.</a:t>
            </a:r>
          </a:p>
          <a:p>
            <a:pPr>
              <a:spcBef>
                <a:spcPts val="600"/>
              </a:spcBef>
              <a:spcAft>
                <a:spcPts val="600"/>
              </a:spcAft>
            </a:pPr>
            <a:r>
              <a:rPr lang="en-GB" sz="3300" dirty="0">
                <a:solidFill>
                  <a:schemeClr val="tx1"/>
                </a:solidFill>
              </a:rPr>
              <a:t>All points and judgements must be influenced by the case and always consider why your point would be important for this particular business when writing.</a:t>
            </a:r>
          </a:p>
          <a:p>
            <a:pPr>
              <a:spcBef>
                <a:spcPts val="600"/>
              </a:spcBef>
              <a:spcAft>
                <a:spcPts val="600"/>
              </a:spcAft>
              <a:buClr>
                <a:srgbClr val="7030A0"/>
              </a:buClr>
            </a:pPr>
            <a:endParaRPr lang="en-GB" sz="3300" dirty="0">
              <a:solidFill>
                <a:schemeClr val="tx1"/>
              </a:solidFill>
            </a:endParaRPr>
          </a:p>
          <a:p>
            <a:pPr>
              <a:spcBef>
                <a:spcPts val="600"/>
              </a:spcBef>
              <a:spcAft>
                <a:spcPts val="600"/>
              </a:spcAft>
            </a:pPr>
            <a:endParaRPr lang="en-GB" dirty="0" smtClean="0"/>
          </a:p>
          <a:p>
            <a:pPr>
              <a:spcBef>
                <a:spcPts val="600"/>
              </a:spcBef>
              <a:spcAft>
                <a:spcPts val="600"/>
              </a:spcAft>
            </a:pPr>
            <a:endParaRPr lang="en-GB"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1025416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Summary</a:t>
            </a:r>
            <a:endParaRPr lang="en-GB"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spcBef>
                <a:spcPts val="600"/>
              </a:spcBef>
              <a:spcAft>
                <a:spcPts val="600"/>
              </a:spcAft>
            </a:pPr>
            <a:r>
              <a:rPr lang="en-GB" sz="3400" dirty="0" smtClean="0">
                <a:solidFill>
                  <a:schemeClr val="tx1"/>
                </a:solidFill>
              </a:rPr>
              <a:t>A firm’s </a:t>
            </a:r>
            <a:r>
              <a:rPr lang="en-GB" sz="3400" dirty="0">
                <a:solidFill>
                  <a:schemeClr val="tx1"/>
                </a:solidFill>
              </a:rPr>
              <a:t>legal structure will define the type of objectives it sets, the way it makes decisions and whether it focuses more on the short or </a:t>
            </a:r>
            <a:r>
              <a:rPr lang="en-GB" sz="3400" dirty="0" smtClean="0">
                <a:solidFill>
                  <a:schemeClr val="tx1"/>
                </a:solidFill>
              </a:rPr>
              <a:t>long term </a:t>
            </a:r>
            <a:r>
              <a:rPr lang="en-GB" sz="3400" dirty="0">
                <a:solidFill>
                  <a:schemeClr val="tx1"/>
                </a:solidFill>
              </a:rPr>
              <a:t>in its strategies.</a:t>
            </a:r>
          </a:p>
          <a:p>
            <a:pPr>
              <a:spcBef>
                <a:spcPts val="600"/>
              </a:spcBef>
              <a:spcAft>
                <a:spcPts val="600"/>
              </a:spcAft>
            </a:pPr>
            <a:r>
              <a:rPr lang="en-GB" sz="3400" dirty="0">
                <a:solidFill>
                  <a:schemeClr val="tx1"/>
                </a:solidFill>
              </a:rPr>
              <a:t>They will determine how easy it is to raise finance but also the level of legal implications and public scrutiny they </a:t>
            </a:r>
            <a:r>
              <a:rPr lang="en-GB" sz="3400" dirty="0" smtClean="0">
                <a:solidFill>
                  <a:schemeClr val="tx1"/>
                </a:solidFill>
              </a:rPr>
              <a:t>face.</a:t>
            </a:r>
            <a:endParaRPr lang="en-GB" sz="3400" dirty="0">
              <a:solidFill>
                <a:schemeClr val="tx1"/>
              </a:solidFill>
            </a:endParaRPr>
          </a:p>
          <a:p>
            <a:pPr>
              <a:spcBef>
                <a:spcPts val="600"/>
              </a:spcBef>
              <a:spcAft>
                <a:spcPts val="600"/>
              </a:spcAft>
            </a:pPr>
            <a:r>
              <a:rPr lang="en-GB" sz="3400" dirty="0">
                <a:solidFill>
                  <a:schemeClr val="tx1"/>
                </a:solidFill>
              </a:rPr>
              <a:t>Choosing the right legal structure will ultimately be determined by the type of market the company is in, the structure of its rivals, the views of the existing owners and its need for external finance to implement its growth </a:t>
            </a:r>
            <a:r>
              <a:rPr lang="en-GB" sz="3400" dirty="0" smtClean="0">
                <a:solidFill>
                  <a:schemeClr val="tx1"/>
                </a:solidFill>
              </a:rPr>
              <a:t>plans.</a:t>
            </a:r>
            <a:endParaRPr lang="en-GB" sz="3400" dirty="0">
              <a:solidFill>
                <a:schemeClr val="tx1"/>
              </a:solidFill>
            </a:endParaRPr>
          </a:p>
          <a:p>
            <a:pPr>
              <a:spcBef>
                <a:spcPts val="600"/>
              </a:spcBef>
              <a:spcAft>
                <a:spcPts val="600"/>
              </a:spcAft>
              <a:buClr>
                <a:srgbClr val="7030A0"/>
              </a:buClr>
            </a:pPr>
            <a:endParaRPr lang="en-GB" sz="3400" dirty="0">
              <a:solidFill>
                <a:schemeClr val="tx1"/>
              </a:solidFill>
            </a:endParaRPr>
          </a:p>
          <a:p>
            <a:pPr>
              <a:spcBef>
                <a:spcPts val="600"/>
              </a:spcBef>
              <a:spcAft>
                <a:spcPts val="600"/>
              </a:spcAft>
            </a:pPr>
            <a:endParaRPr lang="en-GB" dirty="0" smtClean="0"/>
          </a:p>
          <a:p>
            <a:pPr>
              <a:spcBef>
                <a:spcPts val="600"/>
              </a:spcBef>
              <a:spcAft>
                <a:spcPts val="600"/>
              </a:spcAft>
            </a:pPr>
            <a:endParaRPr lang="en-GB"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289204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769</Words>
  <Application>Microsoft Office PowerPoint</Application>
  <PresentationFormat>On-screen Show (4:3)</PresentationFormat>
  <Paragraphs>57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1.2  Understanding different business forms </vt:lpstr>
      <vt:lpstr>Learning outcomes</vt:lpstr>
      <vt:lpstr>Non-profit organisations such as  charities and mutuals</vt:lpstr>
      <vt:lpstr>Non-profit organisations:  Examples of mutuals</vt:lpstr>
      <vt:lpstr>The effects of ownership on mission, objectives, decisions and performance: Activity</vt:lpstr>
      <vt:lpstr>Exam-style question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Understanding different business forms </dc:title>
  <dc:creator>user</dc:creator>
  <cp:lastModifiedBy>user</cp:lastModifiedBy>
  <cp:revision>2</cp:revision>
  <dcterms:created xsi:type="dcterms:W3CDTF">2016-10-02T11:45:39Z</dcterms:created>
  <dcterms:modified xsi:type="dcterms:W3CDTF">2016-10-02T11:47:39Z</dcterms:modified>
</cp:coreProperties>
</file>