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16" r:id="rId17"/>
    <p:sldId id="306" r:id="rId18"/>
    <p:sldId id="307" r:id="rId19"/>
    <p:sldId id="308" r:id="rId20"/>
    <p:sldId id="309" r:id="rId21"/>
    <p:sldId id="310" r:id="rId22"/>
    <p:sldId id="317" r:id="rId23"/>
    <p:sldId id="311" r:id="rId24"/>
    <p:sldId id="312" r:id="rId25"/>
    <p:sldId id="313" r:id="rId26"/>
    <p:sldId id="314" r:id="rId27"/>
    <p:sldId id="31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Cleall" initials="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EF8BCD-55D1-49C1-93D3-321F8E754D1E}"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24038D6F-66BB-4130-98DD-96C4F261AF61}">
      <dgm:prSet phldrT="[Text]"/>
      <dgm:spPr/>
      <dgm:t>
        <a:bodyPr/>
        <a:lstStyle/>
        <a:p>
          <a:r>
            <a:rPr lang="en-GB" dirty="0" smtClean="0"/>
            <a:t>Mission statement</a:t>
          </a:r>
          <a:endParaRPr lang="en-GB" dirty="0"/>
        </a:p>
      </dgm:t>
    </dgm:pt>
    <dgm:pt modelId="{9347EB74-29E0-4EB4-A255-D39DDCEDD83C}" type="parTrans" cxnId="{393C1277-16ED-4EA3-844F-C72F2B165EFA}">
      <dgm:prSet/>
      <dgm:spPr/>
      <dgm:t>
        <a:bodyPr/>
        <a:lstStyle/>
        <a:p>
          <a:endParaRPr lang="en-GB"/>
        </a:p>
      </dgm:t>
    </dgm:pt>
    <dgm:pt modelId="{B5FC8F0D-4ADD-489D-AFFF-5A81A7C0C345}" type="sibTrans" cxnId="{393C1277-16ED-4EA3-844F-C72F2B165EFA}">
      <dgm:prSet/>
      <dgm:spPr/>
      <dgm:t>
        <a:bodyPr/>
        <a:lstStyle/>
        <a:p>
          <a:endParaRPr lang="en-GB"/>
        </a:p>
      </dgm:t>
    </dgm:pt>
    <dgm:pt modelId="{D8728C9F-9394-4DBF-B73D-0E7F7DC03435}">
      <dgm:prSet phldrT="[Text]"/>
      <dgm:spPr/>
      <dgm:t>
        <a:bodyPr/>
        <a:lstStyle/>
        <a:p>
          <a:r>
            <a:rPr lang="en-GB" dirty="0" smtClean="0"/>
            <a:t>A statement about the organisation’s aims that is designed to motivate</a:t>
          </a:r>
          <a:endParaRPr lang="en-GB" dirty="0"/>
        </a:p>
      </dgm:t>
    </dgm:pt>
    <dgm:pt modelId="{38BFB980-A9B8-401E-99A0-5DFF668F6B32}" type="parTrans" cxnId="{DFFACC05-A584-4181-9429-941ED01F0B33}">
      <dgm:prSet/>
      <dgm:spPr/>
      <dgm:t>
        <a:bodyPr/>
        <a:lstStyle/>
        <a:p>
          <a:endParaRPr lang="en-GB"/>
        </a:p>
      </dgm:t>
    </dgm:pt>
    <dgm:pt modelId="{BBA5DB2F-F982-47C5-83CE-AFF7846E728E}" type="sibTrans" cxnId="{DFFACC05-A584-4181-9429-941ED01F0B33}">
      <dgm:prSet/>
      <dgm:spPr/>
      <dgm:t>
        <a:bodyPr/>
        <a:lstStyle/>
        <a:p>
          <a:endParaRPr lang="en-GB"/>
        </a:p>
      </dgm:t>
    </dgm:pt>
    <dgm:pt modelId="{AB332534-D70F-4732-81BC-DC108384CAFA}">
      <dgm:prSet phldrT="[Text]"/>
      <dgm:spPr/>
      <dgm:t>
        <a:bodyPr/>
        <a:lstStyle/>
        <a:p>
          <a:r>
            <a:rPr lang="en-GB" dirty="0" smtClean="0"/>
            <a:t>Corporate objectives</a:t>
          </a:r>
          <a:endParaRPr lang="en-GB" dirty="0"/>
        </a:p>
      </dgm:t>
    </dgm:pt>
    <dgm:pt modelId="{46CF1CE0-090E-4092-A7E4-3B128A90F405}" type="parTrans" cxnId="{B908896E-8591-4EE0-9232-9F19531B9131}">
      <dgm:prSet/>
      <dgm:spPr/>
      <dgm:t>
        <a:bodyPr/>
        <a:lstStyle/>
        <a:p>
          <a:endParaRPr lang="en-GB"/>
        </a:p>
      </dgm:t>
    </dgm:pt>
    <dgm:pt modelId="{9E7732FA-6DC9-4891-ACC0-EE06D1BDBB21}" type="sibTrans" cxnId="{B908896E-8591-4EE0-9232-9F19531B9131}">
      <dgm:prSet/>
      <dgm:spPr/>
      <dgm:t>
        <a:bodyPr/>
        <a:lstStyle/>
        <a:p>
          <a:endParaRPr lang="en-GB"/>
        </a:p>
      </dgm:t>
    </dgm:pt>
    <dgm:pt modelId="{F5D763A9-4054-45BF-93AD-6E5E93A5C0D9}">
      <dgm:prSet phldrT="[Text]"/>
      <dgm:spPr/>
      <dgm:t>
        <a:bodyPr/>
        <a:lstStyle/>
        <a:p>
          <a:r>
            <a:rPr lang="en-GB" dirty="0" smtClean="0"/>
            <a:t>These are goals for the whole organisation and are usually based on the mission statement</a:t>
          </a:r>
          <a:endParaRPr lang="en-GB" dirty="0"/>
        </a:p>
      </dgm:t>
    </dgm:pt>
    <dgm:pt modelId="{6F15BF8C-76E5-4131-91D0-6D4A5935891B}" type="parTrans" cxnId="{0C589393-6D8A-4F70-8167-6E4E5EB61266}">
      <dgm:prSet/>
      <dgm:spPr/>
      <dgm:t>
        <a:bodyPr/>
        <a:lstStyle/>
        <a:p>
          <a:endParaRPr lang="en-GB"/>
        </a:p>
      </dgm:t>
    </dgm:pt>
    <dgm:pt modelId="{B19AAED9-31DA-4212-84B7-63967BECC174}" type="sibTrans" cxnId="{0C589393-6D8A-4F70-8167-6E4E5EB61266}">
      <dgm:prSet/>
      <dgm:spPr/>
      <dgm:t>
        <a:bodyPr/>
        <a:lstStyle/>
        <a:p>
          <a:endParaRPr lang="en-GB"/>
        </a:p>
      </dgm:t>
    </dgm:pt>
    <dgm:pt modelId="{3D43C4A2-72B0-4400-A596-B8F444FE53F5}">
      <dgm:prSet phldrT="[Text]"/>
      <dgm:spPr/>
      <dgm:t>
        <a:bodyPr/>
        <a:lstStyle/>
        <a:p>
          <a:r>
            <a:rPr lang="en-GB" dirty="0" smtClean="0"/>
            <a:t>Functional objectives</a:t>
          </a:r>
          <a:endParaRPr lang="en-GB" dirty="0"/>
        </a:p>
      </dgm:t>
    </dgm:pt>
    <dgm:pt modelId="{F8351B82-9505-4747-B5CD-89500498542E}" type="parTrans" cxnId="{906DDFC0-7485-48A1-AA88-B64306BADA52}">
      <dgm:prSet/>
      <dgm:spPr/>
      <dgm:t>
        <a:bodyPr/>
        <a:lstStyle/>
        <a:p>
          <a:endParaRPr lang="en-GB"/>
        </a:p>
      </dgm:t>
    </dgm:pt>
    <dgm:pt modelId="{88E84B5A-22F5-4A9A-A5C6-794DC83A8F5C}" type="sibTrans" cxnId="{906DDFC0-7485-48A1-AA88-B64306BADA52}">
      <dgm:prSet/>
      <dgm:spPr/>
      <dgm:t>
        <a:bodyPr/>
        <a:lstStyle/>
        <a:p>
          <a:endParaRPr lang="en-GB"/>
        </a:p>
      </dgm:t>
    </dgm:pt>
    <dgm:pt modelId="{4739F6EA-6B83-4673-84A0-A3397D7C9046}">
      <dgm:prSet phldrT="[Text]"/>
      <dgm:spPr/>
      <dgm:t>
        <a:bodyPr/>
        <a:lstStyle/>
        <a:p>
          <a:r>
            <a:rPr lang="en-GB" dirty="0" smtClean="0"/>
            <a:t>These are goals for each functional area of a business and are based on corporate objectives</a:t>
          </a:r>
          <a:endParaRPr lang="en-GB" dirty="0"/>
        </a:p>
      </dgm:t>
    </dgm:pt>
    <dgm:pt modelId="{ED409AE9-8ECD-4EA6-BFF3-00D20C2322E1}" type="parTrans" cxnId="{95A6D065-148F-4078-984B-B86B4629B1AC}">
      <dgm:prSet/>
      <dgm:spPr/>
      <dgm:t>
        <a:bodyPr/>
        <a:lstStyle/>
        <a:p>
          <a:endParaRPr lang="en-GB"/>
        </a:p>
      </dgm:t>
    </dgm:pt>
    <dgm:pt modelId="{27AF7220-133B-4D6E-8B36-55B745AFC67E}" type="sibTrans" cxnId="{95A6D065-148F-4078-984B-B86B4629B1AC}">
      <dgm:prSet/>
      <dgm:spPr/>
      <dgm:t>
        <a:bodyPr/>
        <a:lstStyle/>
        <a:p>
          <a:endParaRPr lang="en-GB"/>
        </a:p>
      </dgm:t>
    </dgm:pt>
    <dgm:pt modelId="{63E6EEC6-9B65-48A3-92CB-EC41C1E18941}" type="pres">
      <dgm:prSet presAssocID="{72EF8BCD-55D1-49C1-93D3-321F8E754D1E}" presName="Name0" presStyleCnt="0">
        <dgm:presLayoutVars>
          <dgm:chMax val="5"/>
          <dgm:chPref val="5"/>
          <dgm:dir/>
          <dgm:animLvl val="lvl"/>
        </dgm:presLayoutVars>
      </dgm:prSet>
      <dgm:spPr/>
      <dgm:t>
        <a:bodyPr/>
        <a:lstStyle/>
        <a:p>
          <a:endParaRPr lang="en-GB"/>
        </a:p>
      </dgm:t>
    </dgm:pt>
    <dgm:pt modelId="{B928C0C3-A359-4DA7-A2B9-2904B113C9E2}" type="pres">
      <dgm:prSet presAssocID="{24038D6F-66BB-4130-98DD-96C4F261AF61}" presName="parentText1" presStyleLbl="node1" presStyleIdx="0" presStyleCnt="3">
        <dgm:presLayoutVars>
          <dgm:chMax/>
          <dgm:chPref val="3"/>
          <dgm:bulletEnabled val="1"/>
        </dgm:presLayoutVars>
      </dgm:prSet>
      <dgm:spPr/>
      <dgm:t>
        <a:bodyPr/>
        <a:lstStyle/>
        <a:p>
          <a:endParaRPr lang="en-GB"/>
        </a:p>
      </dgm:t>
    </dgm:pt>
    <dgm:pt modelId="{98D9CD8E-21FC-4EEC-A894-11815C9454C4}" type="pres">
      <dgm:prSet presAssocID="{24038D6F-66BB-4130-98DD-96C4F261AF61}" presName="childText1" presStyleLbl="solidAlignAcc1" presStyleIdx="0" presStyleCnt="3">
        <dgm:presLayoutVars>
          <dgm:chMax val="0"/>
          <dgm:chPref val="0"/>
          <dgm:bulletEnabled val="1"/>
        </dgm:presLayoutVars>
      </dgm:prSet>
      <dgm:spPr/>
      <dgm:t>
        <a:bodyPr/>
        <a:lstStyle/>
        <a:p>
          <a:endParaRPr lang="en-GB"/>
        </a:p>
      </dgm:t>
    </dgm:pt>
    <dgm:pt modelId="{301922C5-5ADE-42B5-8B18-69415761D45B}" type="pres">
      <dgm:prSet presAssocID="{AB332534-D70F-4732-81BC-DC108384CAFA}" presName="parentText2" presStyleLbl="node1" presStyleIdx="1" presStyleCnt="3">
        <dgm:presLayoutVars>
          <dgm:chMax/>
          <dgm:chPref val="3"/>
          <dgm:bulletEnabled val="1"/>
        </dgm:presLayoutVars>
      </dgm:prSet>
      <dgm:spPr/>
      <dgm:t>
        <a:bodyPr/>
        <a:lstStyle/>
        <a:p>
          <a:endParaRPr lang="en-GB"/>
        </a:p>
      </dgm:t>
    </dgm:pt>
    <dgm:pt modelId="{4D676825-8F4A-4A77-90DA-9453E4D61129}" type="pres">
      <dgm:prSet presAssocID="{AB332534-D70F-4732-81BC-DC108384CAFA}" presName="childText2" presStyleLbl="solidAlignAcc1" presStyleIdx="1" presStyleCnt="3">
        <dgm:presLayoutVars>
          <dgm:chMax val="0"/>
          <dgm:chPref val="0"/>
          <dgm:bulletEnabled val="1"/>
        </dgm:presLayoutVars>
      </dgm:prSet>
      <dgm:spPr/>
      <dgm:t>
        <a:bodyPr/>
        <a:lstStyle/>
        <a:p>
          <a:endParaRPr lang="en-GB"/>
        </a:p>
      </dgm:t>
    </dgm:pt>
    <dgm:pt modelId="{74679453-448D-45CB-A3B2-50CB50341B52}" type="pres">
      <dgm:prSet presAssocID="{3D43C4A2-72B0-4400-A596-B8F444FE53F5}" presName="parentText3" presStyleLbl="node1" presStyleIdx="2" presStyleCnt="3">
        <dgm:presLayoutVars>
          <dgm:chMax/>
          <dgm:chPref val="3"/>
          <dgm:bulletEnabled val="1"/>
        </dgm:presLayoutVars>
      </dgm:prSet>
      <dgm:spPr/>
      <dgm:t>
        <a:bodyPr/>
        <a:lstStyle/>
        <a:p>
          <a:endParaRPr lang="en-GB"/>
        </a:p>
      </dgm:t>
    </dgm:pt>
    <dgm:pt modelId="{55F154C2-C28F-49F9-8E2D-CB7896293DDE}" type="pres">
      <dgm:prSet presAssocID="{3D43C4A2-72B0-4400-A596-B8F444FE53F5}" presName="childText3" presStyleLbl="solidAlignAcc1" presStyleIdx="2" presStyleCnt="3">
        <dgm:presLayoutVars>
          <dgm:chMax val="0"/>
          <dgm:chPref val="0"/>
          <dgm:bulletEnabled val="1"/>
        </dgm:presLayoutVars>
      </dgm:prSet>
      <dgm:spPr/>
      <dgm:t>
        <a:bodyPr/>
        <a:lstStyle/>
        <a:p>
          <a:endParaRPr lang="en-GB"/>
        </a:p>
      </dgm:t>
    </dgm:pt>
  </dgm:ptLst>
  <dgm:cxnLst>
    <dgm:cxn modelId="{A7D696E0-6EBE-D14A-A5D8-609CE709A4A8}" type="presOf" srcId="{AB332534-D70F-4732-81BC-DC108384CAFA}" destId="{301922C5-5ADE-42B5-8B18-69415761D45B}" srcOrd="0" destOrd="0" presId="urn:microsoft.com/office/officeart/2009/3/layout/IncreasingArrowsProcess"/>
    <dgm:cxn modelId="{0C589393-6D8A-4F70-8167-6E4E5EB61266}" srcId="{AB332534-D70F-4732-81BC-DC108384CAFA}" destId="{F5D763A9-4054-45BF-93AD-6E5E93A5C0D9}" srcOrd="0" destOrd="0" parTransId="{6F15BF8C-76E5-4131-91D0-6D4A5935891B}" sibTransId="{B19AAED9-31DA-4212-84B7-63967BECC174}"/>
    <dgm:cxn modelId="{906DDFC0-7485-48A1-AA88-B64306BADA52}" srcId="{72EF8BCD-55D1-49C1-93D3-321F8E754D1E}" destId="{3D43C4A2-72B0-4400-A596-B8F444FE53F5}" srcOrd="2" destOrd="0" parTransId="{F8351B82-9505-4747-B5CD-89500498542E}" sibTransId="{88E84B5A-22F5-4A9A-A5C6-794DC83A8F5C}"/>
    <dgm:cxn modelId="{22D863CE-20DB-7540-8370-B0C6B9E444D4}" type="presOf" srcId="{3D43C4A2-72B0-4400-A596-B8F444FE53F5}" destId="{74679453-448D-45CB-A3B2-50CB50341B52}" srcOrd="0" destOrd="0" presId="urn:microsoft.com/office/officeart/2009/3/layout/IncreasingArrowsProcess"/>
    <dgm:cxn modelId="{95A6D065-148F-4078-984B-B86B4629B1AC}" srcId="{3D43C4A2-72B0-4400-A596-B8F444FE53F5}" destId="{4739F6EA-6B83-4673-84A0-A3397D7C9046}" srcOrd="0" destOrd="0" parTransId="{ED409AE9-8ECD-4EA6-BFF3-00D20C2322E1}" sibTransId="{27AF7220-133B-4D6E-8B36-55B745AFC67E}"/>
    <dgm:cxn modelId="{22333C6C-DA76-DF47-84DD-1D99068136BF}" type="presOf" srcId="{24038D6F-66BB-4130-98DD-96C4F261AF61}" destId="{B928C0C3-A359-4DA7-A2B9-2904B113C9E2}" srcOrd="0" destOrd="0" presId="urn:microsoft.com/office/officeart/2009/3/layout/IncreasingArrowsProcess"/>
    <dgm:cxn modelId="{DFFACC05-A584-4181-9429-941ED01F0B33}" srcId="{24038D6F-66BB-4130-98DD-96C4F261AF61}" destId="{D8728C9F-9394-4DBF-B73D-0E7F7DC03435}" srcOrd="0" destOrd="0" parTransId="{38BFB980-A9B8-401E-99A0-5DFF668F6B32}" sibTransId="{BBA5DB2F-F982-47C5-83CE-AFF7846E728E}"/>
    <dgm:cxn modelId="{9C913302-6456-CD44-83DD-55281EEEDEFF}" type="presOf" srcId="{D8728C9F-9394-4DBF-B73D-0E7F7DC03435}" destId="{98D9CD8E-21FC-4EEC-A894-11815C9454C4}" srcOrd="0" destOrd="0" presId="urn:microsoft.com/office/officeart/2009/3/layout/IncreasingArrowsProcess"/>
    <dgm:cxn modelId="{EDC88475-39D4-C34D-A306-5FE99BAC6B66}" type="presOf" srcId="{4739F6EA-6B83-4673-84A0-A3397D7C9046}" destId="{55F154C2-C28F-49F9-8E2D-CB7896293DDE}" srcOrd="0" destOrd="0" presId="urn:microsoft.com/office/officeart/2009/3/layout/IncreasingArrowsProcess"/>
    <dgm:cxn modelId="{974DF67B-3AD3-4248-A237-53AAFAAD3F3B}" type="presOf" srcId="{F5D763A9-4054-45BF-93AD-6E5E93A5C0D9}" destId="{4D676825-8F4A-4A77-90DA-9453E4D61129}" srcOrd="0" destOrd="0" presId="urn:microsoft.com/office/officeart/2009/3/layout/IncreasingArrowsProcess"/>
    <dgm:cxn modelId="{393C1277-16ED-4EA3-844F-C72F2B165EFA}" srcId="{72EF8BCD-55D1-49C1-93D3-321F8E754D1E}" destId="{24038D6F-66BB-4130-98DD-96C4F261AF61}" srcOrd="0" destOrd="0" parTransId="{9347EB74-29E0-4EB4-A255-D39DDCEDD83C}" sibTransId="{B5FC8F0D-4ADD-489D-AFFF-5A81A7C0C345}"/>
    <dgm:cxn modelId="{021F5CF0-2D19-3346-A94D-52A9332B73C0}" type="presOf" srcId="{72EF8BCD-55D1-49C1-93D3-321F8E754D1E}" destId="{63E6EEC6-9B65-48A3-92CB-EC41C1E18941}" srcOrd="0" destOrd="0" presId="urn:microsoft.com/office/officeart/2009/3/layout/IncreasingArrowsProcess"/>
    <dgm:cxn modelId="{B908896E-8591-4EE0-9232-9F19531B9131}" srcId="{72EF8BCD-55D1-49C1-93D3-321F8E754D1E}" destId="{AB332534-D70F-4732-81BC-DC108384CAFA}" srcOrd="1" destOrd="0" parTransId="{46CF1CE0-090E-4092-A7E4-3B128A90F405}" sibTransId="{9E7732FA-6DC9-4891-ACC0-EE06D1BDBB21}"/>
    <dgm:cxn modelId="{6F5233F6-30BF-3D4D-8E1B-0ECF0C7BE5E2}" type="presParOf" srcId="{63E6EEC6-9B65-48A3-92CB-EC41C1E18941}" destId="{B928C0C3-A359-4DA7-A2B9-2904B113C9E2}" srcOrd="0" destOrd="0" presId="urn:microsoft.com/office/officeart/2009/3/layout/IncreasingArrowsProcess"/>
    <dgm:cxn modelId="{F8A6A52D-CD97-4944-96C2-A313358BFF70}" type="presParOf" srcId="{63E6EEC6-9B65-48A3-92CB-EC41C1E18941}" destId="{98D9CD8E-21FC-4EEC-A894-11815C9454C4}" srcOrd="1" destOrd="0" presId="urn:microsoft.com/office/officeart/2009/3/layout/IncreasingArrowsProcess"/>
    <dgm:cxn modelId="{05817881-F7B1-2642-9E06-19CB25B92D11}" type="presParOf" srcId="{63E6EEC6-9B65-48A3-92CB-EC41C1E18941}" destId="{301922C5-5ADE-42B5-8B18-69415761D45B}" srcOrd="2" destOrd="0" presId="urn:microsoft.com/office/officeart/2009/3/layout/IncreasingArrowsProcess"/>
    <dgm:cxn modelId="{367F9102-0B4A-2547-A9F4-0C04DCC999D7}" type="presParOf" srcId="{63E6EEC6-9B65-48A3-92CB-EC41C1E18941}" destId="{4D676825-8F4A-4A77-90DA-9453E4D61129}" srcOrd="3" destOrd="0" presId="urn:microsoft.com/office/officeart/2009/3/layout/IncreasingArrowsProcess"/>
    <dgm:cxn modelId="{2AF9FDED-AB34-E14B-A3B4-893A684121B6}" type="presParOf" srcId="{63E6EEC6-9B65-48A3-92CB-EC41C1E18941}" destId="{74679453-448D-45CB-A3B2-50CB50341B52}" srcOrd="4" destOrd="0" presId="urn:microsoft.com/office/officeart/2009/3/layout/IncreasingArrowsProcess"/>
    <dgm:cxn modelId="{EFD2E827-E30B-E84C-98C0-2C2E195626CD}" type="presParOf" srcId="{63E6EEC6-9B65-48A3-92CB-EC41C1E18941}" destId="{55F154C2-C28F-49F9-8E2D-CB7896293DDE}" srcOrd="5" destOrd="0" presId="urn:microsoft.com/office/officeart/2009/3/layout/IncreasingArrows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28C0C3-A359-4DA7-A2B9-2904B113C9E2}">
      <dsp:nvSpPr>
        <dsp:cNvPr id="0" name=""/>
        <dsp:cNvSpPr/>
      </dsp:nvSpPr>
      <dsp:spPr>
        <a:xfrm>
          <a:off x="0" y="263819"/>
          <a:ext cx="8229600"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lvl="0" algn="l" defTabSz="1022350">
            <a:lnSpc>
              <a:spcPct val="90000"/>
            </a:lnSpc>
            <a:spcBef>
              <a:spcPct val="0"/>
            </a:spcBef>
            <a:spcAft>
              <a:spcPct val="35000"/>
            </a:spcAft>
          </a:pPr>
          <a:r>
            <a:rPr lang="en-GB" sz="2300" kern="1200" dirty="0" smtClean="0"/>
            <a:t>Mission statement</a:t>
          </a:r>
          <a:endParaRPr lang="en-GB" sz="2300" kern="1200" dirty="0"/>
        </a:p>
      </dsp:txBody>
      <dsp:txXfrm>
        <a:off x="0" y="563455"/>
        <a:ext cx="7929964" cy="599271"/>
      </dsp:txXfrm>
    </dsp:sp>
    <dsp:sp modelId="{98D9CD8E-21FC-4EEC-A894-11815C9454C4}">
      <dsp:nvSpPr>
        <dsp:cNvPr id="0" name=""/>
        <dsp:cNvSpPr/>
      </dsp:nvSpPr>
      <dsp:spPr>
        <a:xfrm>
          <a:off x="0" y="1188069"/>
          <a:ext cx="2534716" cy="23088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GB" sz="2300" kern="1200" dirty="0" smtClean="0"/>
            <a:t>A statement about the organisation’s aims that is designed to motivate</a:t>
          </a:r>
          <a:endParaRPr lang="en-GB" sz="2300" kern="1200" dirty="0"/>
        </a:p>
      </dsp:txBody>
      <dsp:txXfrm>
        <a:off x="0" y="1188069"/>
        <a:ext cx="2534716" cy="2308835"/>
      </dsp:txXfrm>
    </dsp:sp>
    <dsp:sp modelId="{301922C5-5ADE-42B5-8B18-69415761D45B}">
      <dsp:nvSpPr>
        <dsp:cNvPr id="0" name=""/>
        <dsp:cNvSpPr/>
      </dsp:nvSpPr>
      <dsp:spPr>
        <a:xfrm>
          <a:off x="2534716" y="663333"/>
          <a:ext cx="5694883"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lvl="0" algn="l" defTabSz="1022350">
            <a:lnSpc>
              <a:spcPct val="90000"/>
            </a:lnSpc>
            <a:spcBef>
              <a:spcPct val="0"/>
            </a:spcBef>
            <a:spcAft>
              <a:spcPct val="35000"/>
            </a:spcAft>
          </a:pPr>
          <a:r>
            <a:rPr lang="en-GB" sz="2300" kern="1200" dirty="0" smtClean="0"/>
            <a:t>Corporate objectives</a:t>
          </a:r>
          <a:endParaRPr lang="en-GB" sz="2300" kern="1200" dirty="0"/>
        </a:p>
      </dsp:txBody>
      <dsp:txXfrm>
        <a:off x="2534716" y="962969"/>
        <a:ext cx="5395247" cy="599271"/>
      </dsp:txXfrm>
    </dsp:sp>
    <dsp:sp modelId="{4D676825-8F4A-4A77-90DA-9453E4D61129}">
      <dsp:nvSpPr>
        <dsp:cNvPr id="0" name=""/>
        <dsp:cNvSpPr/>
      </dsp:nvSpPr>
      <dsp:spPr>
        <a:xfrm>
          <a:off x="2534716" y="1587583"/>
          <a:ext cx="2534716" cy="23088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GB" sz="2300" kern="1200" dirty="0" smtClean="0"/>
            <a:t>These are goals for the whole organisation and are usually based on the mission statement</a:t>
          </a:r>
          <a:endParaRPr lang="en-GB" sz="2300" kern="1200" dirty="0"/>
        </a:p>
      </dsp:txBody>
      <dsp:txXfrm>
        <a:off x="2534716" y="1587583"/>
        <a:ext cx="2534716" cy="2308835"/>
      </dsp:txXfrm>
    </dsp:sp>
    <dsp:sp modelId="{74679453-448D-45CB-A3B2-50CB50341B52}">
      <dsp:nvSpPr>
        <dsp:cNvPr id="0" name=""/>
        <dsp:cNvSpPr/>
      </dsp:nvSpPr>
      <dsp:spPr>
        <a:xfrm>
          <a:off x="5069433" y="1062848"/>
          <a:ext cx="3160166" cy="1198543"/>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0269" numCol="1" spcCol="1270" anchor="ctr" anchorCtr="0">
          <a:noAutofit/>
        </a:bodyPr>
        <a:lstStyle/>
        <a:p>
          <a:pPr lvl="0" algn="l" defTabSz="1022350">
            <a:lnSpc>
              <a:spcPct val="90000"/>
            </a:lnSpc>
            <a:spcBef>
              <a:spcPct val="0"/>
            </a:spcBef>
            <a:spcAft>
              <a:spcPct val="35000"/>
            </a:spcAft>
          </a:pPr>
          <a:r>
            <a:rPr lang="en-GB" sz="2300" kern="1200" dirty="0" smtClean="0"/>
            <a:t>Functional objectives</a:t>
          </a:r>
          <a:endParaRPr lang="en-GB" sz="2300" kern="1200" dirty="0"/>
        </a:p>
      </dsp:txBody>
      <dsp:txXfrm>
        <a:off x="5069433" y="1362484"/>
        <a:ext cx="2860530" cy="599271"/>
      </dsp:txXfrm>
    </dsp:sp>
    <dsp:sp modelId="{55F154C2-C28F-49F9-8E2D-CB7896293DDE}">
      <dsp:nvSpPr>
        <dsp:cNvPr id="0" name=""/>
        <dsp:cNvSpPr/>
      </dsp:nvSpPr>
      <dsp:spPr>
        <a:xfrm>
          <a:off x="5069433" y="1987097"/>
          <a:ext cx="2534716" cy="227504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GB" sz="2300" kern="1200" dirty="0" smtClean="0"/>
            <a:t>These are goals for each functional area of a business and are based on corporate objectives</a:t>
          </a:r>
          <a:endParaRPr lang="en-GB" sz="2300" kern="1200" dirty="0"/>
        </a:p>
      </dsp:txBody>
      <dsp:txXfrm>
        <a:off x="5069433" y="1987097"/>
        <a:ext cx="2534716" cy="227504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49BFB2-37A8-0E4C-A1D6-ADA4DB17BAB0}" type="datetimeFigureOut">
              <a:rPr lang="en-US" smtClean="0"/>
              <a:pPr/>
              <a:t>1/30/2016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65B469-4930-2B4F-887F-85FE064C6C25}" type="slidenum">
              <a:rPr lang="en-US" smtClean="0"/>
              <a:pPr/>
              <a:t>‹#›</a:t>
            </a:fld>
            <a:endParaRPr lang="en-US"/>
          </a:p>
        </p:txBody>
      </p:sp>
    </p:spTree>
    <p:extLst>
      <p:ext uri="{BB962C8B-B14F-4D97-AF65-F5344CB8AC3E}">
        <p14:creationId xmlns:p14="http://schemas.microsoft.com/office/powerpoint/2010/main" xmlns="" val="38285021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30/01/2016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xmlns=""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10066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829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400252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xmlns=""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xmlns=""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560840" cy="430887"/>
          </a:xfrm>
          <a:prstGeom prst="rect">
            <a:avLst/>
          </a:prstGeom>
          <a:noFill/>
        </p:spPr>
        <p:txBody>
          <a:bodyPr wrap="square" rtlCol="0">
            <a:spAutoFit/>
          </a:bodyPr>
          <a:lstStyle/>
          <a:p>
            <a:r>
              <a:rPr lang="en-US" sz="2200" b="1" dirty="0" smtClean="0">
                <a:solidFill>
                  <a:schemeClr val="bg1"/>
                </a:solidFill>
              </a:rPr>
              <a:t>Unit 4 – Decision</a:t>
            </a:r>
            <a:r>
              <a:rPr lang="en-US" sz="2200" b="1" baseline="0" dirty="0" smtClean="0">
                <a:solidFill>
                  <a:schemeClr val="bg1"/>
                </a:solidFill>
              </a:rPr>
              <a:t> </a:t>
            </a:r>
            <a:r>
              <a:rPr lang="en-US" sz="2200" b="1" dirty="0" smtClean="0">
                <a:solidFill>
                  <a:schemeClr val="bg1"/>
                </a:solidFill>
              </a:rPr>
              <a:t>making to improve operational performance</a:t>
            </a:r>
            <a:endParaRPr lang="en-US" sz="2200" b="1" dirty="0">
              <a:solidFill>
                <a:schemeClr val="bg1"/>
              </a:solidFill>
            </a:endParaRPr>
          </a:p>
        </p:txBody>
      </p:sp>
    </p:spTree>
    <p:extLst>
      <p:ext uri="{BB962C8B-B14F-4D97-AF65-F5344CB8AC3E}">
        <p14:creationId xmlns:p14="http://schemas.microsoft.com/office/powerpoint/2010/main" xmlns=""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ryanair.com/doc/investor/Strateg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060848"/>
            <a:ext cx="7416824" cy="3001888"/>
          </a:xfrm>
        </p:spPr>
        <p:txBody>
          <a:bodyPr>
            <a:normAutofit/>
          </a:bodyPr>
          <a:lstStyle/>
          <a:p>
            <a:r>
              <a:rPr lang="en-GB" sz="5400" dirty="0" smtClean="0">
                <a:solidFill>
                  <a:srgbClr val="C00000"/>
                </a:solidFill>
              </a:rPr>
              <a:t>4.1  Setting operational objectives</a:t>
            </a:r>
            <a:endParaRPr lang="en-GB" sz="5400" dirty="0">
              <a:solidFill>
                <a:srgbClr val="C00000"/>
              </a:solidFill>
            </a:endParaRPr>
          </a:p>
        </p:txBody>
      </p:sp>
      <p:sp>
        <p:nvSpPr>
          <p:cNvPr id="4" name="Footer Placeholder 4"/>
          <p:cNvSpPr>
            <a:spLocks noGrp="1"/>
          </p:cNvSpPr>
          <p:nvPr>
            <p:ph type="ftr" sz="quarter" idx="4294967295"/>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5" name="Slide Number Placeholder 5"/>
          <p:cNvSpPr>
            <a:spLocks noGrp="1"/>
          </p:cNvSpPr>
          <p:nvPr>
            <p:ph type="sldNum" sz="quarter" idx="4294967295"/>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1369418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Remember</a:t>
            </a:r>
          </a:p>
        </p:txBody>
      </p:sp>
      <p:sp>
        <p:nvSpPr>
          <p:cNvPr id="3" name="Content Placeholder 2"/>
          <p:cNvSpPr>
            <a:spLocks noGrp="1"/>
          </p:cNvSpPr>
          <p:nvPr>
            <p:ph idx="1"/>
          </p:nvPr>
        </p:nvSpPr>
        <p:spPr/>
        <p:txBody>
          <a:bodyPr>
            <a:normAutofit fontScale="92500" lnSpcReduction="10000"/>
          </a:bodyPr>
          <a:lstStyle/>
          <a:p>
            <a:pPr marL="0" indent="0" algn="ctr">
              <a:buNone/>
            </a:pPr>
            <a:r>
              <a:rPr lang="en-GB" b="1" dirty="0" smtClean="0"/>
              <a:t>Sales revenue – (variable cost + fixed costs) </a:t>
            </a:r>
          </a:p>
          <a:p>
            <a:pPr marL="0" indent="0" algn="ctr">
              <a:buNone/>
            </a:pPr>
            <a:r>
              <a:rPr lang="en-GB" b="1" dirty="0" smtClean="0"/>
              <a:t>= profit</a:t>
            </a:r>
            <a:endParaRPr lang="en-GB" b="1" dirty="0"/>
          </a:p>
          <a:p>
            <a:pPr marL="0" indent="0">
              <a:buNone/>
            </a:pPr>
            <a:r>
              <a:rPr lang="en-GB" dirty="0" smtClean="0"/>
              <a:t>Therefore to improve profit you can:</a:t>
            </a:r>
          </a:p>
          <a:p>
            <a:pPr>
              <a:buFont typeface="Arial"/>
              <a:buChar char="•"/>
            </a:pPr>
            <a:r>
              <a:rPr lang="en-GB" dirty="0" smtClean="0"/>
              <a:t>	Increase sales</a:t>
            </a:r>
          </a:p>
          <a:p>
            <a:pPr marL="0" indent="0">
              <a:buNone/>
            </a:pPr>
            <a:r>
              <a:rPr lang="en-GB" dirty="0" smtClean="0"/>
              <a:t>		OR</a:t>
            </a:r>
          </a:p>
          <a:p>
            <a:pPr>
              <a:buFont typeface="Arial"/>
              <a:buChar char="•"/>
            </a:pPr>
            <a:r>
              <a:rPr lang="en-GB" dirty="0" smtClean="0"/>
              <a:t>	Reduce costs</a:t>
            </a:r>
            <a:endParaRPr lang="en-GB" dirty="0"/>
          </a:p>
          <a:p>
            <a:pPr marL="0" indent="0">
              <a:buNone/>
            </a:pPr>
            <a:r>
              <a:rPr lang="en-GB" dirty="0" smtClean="0"/>
              <a:t>Reducing costs is frequently part of the operational management objectives.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xmlns="" val="266041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Reducing costs</a:t>
            </a:r>
            <a:endParaRPr lang="en-GB" dirty="0"/>
          </a:p>
        </p:txBody>
      </p:sp>
      <p:sp>
        <p:nvSpPr>
          <p:cNvPr id="3" name="Content Placeholder 2"/>
          <p:cNvSpPr>
            <a:spLocks noGrp="1"/>
          </p:cNvSpPr>
          <p:nvPr>
            <p:ph idx="1"/>
          </p:nvPr>
        </p:nvSpPr>
        <p:spPr/>
        <p:txBody>
          <a:bodyPr>
            <a:noAutofit/>
          </a:bodyPr>
          <a:lstStyle/>
          <a:p>
            <a:r>
              <a:rPr lang="en-GB" sz="2400" dirty="0" smtClean="0"/>
              <a:t>Reducing unit costs – A low unit cost enables a business either to keep prices low for customers or to enjoy higher profit margin.</a:t>
            </a:r>
            <a:endParaRPr lang="en-GB" sz="2400" dirty="0"/>
          </a:p>
          <a:p>
            <a:r>
              <a:rPr lang="en-GB" sz="2400" dirty="0" smtClean="0"/>
              <a:t>Reducing fixed costs – This is a common aim when businesses have merged because they may have duplication of fixed costs, i.e. two premises on the high street. </a:t>
            </a:r>
            <a:endParaRPr lang="en-GB" sz="2400" dirty="0"/>
          </a:p>
          <a:p>
            <a:r>
              <a:rPr lang="en-GB" sz="2400" dirty="0" smtClean="0"/>
              <a:t>Reducing variable costs per unit – This could include finding cheaper supplies (i.e. reducing raw material costs) or cheaper manufacturing (i.e. reducing labour costs by improving labour productivity). </a:t>
            </a:r>
            <a:endParaRPr lang="en-GB" sz="24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753660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Quality is defined as:</a:t>
            </a:r>
            <a:endParaRPr lang="en-GB" dirty="0"/>
          </a:p>
          <a:p>
            <a:pPr marL="400050" lvl="1" indent="0">
              <a:buNone/>
            </a:pPr>
            <a:r>
              <a:rPr lang="en-GB" sz="3200" dirty="0" smtClean="0"/>
              <a:t>‘</a:t>
            </a:r>
            <a:r>
              <a:rPr lang="en-GB" sz="3200" dirty="0"/>
              <a:t>T</a:t>
            </a:r>
            <a:r>
              <a:rPr lang="en-GB" sz="3200" dirty="0" smtClean="0"/>
              <a:t>hose features of a product or service that allow it to satisfy (or delight) customers’</a:t>
            </a:r>
          </a:p>
          <a:p>
            <a:pPr marL="0" indent="0">
              <a:buNone/>
            </a:pPr>
            <a:r>
              <a:rPr lang="en-GB" dirty="0" smtClean="0"/>
              <a:t>There is no set measure of quality because it depends on people’s opinions, but it can be measured using various methods. </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xmlns="" val="151199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Customer satisfaction ratings – can gather satisfaction in both qualitative (opinion) or quantitative (numerical) form. Customer satisfaction surveys can therefore measure if quality has been achieved.</a:t>
            </a:r>
            <a:endParaRPr lang="en-GB" dirty="0"/>
          </a:p>
          <a:p>
            <a:r>
              <a:rPr lang="en-GB" dirty="0" smtClean="0"/>
              <a:t>Customer complaints – this is a good measure to show whether a business has problems it needs to address. Satisfied customers returned, unsatisfied customer complain – not only to the business but to everybody else and this can damage a reputation</a:t>
            </a:r>
            <a:r>
              <a:rPr lang="en-GB" dirty="0" smtClean="0"/>
              <a:t>.</a:t>
            </a:r>
          </a:p>
          <a:p>
            <a:r>
              <a:rPr lang="en-GB" dirty="0" smtClean="0"/>
              <a:t>Level of product returns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extLst>
      <p:ext uri="{BB962C8B-B14F-4D97-AF65-F5344CB8AC3E}">
        <p14:creationId xmlns:p14="http://schemas.microsoft.com/office/powerpoint/2010/main" xmlns="" val="158436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08912" cy="969873"/>
          </a:xfrm>
        </p:spPr>
        <p:txBody>
          <a:bodyPr/>
          <a:lstStyle/>
          <a:p>
            <a:r>
              <a:rPr lang="en-GB" dirty="0" smtClean="0"/>
              <a:t>Quality</a:t>
            </a:r>
            <a:endParaRPr lang="en-GB" dirty="0"/>
          </a:p>
        </p:txBody>
      </p:sp>
      <p:sp>
        <p:nvSpPr>
          <p:cNvPr id="3" name="Content Placeholder 2"/>
          <p:cNvSpPr>
            <a:spLocks noGrp="1"/>
          </p:cNvSpPr>
          <p:nvPr>
            <p:ph idx="1"/>
          </p:nvPr>
        </p:nvSpPr>
        <p:spPr>
          <a:xfrm>
            <a:off x="467544" y="1988840"/>
            <a:ext cx="8229600" cy="4065315"/>
          </a:xfrm>
        </p:spPr>
        <p:txBody>
          <a:bodyPr>
            <a:noAutofit/>
          </a:bodyPr>
          <a:lstStyle/>
          <a:p>
            <a:r>
              <a:rPr lang="en-GB" sz="2400" dirty="0" smtClean="0"/>
              <a:t>Scrap rate – manufacturers track the rejects through the manufacturing process. This show whether the production process is working effectively. Scrap is wasted money and increases the unit cost of goods.</a:t>
            </a:r>
            <a:endParaRPr lang="en-GB" sz="2400" dirty="0"/>
          </a:p>
          <a:p>
            <a:r>
              <a:rPr lang="en-GB" sz="2400" dirty="0" smtClean="0"/>
              <a:t>Punctuality – measures how promptly a business delivers its goods (or services) and is expressed as a percentage:</a:t>
            </a:r>
            <a:endParaRPr lang="en-GB" sz="2400" dirty="0"/>
          </a:p>
          <a:p>
            <a:pPr marL="457200" lvl="1" indent="0">
              <a:buNone/>
            </a:pPr>
            <a:r>
              <a:rPr lang="en-GB" sz="2400" dirty="0" smtClean="0"/>
              <a:t>	punctuality (%) = 	</a:t>
            </a:r>
            <a:r>
              <a:rPr lang="en-GB" sz="2400" u="sng" dirty="0" smtClean="0"/>
              <a:t>deliveries on time   </a:t>
            </a:r>
            <a:r>
              <a:rPr lang="en-GB" sz="2400" dirty="0" smtClean="0"/>
              <a:t>x 100</a:t>
            </a:r>
          </a:p>
          <a:p>
            <a:pPr marL="457200" lvl="1" indent="0">
              <a:buNone/>
            </a:pPr>
            <a:r>
              <a:rPr lang="en-GB" sz="2400" dirty="0" smtClean="0"/>
              <a:t>				  total deliveries</a:t>
            </a:r>
            <a:endParaRPr lang="en-GB" sz="2400" dirty="0"/>
          </a:p>
          <a:p>
            <a:pPr marL="457200" lvl="1" indent="0">
              <a:buNone/>
            </a:pPr>
            <a:r>
              <a:rPr lang="en-GB" sz="2400" dirty="0" smtClean="0"/>
              <a:t>The better the punctuality percentage, the higher the customer satisfaction (especially important for online and B-2-B businesses).</a:t>
            </a:r>
            <a:endParaRPr lang="en-GB" sz="24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xmlns="" val="86481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Speed of </a:t>
            </a:r>
            <a:r>
              <a:rPr lang="en-GB" dirty="0" smtClean="0"/>
              <a:t>response</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For some businesses the speed at which they can respond to change and have the flexibility to do so is very important. For example, Zara, the Spanish clothes retailer, is famous for its speed of response.</a:t>
            </a:r>
            <a:endParaRPr lang="en-GB" dirty="0"/>
          </a:p>
          <a:p>
            <a:pPr marL="0" indent="0">
              <a:buNone/>
            </a:pPr>
            <a:r>
              <a:rPr lang="en-GB" dirty="0" smtClean="0"/>
              <a:t>It takes just two weeks from the design of a skirt to it being on the shop floor. This is down mainly to Zara having vertical integration of the supply chain. This means they are very flexible and can change designs far quicker then their rivals – a very good objective for a fashion retailer!</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extLst>
      <p:ext uri="{BB962C8B-B14F-4D97-AF65-F5344CB8AC3E}">
        <p14:creationId xmlns:p14="http://schemas.microsoft.com/office/powerpoint/2010/main" xmlns="" val="1144403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Flexibility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Product flexibility – being able to switch production from one product to another</a:t>
            </a:r>
          </a:p>
          <a:p>
            <a:r>
              <a:rPr lang="en-GB" dirty="0" smtClean="0"/>
              <a:t>Volume flexibility – being able to change the level of output o a product in accordance with changes in customer demand</a:t>
            </a:r>
          </a:p>
          <a:p>
            <a:r>
              <a:rPr lang="en-GB" dirty="0" smtClean="0"/>
              <a:t>Mix flexibility – being able to provide a wide range of alternatives of a particular good or service</a:t>
            </a:r>
          </a:p>
          <a:p>
            <a:r>
              <a:rPr lang="en-GB" dirty="0" smtClean="0"/>
              <a:t>Delivery flexibility – being able to adapt quickly to changes in the timing and volume of deliveries to customers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Dependability</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Some businesses do not want to let customers down and so focus on ensuring that they meet promises – or are dependable.</a:t>
            </a:r>
          </a:p>
          <a:p>
            <a:pPr marL="0" indent="0">
              <a:buNone/>
            </a:pPr>
            <a:r>
              <a:rPr lang="en-GB" dirty="0" smtClean="0"/>
              <a:t>Examples:</a:t>
            </a:r>
          </a:p>
          <a:p>
            <a:r>
              <a:rPr lang="en-GB" dirty="0" smtClean="0"/>
              <a:t>Amazon state delivery dates for their products and keep customers informed if that date changes using email – this ensures that their reputation is maintained with customers.</a:t>
            </a:r>
          </a:p>
          <a:p>
            <a:r>
              <a:rPr lang="en-GB" dirty="0" smtClean="0"/>
              <a:t>Dyson do extensive product testing to ensure that their vacuums deliver their promises.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17</a:t>
            </a:fld>
            <a:endParaRPr lang="en-GB"/>
          </a:p>
        </p:txBody>
      </p:sp>
    </p:spTree>
    <p:extLst>
      <p:ext uri="{BB962C8B-B14F-4D97-AF65-F5344CB8AC3E}">
        <p14:creationId xmlns:p14="http://schemas.microsoft.com/office/powerpoint/2010/main" xmlns="" val="615484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Environmental objectives</a:t>
            </a:r>
            <a:endParaRPr lang="en-GB" dirty="0"/>
          </a:p>
        </p:txBody>
      </p:sp>
      <p:sp>
        <p:nvSpPr>
          <p:cNvPr id="3" name="Content Placeholder 2"/>
          <p:cNvSpPr>
            <a:spLocks noGrp="1"/>
          </p:cNvSpPr>
          <p:nvPr>
            <p:ph idx="1"/>
          </p:nvPr>
        </p:nvSpPr>
        <p:spPr/>
        <p:txBody>
          <a:bodyPr>
            <a:noAutofit/>
          </a:bodyPr>
          <a:lstStyle/>
          <a:p>
            <a:pPr marL="0" indent="0">
              <a:spcBef>
                <a:spcPts val="0"/>
              </a:spcBef>
              <a:buNone/>
            </a:pPr>
            <a:r>
              <a:rPr lang="en-GB" sz="2200" dirty="0" smtClean="0"/>
              <a:t>For many businesses ensuring that their operational side does not harm the environment is important – especially for their corporate social responsibility reports (see Unit 2).</a:t>
            </a:r>
          </a:p>
          <a:p>
            <a:pPr marL="0" indent="0">
              <a:spcBef>
                <a:spcPts val="0"/>
              </a:spcBef>
              <a:buNone/>
            </a:pPr>
            <a:r>
              <a:rPr lang="en-GB" sz="2200" dirty="0" smtClean="0"/>
              <a:t>Environmental objectives would include:</a:t>
            </a:r>
          </a:p>
          <a:p>
            <a:pPr>
              <a:spcBef>
                <a:spcPts val="0"/>
              </a:spcBef>
            </a:pPr>
            <a:r>
              <a:rPr lang="en-GB" sz="2200" dirty="0" smtClean="0"/>
              <a:t>Reducing waste</a:t>
            </a:r>
          </a:p>
          <a:p>
            <a:pPr>
              <a:spcBef>
                <a:spcPts val="0"/>
              </a:spcBef>
            </a:pPr>
            <a:r>
              <a:rPr lang="en-GB" sz="2200" dirty="0" smtClean="0"/>
              <a:t>Reducing carbon footprint</a:t>
            </a:r>
          </a:p>
          <a:p>
            <a:pPr>
              <a:spcBef>
                <a:spcPts val="0"/>
              </a:spcBef>
            </a:pPr>
            <a:r>
              <a:rPr lang="en-GB" sz="2200" dirty="0" smtClean="0"/>
              <a:t>Minimising waste products or materials</a:t>
            </a:r>
          </a:p>
          <a:p>
            <a:pPr>
              <a:spcBef>
                <a:spcPts val="0"/>
              </a:spcBef>
            </a:pPr>
            <a:r>
              <a:rPr lang="en-GB" sz="2200" dirty="0" smtClean="0"/>
              <a:t>Increase recycling</a:t>
            </a:r>
          </a:p>
          <a:p>
            <a:pPr>
              <a:spcBef>
                <a:spcPts val="0"/>
              </a:spcBef>
            </a:pPr>
            <a:r>
              <a:rPr lang="en-GB" sz="2200" dirty="0" smtClean="0"/>
              <a:t>Achieving self-sufficiency in energy use.</a:t>
            </a:r>
          </a:p>
          <a:p>
            <a:pPr marL="0" indent="0">
              <a:spcBef>
                <a:spcPts val="0"/>
              </a:spcBef>
              <a:buNone/>
            </a:pPr>
            <a:r>
              <a:rPr lang="en-GB" sz="2200" dirty="0" smtClean="0"/>
              <a:t>M&amp;S has a ‘Plan A’ to help them achieve environmental objectives. </a:t>
            </a:r>
            <a:r>
              <a:rPr lang="en-GB" sz="2200" dirty="0"/>
              <a:t>T</a:t>
            </a:r>
            <a:r>
              <a:rPr lang="en-GB" sz="2200" dirty="0" smtClean="0"/>
              <a:t>his includes having delivery HGVs that have a slopped roof to reduce fuel consumption and  reducing the use of plastic bags at the counter.</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xmlns="" val="916859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Added value</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Adding value is an operational objective because it allows the business to develop a unique selling point (USP) for its products.</a:t>
            </a:r>
            <a:endParaRPr lang="en-GB" dirty="0"/>
          </a:p>
          <a:p>
            <a:pPr marL="0" indent="0">
              <a:buNone/>
            </a:pPr>
            <a:r>
              <a:rPr lang="en-GB" dirty="0" smtClean="0"/>
              <a:t>Adding value objectives would include:</a:t>
            </a:r>
          </a:p>
          <a:p>
            <a:r>
              <a:rPr lang="en-GB" dirty="0" smtClean="0"/>
              <a:t>Increased spending on R&amp;</a:t>
            </a:r>
            <a:r>
              <a:rPr lang="en-GB" dirty="0"/>
              <a:t>D </a:t>
            </a:r>
            <a:r>
              <a:rPr lang="en-GB" dirty="0" smtClean="0"/>
              <a:t>– Land Rover, for example, are one of the world’s biggest spenders on R&amp;D!</a:t>
            </a:r>
          </a:p>
          <a:p>
            <a:r>
              <a:rPr lang="en-GB" dirty="0" smtClean="0"/>
              <a:t>Achieving a certain number of patents – Dyson currently hold 1,200 patents, sending roughly one a day!</a:t>
            </a:r>
          </a:p>
          <a:p>
            <a:r>
              <a:rPr lang="en-GB" dirty="0" smtClean="0"/>
              <a:t>Developing a particular innovation – Google glasses add value to their brand.</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p14="http://schemas.microsoft.com/office/powerpoint/2010/main" xmlns="" val="39909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What you need to know</a:t>
            </a:r>
          </a:p>
          <a:p>
            <a:r>
              <a:rPr lang="en-GB" dirty="0" smtClean="0"/>
              <a:t>Why businesses set operational objectives – what is the value of setting them</a:t>
            </a:r>
          </a:p>
          <a:p>
            <a:r>
              <a:rPr lang="en-GB" dirty="0" smtClean="0"/>
              <a:t>The external influences on setting operational objectives</a:t>
            </a:r>
            <a:endParaRPr lang="en-GB" dirty="0"/>
          </a:p>
          <a:p>
            <a:r>
              <a:rPr lang="en-GB" dirty="0" smtClean="0"/>
              <a:t>The internal influences on setting operational objectives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3207090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External influences on operational </a:t>
            </a:r>
            <a:r>
              <a:rPr lang="en-GB" dirty="0"/>
              <a:t>o</a:t>
            </a:r>
            <a:r>
              <a:rPr lang="en-GB" dirty="0" smtClean="0"/>
              <a:t>bjectives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External influences are those outside of the business. </a:t>
            </a:r>
            <a:r>
              <a:rPr lang="en-GB" dirty="0"/>
              <a:t>T</a:t>
            </a:r>
            <a:r>
              <a:rPr lang="en-GB" dirty="0" smtClean="0"/>
              <a:t>hese are covered more extensively in Unit 7, but briefly:</a:t>
            </a:r>
            <a:endParaRPr lang="en-GB" dirty="0"/>
          </a:p>
          <a:p>
            <a:r>
              <a:rPr lang="en-GB" dirty="0" smtClean="0"/>
              <a:t>Market factors – Is the market growing or declining? </a:t>
            </a:r>
            <a:r>
              <a:rPr lang="en-GB" dirty="0"/>
              <a:t>I</a:t>
            </a:r>
            <a:r>
              <a:rPr lang="en-GB" dirty="0" smtClean="0"/>
              <a:t>f declining then business should consider developing a new market; if growing then market penetration should be used.</a:t>
            </a:r>
          </a:p>
          <a:p>
            <a:r>
              <a:rPr lang="en-GB" dirty="0" smtClean="0"/>
              <a:t>Competitors actions and performance – What are competitors doing? Will it affect sales? Is there a more efficient way of operating?</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p14="http://schemas.microsoft.com/office/powerpoint/2010/main" xmlns="" val="4076382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External influences on operational </a:t>
            </a:r>
            <a:r>
              <a:rPr lang="en-GB" dirty="0"/>
              <a:t>o</a:t>
            </a:r>
            <a:r>
              <a:rPr lang="en-GB" dirty="0" smtClean="0"/>
              <a:t>bjectives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Economic factors – Operations management is dependent on capital investment and if interest rates are high this may increase costs or may reduce sales as customers struggle to pay back loans.</a:t>
            </a:r>
          </a:p>
          <a:p>
            <a:r>
              <a:rPr lang="en-GB" dirty="0" smtClean="0"/>
              <a:t>Political factors – For example, car manufacturers have faced increased pressure to improve the efficiency of their products and how they manufacture them. This means modern cars are manufactured in a more environmental friendly way and are far more fuel efficient than 10 years ago.</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21</a:t>
            </a:fld>
            <a:endParaRPr lang="en-GB"/>
          </a:p>
        </p:txBody>
      </p:sp>
    </p:spTree>
    <p:extLst>
      <p:ext uri="{BB962C8B-B14F-4D97-AF65-F5344CB8AC3E}">
        <p14:creationId xmlns:p14="http://schemas.microsoft.com/office/powerpoint/2010/main" xmlns="" val="252422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External influences on operational objectives</a:t>
            </a:r>
            <a:endParaRPr lang="en-GB" dirty="0"/>
          </a:p>
        </p:txBody>
      </p:sp>
      <p:sp>
        <p:nvSpPr>
          <p:cNvPr id="3" name="Content Placeholder 2"/>
          <p:cNvSpPr>
            <a:spLocks noGrp="1"/>
          </p:cNvSpPr>
          <p:nvPr>
            <p:ph idx="1"/>
          </p:nvPr>
        </p:nvSpPr>
        <p:spPr/>
        <p:txBody>
          <a:bodyPr/>
          <a:lstStyle/>
          <a:p>
            <a:r>
              <a:rPr lang="en-GB" dirty="0" smtClean="0"/>
              <a:t>Technological change</a:t>
            </a:r>
          </a:p>
          <a:p>
            <a:r>
              <a:rPr lang="en-GB" dirty="0" smtClean="0"/>
              <a:t>Legal factors</a:t>
            </a:r>
          </a:p>
          <a:p>
            <a:r>
              <a:rPr lang="en-GB" dirty="0" smtClean="0"/>
              <a:t>Environmental factors</a:t>
            </a:r>
          </a:p>
          <a:p>
            <a:r>
              <a:rPr lang="en-GB" dirty="0" smtClean="0"/>
              <a:t>Suppliers </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Internal influences on operational </a:t>
            </a:r>
            <a:r>
              <a:rPr lang="en-GB" dirty="0"/>
              <a:t>o</a:t>
            </a:r>
            <a:r>
              <a:rPr lang="en-GB" dirty="0" smtClean="0"/>
              <a:t>bjectives</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Internal influences are those from within the business</a:t>
            </a:r>
            <a:endParaRPr lang="en-GB" dirty="0"/>
          </a:p>
          <a:p>
            <a:r>
              <a:rPr lang="en-GB" dirty="0" smtClean="0"/>
              <a:t>Corporate objectives – The operations department has to ensure that its objectives are consistent with the overall corporate objectives. British Airways’ corporate objective is to be the world’s leading global premium airline therefore the routes they fly, the meals they serve and the planes they fly all need to reflect that. By contrast, Ryanair’s objective is to be Europe's leading low-fare airline. They have only European routes and everything is no-frills!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23</a:t>
            </a:fld>
            <a:endParaRPr lang="en-GB"/>
          </a:p>
        </p:txBody>
      </p:sp>
    </p:spTree>
    <p:extLst>
      <p:ext uri="{BB962C8B-B14F-4D97-AF65-F5344CB8AC3E}">
        <p14:creationId xmlns:p14="http://schemas.microsoft.com/office/powerpoint/2010/main" xmlns="" val="2180850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Internal influences on operational </a:t>
            </a:r>
            <a:r>
              <a:rPr lang="en-GB" dirty="0"/>
              <a:t>o</a:t>
            </a:r>
            <a:r>
              <a:rPr lang="en-GB" dirty="0" smtClean="0"/>
              <a:t>bjectives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Finance – Operations management objectives rely on high capital expenditure (i.e. machinery, etc.) so healthy finances are essential.</a:t>
            </a:r>
          </a:p>
          <a:p>
            <a:r>
              <a:rPr lang="en-GB" dirty="0" smtClean="0"/>
              <a:t>Human resources – Skills and training as well as motivation of the workforce are essential to ensure objectives are met.</a:t>
            </a:r>
          </a:p>
          <a:p>
            <a:r>
              <a:rPr lang="en-GB" dirty="0" smtClean="0"/>
              <a:t>The nature of the product/service –Some products are suited to mass production (i.e. Cadbury chocolate bars) whereas others need to be high quality with good customer service (i.e. wedding dress design</a:t>
            </a:r>
            <a:r>
              <a:rPr lang="en-GB" dirty="0" smtClean="0"/>
              <a:t>).</a:t>
            </a:r>
          </a:p>
          <a:p>
            <a:r>
              <a:rPr lang="en-GB" dirty="0" smtClean="0"/>
              <a:t>Resources available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24</a:t>
            </a:fld>
            <a:endParaRPr lang="en-GB"/>
          </a:p>
        </p:txBody>
      </p:sp>
    </p:spTree>
    <p:extLst>
      <p:ext uri="{BB962C8B-B14F-4D97-AF65-F5344CB8AC3E}">
        <p14:creationId xmlns:p14="http://schemas.microsoft.com/office/powerpoint/2010/main" xmlns="" val="690882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 Ryanair</a:t>
            </a:r>
            <a:endParaRPr lang="en-GB" dirty="0"/>
          </a:p>
        </p:txBody>
      </p:sp>
      <p:sp>
        <p:nvSpPr>
          <p:cNvPr id="3" name="Content Placeholder 2"/>
          <p:cNvSpPr>
            <a:spLocks noGrp="1"/>
          </p:cNvSpPr>
          <p:nvPr>
            <p:ph idx="1"/>
          </p:nvPr>
        </p:nvSpPr>
        <p:spPr>
          <a:xfrm>
            <a:off x="457200" y="2060848"/>
            <a:ext cx="8435280" cy="4065315"/>
          </a:xfrm>
        </p:spPr>
        <p:txBody>
          <a:bodyPr>
            <a:noAutofit/>
          </a:bodyPr>
          <a:lstStyle/>
          <a:p>
            <a:pPr marL="0" indent="0">
              <a:buNone/>
            </a:pPr>
            <a:r>
              <a:rPr lang="en-GB" sz="2200" dirty="0" smtClean="0"/>
              <a:t>Two of Ryanair’s corporate objective are:</a:t>
            </a:r>
          </a:p>
          <a:p>
            <a:pPr marL="457200" indent="-457200">
              <a:buFont typeface="+mj-lt"/>
              <a:buAutoNum type="arabicPeriod"/>
            </a:pPr>
            <a:r>
              <a:rPr lang="en-GB" sz="2200" dirty="0" smtClean="0"/>
              <a:t>To firmly </a:t>
            </a:r>
            <a:r>
              <a:rPr lang="en-GB" sz="2200" dirty="0"/>
              <a:t>establish itself as Europe’s leading low-fares </a:t>
            </a:r>
            <a:r>
              <a:rPr lang="en-GB" sz="2200" dirty="0" smtClean="0"/>
              <a:t>scheduled passenger airline. Operations objectives are therefore to… maintain a continuous focus on cost-cutting and operating efficiencies. </a:t>
            </a:r>
          </a:p>
          <a:p>
            <a:pPr marL="457200" indent="-457200">
              <a:buFont typeface="+mj-lt"/>
              <a:buAutoNum type="arabicPeriod"/>
            </a:pPr>
            <a:r>
              <a:rPr lang="en-GB" sz="2200" dirty="0" smtClean="0"/>
              <a:t>To </a:t>
            </a:r>
            <a:r>
              <a:rPr lang="en-GB" sz="2200" dirty="0"/>
              <a:t>deliver the best customer service </a:t>
            </a:r>
            <a:r>
              <a:rPr lang="en-GB" sz="2200" dirty="0" smtClean="0"/>
              <a:t>performance in </a:t>
            </a:r>
            <a:r>
              <a:rPr lang="en-GB" sz="2200" dirty="0"/>
              <a:t>its peer </a:t>
            </a:r>
            <a:r>
              <a:rPr lang="en-GB" sz="2200" dirty="0" smtClean="0"/>
              <a:t>group.</a:t>
            </a:r>
          </a:p>
          <a:p>
            <a:pPr marL="0" indent="0">
              <a:buNone/>
            </a:pPr>
            <a:r>
              <a:rPr lang="en-GB" sz="2200" dirty="0" smtClean="0"/>
              <a:t>(Adapted from: </a:t>
            </a:r>
            <a:r>
              <a:rPr lang="en-GB" sz="2200" i="1" dirty="0" smtClean="0">
                <a:hlinkClick r:id="rId2"/>
              </a:rPr>
              <a:t>https</a:t>
            </a:r>
            <a:r>
              <a:rPr lang="en-GB" sz="2200" i="1" dirty="0">
                <a:hlinkClick r:id="rId2"/>
              </a:rPr>
              <a:t>://</a:t>
            </a:r>
            <a:r>
              <a:rPr lang="en-GB" sz="2200" i="1" dirty="0" smtClean="0">
                <a:hlinkClick r:id="rId2"/>
              </a:rPr>
              <a:t>www.</a:t>
            </a:r>
            <a:r>
              <a:rPr lang="en-GB" sz="2200" b="1" i="1" dirty="0" smtClean="0">
                <a:hlinkClick r:id="rId2"/>
              </a:rPr>
              <a:t>ryanair</a:t>
            </a:r>
            <a:r>
              <a:rPr lang="en-GB" sz="2200" i="1" dirty="0" smtClean="0">
                <a:hlinkClick r:id="rId2"/>
              </a:rPr>
              <a:t>.com/doc/investor/Strategy</a:t>
            </a:r>
            <a:r>
              <a:rPr lang="en-GB" sz="2200" i="1" dirty="0" smtClean="0"/>
              <a:t>)</a:t>
            </a:r>
            <a:endParaRPr lang="en-GB" sz="2200" i="1" dirty="0"/>
          </a:p>
          <a:p>
            <a:pPr marL="0" indent="0">
              <a:buNone/>
            </a:pPr>
            <a:r>
              <a:rPr lang="en-GB" sz="2200" dirty="0" smtClean="0"/>
              <a:t>Use the above and your knowledge or experience of Ryanair to discuss:</a:t>
            </a:r>
            <a:endParaRPr lang="en-GB" sz="2200" dirty="0"/>
          </a:p>
          <a:p>
            <a:pPr marL="0" indent="0">
              <a:buNone/>
            </a:pPr>
            <a:r>
              <a:rPr lang="en-GB" sz="2200" dirty="0" smtClean="0"/>
              <a:t>‘Are the operational objectives above at odds with one another. Can you continually cut costs </a:t>
            </a:r>
            <a:r>
              <a:rPr lang="en-GB" sz="2200" b="1" dirty="0" smtClean="0"/>
              <a:t>and</a:t>
            </a:r>
            <a:r>
              <a:rPr lang="en-GB" sz="2200" dirty="0" smtClean="0"/>
              <a:t> improve customer service?’</a:t>
            </a:r>
            <a:endParaRPr lang="en-GB" sz="22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25</a:t>
            </a:fld>
            <a:endParaRPr lang="en-GB"/>
          </a:p>
        </p:txBody>
      </p:sp>
    </p:spTree>
    <p:extLst>
      <p:ext uri="{BB962C8B-B14F-4D97-AF65-F5344CB8AC3E}">
        <p14:creationId xmlns:p14="http://schemas.microsoft.com/office/powerpoint/2010/main" xmlns="" val="1771995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Exam-style question with tips</a:t>
            </a:r>
            <a:endParaRPr lang="en-GB" dirty="0"/>
          </a:p>
        </p:txBody>
      </p:sp>
      <p:sp>
        <p:nvSpPr>
          <p:cNvPr id="3" name="Content Placeholder 2"/>
          <p:cNvSpPr>
            <a:spLocks noGrp="1"/>
          </p:cNvSpPr>
          <p:nvPr>
            <p:ph idx="1"/>
          </p:nvPr>
        </p:nvSpPr>
        <p:spPr/>
        <p:txBody>
          <a:bodyPr>
            <a:noAutofit/>
          </a:bodyPr>
          <a:lstStyle/>
          <a:p>
            <a:pPr marL="0" indent="0">
              <a:buNone/>
            </a:pPr>
            <a:r>
              <a:rPr lang="en-GB" sz="2400" dirty="0" smtClean="0">
                <a:solidFill>
                  <a:schemeClr val="tx2">
                    <a:lumMod val="75000"/>
                  </a:schemeClr>
                </a:solidFill>
              </a:rPr>
              <a:t>Evaluate</a:t>
            </a:r>
            <a:r>
              <a:rPr lang="en-GB" sz="2400" dirty="0" smtClean="0">
                <a:solidFill>
                  <a:schemeClr val="tx2">
                    <a:lumMod val="60000"/>
                    <a:lumOff val="40000"/>
                  </a:schemeClr>
                </a:solidFill>
              </a:rPr>
              <a:t> </a:t>
            </a:r>
            <a:r>
              <a:rPr lang="en-GB" sz="2400" dirty="0" smtClean="0"/>
              <a:t>how Zara’s </a:t>
            </a:r>
            <a:r>
              <a:rPr lang="en-GB" sz="2400" dirty="0" smtClean="0">
                <a:solidFill>
                  <a:srgbClr val="0000FF"/>
                </a:solidFill>
              </a:rPr>
              <a:t>operational objectives </a:t>
            </a:r>
            <a:r>
              <a:rPr lang="en-GB" sz="2400" dirty="0" smtClean="0"/>
              <a:t>help them maintain their competitiveness in the </a:t>
            </a:r>
            <a:r>
              <a:rPr lang="en-GB" sz="2400" dirty="0" smtClean="0">
                <a:solidFill>
                  <a:schemeClr val="tx2">
                    <a:lumMod val="40000"/>
                    <a:lumOff val="60000"/>
                  </a:schemeClr>
                </a:solidFill>
              </a:rPr>
              <a:t>fashion industry. </a:t>
            </a:r>
            <a:r>
              <a:rPr lang="en-GB" sz="2400" dirty="0" smtClean="0"/>
              <a:t>(24 marks)</a:t>
            </a:r>
          </a:p>
          <a:p>
            <a:pPr marL="0" indent="0">
              <a:buNone/>
            </a:pPr>
            <a:endParaRPr lang="en-GB" sz="1200" dirty="0" smtClean="0"/>
          </a:p>
          <a:p>
            <a:pPr marL="0" indent="0">
              <a:buNone/>
            </a:pPr>
            <a:r>
              <a:rPr lang="en-GB" sz="2400" b="1" dirty="0">
                <a:solidFill>
                  <a:srgbClr val="C00000"/>
                </a:solidFill>
                <a:latin typeface="+mj-lt"/>
                <a:ea typeface="+mj-ea"/>
                <a:cs typeface="+mj-cs"/>
              </a:rPr>
              <a:t>Exam tips:</a:t>
            </a:r>
          </a:p>
          <a:p>
            <a:pPr marL="0" indent="0">
              <a:buNone/>
            </a:pPr>
            <a:r>
              <a:rPr lang="en-GB" sz="2400" dirty="0">
                <a:solidFill>
                  <a:schemeClr val="tx2">
                    <a:lumMod val="75000"/>
                  </a:schemeClr>
                </a:solidFill>
              </a:rPr>
              <a:t>Evaluate </a:t>
            </a:r>
            <a:r>
              <a:rPr lang="en-GB" sz="2400" dirty="0" smtClean="0"/>
              <a:t>– Consider how the operational objectives help with competitiveness? </a:t>
            </a:r>
            <a:r>
              <a:rPr lang="en-GB" sz="2400" dirty="0"/>
              <a:t>D</a:t>
            </a:r>
            <a:r>
              <a:rPr lang="en-GB" sz="2400" dirty="0" smtClean="0"/>
              <a:t>o you agree they do? Give your opinions.</a:t>
            </a:r>
          </a:p>
          <a:p>
            <a:pPr marL="0" indent="0">
              <a:buNone/>
            </a:pPr>
            <a:r>
              <a:rPr lang="en-GB" sz="2400" dirty="0">
                <a:solidFill>
                  <a:srgbClr val="0000FF"/>
                </a:solidFill>
              </a:rPr>
              <a:t>Consider </a:t>
            </a:r>
            <a:r>
              <a:rPr lang="en-GB" sz="2400" dirty="0" smtClean="0"/>
              <a:t>– How do the operational objectives help Zara stay competitive? Why are they different from competitors? </a:t>
            </a:r>
            <a:r>
              <a:rPr lang="en-GB" sz="2400" dirty="0"/>
              <a:t>D</a:t>
            </a:r>
            <a:r>
              <a:rPr lang="en-GB" sz="2400" dirty="0" smtClean="0"/>
              <a:t>o the customers understand the difference?</a:t>
            </a:r>
          </a:p>
          <a:p>
            <a:pPr marL="0" indent="0">
              <a:buNone/>
            </a:pPr>
            <a:r>
              <a:rPr lang="en-GB" sz="2400" dirty="0" smtClean="0">
                <a:solidFill>
                  <a:schemeClr val="tx2">
                    <a:lumMod val="40000"/>
                    <a:lumOff val="60000"/>
                  </a:schemeClr>
                </a:solidFill>
              </a:rPr>
              <a:t>Fashion industry </a:t>
            </a:r>
            <a:r>
              <a:rPr lang="en-GB" sz="2400" dirty="0" smtClean="0"/>
              <a:t>– Write in the context of the fashion industry; always make sure any points raised are relevant to that industry.</a:t>
            </a:r>
          </a:p>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26</a:t>
            </a:fld>
            <a:endParaRPr lang="en-GB"/>
          </a:p>
        </p:txBody>
      </p:sp>
    </p:spTree>
    <p:extLst>
      <p:ext uri="{BB962C8B-B14F-4D97-AF65-F5344CB8AC3E}">
        <p14:creationId xmlns:p14="http://schemas.microsoft.com/office/powerpoint/2010/main" xmlns="" val="3883183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Operational objectives allow a business to concentrate on what they consider to be important to make them as efficient as possible or to give them a competitive advantage.</a:t>
            </a:r>
          </a:p>
          <a:p>
            <a:r>
              <a:rPr lang="en-GB" dirty="0" smtClean="0"/>
              <a:t>They can be influenced by the finance, HR and marketing of the goods or services.</a:t>
            </a:r>
          </a:p>
          <a:p>
            <a:r>
              <a:rPr lang="en-GB" dirty="0" smtClean="0"/>
              <a:t>External influences like competitors and the economy can affect what objectives the business wants to achieve and how quickly they can achieve them.</a:t>
            </a:r>
          </a:p>
          <a:p>
            <a:r>
              <a:rPr lang="en-GB" smtClean="0"/>
              <a:t>Businesses </a:t>
            </a:r>
            <a:r>
              <a:rPr lang="en-GB" dirty="0" smtClean="0"/>
              <a:t>can have a significant competitive advantage by having the most appropriate </a:t>
            </a:r>
            <a:r>
              <a:rPr lang="en-GB" smtClean="0"/>
              <a:t>operational objectives.</a:t>
            </a:r>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27</a:t>
            </a:fld>
            <a:endParaRPr lang="en-GB"/>
          </a:p>
        </p:txBody>
      </p:sp>
    </p:spTree>
    <p:extLst>
      <p:ext uri="{BB962C8B-B14F-4D97-AF65-F5344CB8AC3E}">
        <p14:creationId xmlns:p14="http://schemas.microsoft.com/office/powerpoint/2010/main" xmlns="" val="2009310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key concepts</a:t>
            </a:r>
            <a:endParaRPr lang="en-GB" dirty="0"/>
          </a:p>
        </p:txBody>
      </p:sp>
      <p:sp>
        <p:nvSpPr>
          <p:cNvPr id="3" name="Content Placeholder 2"/>
          <p:cNvSpPr>
            <a:spLocks noGrp="1"/>
          </p:cNvSpPr>
          <p:nvPr>
            <p:ph idx="1"/>
          </p:nvPr>
        </p:nvSpPr>
        <p:spPr/>
        <p:txBody>
          <a:bodyPr>
            <a:normAutofit lnSpcReduction="10000"/>
          </a:bodyPr>
          <a:lstStyle/>
          <a:p>
            <a:r>
              <a:rPr lang="en-GB" dirty="0" smtClean="0"/>
              <a:t>What is meant by the term ‘operational objectives’</a:t>
            </a:r>
          </a:p>
          <a:p>
            <a:r>
              <a:rPr lang="en-GB" dirty="0" smtClean="0"/>
              <a:t>Identifying the main operational objectives – quality, reducing costs, speed of response, dependability, environmental and adding value</a:t>
            </a:r>
          </a:p>
          <a:p>
            <a:r>
              <a:rPr lang="en-GB" dirty="0" smtClean="0"/>
              <a:t>The internal and external influences on the operational objectives</a:t>
            </a:r>
          </a:p>
          <a:p>
            <a:endParaRPr lang="en-GB" dirty="0" smtClean="0"/>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xmlns="" val="157853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 definition of objectives is:</a:t>
            </a:r>
          </a:p>
          <a:p>
            <a:pPr marL="0" indent="0">
              <a:buNone/>
            </a:pPr>
            <a:r>
              <a:rPr lang="en-GB" dirty="0" smtClean="0"/>
              <a:t>‘A quantifiable target which helps to coordinate activities’</a:t>
            </a:r>
            <a:endParaRPr lang="en-GB" dirty="0"/>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xmlns="" val="473044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types of objectives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8621783"/>
              </p:ext>
            </p:extLst>
          </p:nvPr>
        </p:nvGraphicFramePr>
        <p:xfrm>
          <a:off x="467544" y="69269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67544" y="4820959"/>
            <a:ext cx="3672408" cy="1200329"/>
          </a:xfrm>
          <a:prstGeom prst="rect">
            <a:avLst/>
          </a:prstGeom>
          <a:noFill/>
          <a:ln>
            <a:solidFill>
              <a:schemeClr val="accent1"/>
            </a:solidFill>
          </a:ln>
        </p:spPr>
        <p:txBody>
          <a:bodyPr wrap="square" rtlCol="0">
            <a:spAutoFit/>
          </a:bodyPr>
          <a:lstStyle/>
          <a:p>
            <a:r>
              <a:rPr lang="en-GB" dirty="0" smtClean="0"/>
              <a:t>Can go further and split functional objectives into departmental and even individual objectives – called MBO or ‘management by objective’</a:t>
            </a:r>
            <a:endParaRPr lang="en-GB" dirty="0"/>
          </a:p>
        </p:txBody>
      </p:sp>
      <p:cxnSp>
        <p:nvCxnSpPr>
          <p:cNvPr id="8" name="Straight Arrow Connector 7"/>
          <p:cNvCxnSpPr>
            <a:stCxn id="6" idx="3"/>
          </p:cNvCxnSpPr>
          <p:nvPr/>
        </p:nvCxnSpPr>
        <p:spPr>
          <a:xfrm flipV="1">
            <a:off x="4139952" y="4820959"/>
            <a:ext cx="1728192" cy="600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24128" y="5421123"/>
            <a:ext cx="2952328" cy="923330"/>
          </a:xfrm>
          <a:prstGeom prst="rect">
            <a:avLst/>
          </a:prstGeom>
          <a:noFill/>
        </p:spPr>
        <p:txBody>
          <a:bodyPr wrap="square" rtlCol="0">
            <a:spAutoFit/>
          </a:bodyPr>
          <a:lstStyle/>
          <a:p>
            <a:r>
              <a:rPr lang="en-GB" dirty="0" smtClean="0"/>
              <a:t>In this unit we are looking at the Operation Management functional area</a:t>
            </a:r>
            <a:endParaRPr lang="en-GB" dirty="0"/>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518100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a:t>Objectives should be SMART or:</a:t>
            </a:r>
          </a:p>
          <a:p>
            <a:pPr marL="800100" lvl="2" indent="0">
              <a:buNone/>
            </a:pPr>
            <a:r>
              <a:rPr lang="en-GB" sz="3200" b="1" dirty="0" smtClean="0"/>
              <a:t>Specific – </a:t>
            </a:r>
            <a:r>
              <a:rPr lang="en-GB" sz="3200" dirty="0" smtClean="0"/>
              <a:t>easily defined</a:t>
            </a:r>
            <a:endParaRPr lang="en-GB" sz="3200" dirty="0"/>
          </a:p>
          <a:p>
            <a:pPr marL="800100" lvl="2" indent="0">
              <a:buNone/>
            </a:pPr>
            <a:r>
              <a:rPr lang="en-GB" sz="3200" b="1" dirty="0" smtClean="0"/>
              <a:t>Measurable - </a:t>
            </a:r>
            <a:r>
              <a:rPr lang="en-GB" sz="3200" dirty="0" smtClean="0"/>
              <a:t>quantifiable</a:t>
            </a:r>
            <a:endParaRPr lang="en-GB" sz="3200" dirty="0"/>
          </a:p>
          <a:p>
            <a:pPr marL="800100" lvl="2" indent="0">
              <a:buNone/>
            </a:pPr>
            <a:r>
              <a:rPr lang="en-GB" sz="3200" b="1" dirty="0"/>
              <a:t>Agreed or </a:t>
            </a:r>
            <a:r>
              <a:rPr lang="en-GB" sz="3200" b="1" dirty="0" smtClean="0"/>
              <a:t>achievable </a:t>
            </a:r>
            <a:r>
              <a:rPr lang="en-GB" sz="3200" dirty="0" smtClean="0"/>
              <a:t>– stakeholders involved in setting them</a:t>
            </a:r>
            <a:endParaRPr lang="en-GB" sz="3200" dirty="0"/>
          </a:p>
          <a:p>
            <a:pPr marL="800100" lvl="2" indent="0">
              <a:buNone/>
            </a:pPr>
            <a:r>
              <a:rPr lang="en-GB" sz="3200" b="1" dirty="0" smtClean="0"/>
              <a:t>Realistic – </a:t>
            </a:r>
            <a:r>
              <a:rPr lang="en-GB" sz="3200" dirty="0" smtClean="0"/>
              <a:t>not in conflict with other objectives</a:t>
            </a:r>
            <a:endParaRPr lang="en-GB" sz="3200" b="1" dirty="0"/>
          </a:p>
          <a:p>
            <a:pPr marL="800100" lvl="2" indent="0">
              <a:buNone/>
            </a:pPr>
            <a:r>
              <a:rPr lang="en-GB" sz="3200" b="1" dirty="0"/>
              <a:t>Timely or </a:t>
            </a:r>
            <a:r>
              <a:rPr lang="en-GB" sz="3200" b="1" dirty="0" smtClean="0"/>
              <a:t>time bound </a:t>
            </a:r>
            <a:r>
              <a:rPr lang="en-GB" sz="3200" dirty="0" smtClean="0"/>
              <a:t>– based on a timescale</a:t>
            </a:r>
            <a:endParaRPr lang="en-GB" sz="3200" b="1" dirty="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397310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set objectives?</a:t>
            </a:r>
            <a:endParaRPr lang="en-GB" dirty="0"/>
          </a:p>
        </p:txBody>
      </p:sp>
      <p:sp>
        <p:nvSpPr>
          <p:cNvPr id="3" name="Content Placeholder 2"/>
          <p:cNvSpPr>
            <a:spLocks noGrp="1"/>
          </p:cNvSpPr>
          <p:nvPr>
            <p:ph idx="1"/>
          </p:nvPr>
        </p:nvSpPr>
        <p:spPr/>
        <p:txBody>
          <a:bodyPr>
            <a:normAutofit lnSpcReduction="10000"/>
          </a:bodyPr>
          <a:lstStyle/>
          <a:p>
            <a:r>
              <a:rPr lang="en-GB" dirty="0" smtClean="0"/>
              <a:t>Having a mission will help to guide employees and motivate them in the direction the organisation wants to go </a:t>
            </a:r>
          </a:p>
          <a:p>
            <a:r>
              <a:rPr lang="en-GB" dirty="0" smtClean="0"/>
              <a:t>Having corporate objectives gives a more detailed sense of direction </a:t>
            </a:r>
          </a:p>
          <a:p>
            <a:r>
              <a:rPr lang="en-GB" dirty="0" smtClean="0"/>
              <a:t>Having functional objectives allows for greater co-ordination of resources to ensure corporate objectives are met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2132329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Operational objectives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Operational objectives are:</a:t>
            </a:r>
          </a:p>
          <a:p>
            <a:r>
              <a:rPr lang="en-GB" dirty="0" smtClean="0"/>
              <a:t>Broad – They encompass anything to do with the operational side of the business.</a:t>
            </a:r>
          </a:p>
          <a:p>
            <a:r>
              <a:rPr lang="en-GB" dirty="0" smtClean="0"/>
              <a:t>General goals – These ensure that departments can understand what they need to do to achieve the operational objectives.</a:t>
            </a:r>
          </a:p>
          <a:p>
            <a:r>
              <a:rPr lang="en-GB" dirty="0" smtClean="0"/>
              <a:t>Long and medium term – Plans and strategies are devised to ensure that the long- and medium-term objectives are met.</a:t>
            </a:r>
          </a:p>
          <a:p>
            <a:pPr marL="0" indent="0">
              <a:buNone/>
            </a:pPr>
            <a:endParaRPr lang="en-GB" dirty="0" smtClean="0"/>
          </a:p>
          <a:p>
            <a:pPr marL="0" indent="0">
              <a:buNone/>
            </a:pPr>
            <a:r>
              <a:rPr lang="en-GB" dirty="0"/>
              <a:t>Short-term measures are called operational </a:t>
            </a:r>
            <a:r>
              <a:rPr lang="en-GB" dirty="0" smtClean="0"/>
              <a:t>tactics.</a:t>
            </a:r>
          </a:p>
          <a:p>
            <a:pPr marL="0" indent="0">
              <a:buNone/>
            </a:pPr>
            <a:endParaRPr lang="en-GB"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xmlns="" val="3337765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Operational objectives include: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Costs</a:t>
            </a:r>
          </a:p>
          <a:p>
            <a:r>
              <a:rPr lang="en-GB" dirty="0" smtClean="0"/>
              <a:t>Quality</a:t>
            </a:r>
          </a:p>
          <a:p>
            <a:r>
              <a:rPr lang="en-GB" dirty="0" smtClean="0"/>
              <a:t>Speed of response and flexibility</a:t>
            </a:r>
          </a:p>
          <a:p>
            <a:r>
              <a:rPr lang="en-GB" dirty="0" smtClean="0"/>
              <a:t>Dependability</a:t>
            </a:r>
          </a:p>
          <a:p>
            <a:r>
              <a:rPr lang="en-GB" dirty="0" smtClean="0"/>
              <a:t>Environmental objectives</a:t>
            </a:r>
          </a:p>
          <a:p>
            <a:r>
              <a:rPr lang="en-GB" dirty="0" smtClean="0"/>
              <a:t>Added value</a:t>
            </a:r>
          </a:p>
          <a:p>
            <a:pPr marL="0" indent="0">
              <a:buNone/>
            </a:pPr>
            <a:r>
              <a:rPr lang="en-GB" dirty="0" smtClean="0"/>
              <a:t>− as well as the internal and external influences on them.</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xmlns="" val="155695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796</TotalTime>
  <Words>1989</Words>
  <Application>Microsoft Office PowerPoint</Application>
  <PresentationFormat>On-screen Show (4:3)</PresentationFormat>
  <Paragraphs>196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Learning outcomes</vt:lpstr>
      <vt:lpstr>Overview of key concepts</vt:lpstr>
      <vt:lpstr>Objectives</vt:lpstr>
      <vt:lpstr>Different types of objectives</vt:lpstr>
      <vt:lpstr>Objectives</vt:lpstr>
      <vt:lpstr>Why set objectives?</vt:lpstr>
      <vt:lpstr>Operational objectives</vt:lpstr>
      <vt:lpstr>Operational objectives include:</vt:lpstr>
      <vt:lpstr>Remember</vt:lpstr>
      <vt:lpstr>Reducing costs</vt:lpstr>
      <vt:lpstr>Quality</vt:lpstr>
      <vt:lpstr>Quality</vt:lpstr>
      <vt:lpstr>Quality</vt:lpstr>
      <vt:lpstr>Speed of response</vt:lpstr>
      <vt:lpstr>Flexibility</vt:lpstr>
      <vt:lpstr>Dependability</vt:lpstr>
      <vt:lpstr>Environmental objectives</vt:lpstr>
      <vt:lpstr>Added value</vt:lpstr>
      <vt:lpstr>External influences on operational objectives</vt:lpstr>
      <vt:lpstr>External influences on operational objectives</vt:lpstr>
      <vt:lpstr>External influences on operational objectives</vt:lpstr>
      <vt:lpstr>Internal influences on operational objectives</vt:lpstr>
      <vt:lpstr>Internal influences on operational objectives</vt:lpstr>
      <vt:lpstr>Discussion - Ryanair</vt:lpstr>
      <vt:lpstr>Exam-style question with tips</vt:lpstr>
      <vt:lpstr>Summary</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55</cp:revision>
  <dcterms:created xsi:type="dcterms:W3CDTF">2014-07-21T12:45:36Z</dcterms:created>
  <dcterms:modified xsi:type="dcterms:W3CDTF">2016-01-30T15:02:23Z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114117</vt:lpwstr>
  </property>
  <property fmtid="{D5CDD505-2E9C-101B-9397-08002B2CF9AE}" pid="3" name="NXPowerLiteSettings">
    <vt:lpwstr>F5000400038000</vt:lpwstr>
  </property>
  <property fmtid="{D5CDD505-2E9C-101B-9397-08002B2CF9AE}" pid="4" name="NXPowerLiteVersion">
    <vt:lpwstr>D6.1.2</vt:lpwstr>
  </property>
</Properties>
</file>