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5" r:id="rId19"/>
    <p:sldId id="346" r:id="rId20"/>
    <p:sldId id="348" r:id="rId21"/>
    <p:sldId id="349" r:id="rId22"/>
    <p:sldId id="350" r:id="rId23"/>
    <p:sldId id="351" r:id="rId24"/>
    <p:sldId id="352" r:id="rId25"/>
    <p:sldId id="354" r:id="rId26"/>
    <p:sldId id="355" r:id="rId27"/>
    <p:sldId id="356" r:id="rId28"/>
    <p:sldId id="357" r:id="rId29"/>
    <p:sldId id="358" r:id="rId30"/>
    <p:sldId id="359" r:id="rId31"/>
    <p:sldId id="361" r:id="rId32"/>
    <p:sldId id="362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.Cleall" initials="B" lastIdx="16" clrIdx="0"/>
  <p:cmAuthor id="1" name="I.T. Support" initials="IS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C65"/>
    <a:srgbClr val="2F44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B7997-C824-A24D-8730-2849DFA0BD77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C3A0-16A0-354B-9561-1FCFA0C97A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4779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B966F-47FD-406B-9107-B1C1B617898E}" type="datetimeFigureOut">
              <a:rPr lang="en-GB" smtClean="0"/>
              <a:pPr/>
              <a:t>30/01/2016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011EB-DF6A-41D0-9118-8EF2A69303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5278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066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56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012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95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00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038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252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439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532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323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59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B70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471836091_Fotolia_61696414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292"/>
          <a:stretch/>
        </p:blipFill>
        <p:spPr>
          <a:xfrm>
            <a:off x="0" y="0"/>
            <a:ext cx="1259632" cy="9783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08912" cy="96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9632" y="2606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Unit 4  Decision</a:t>
            </a:r>
            <a:r>
              <a:rPr lang="en-US" sz="2200" b="1" baseline="0" dirty="0" smtClean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making to improve operational performance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04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r>
              <a:rPr lang="en-GB" sz="5400" dirty="0" smtClean="0"/>
              <a:t>4.2 Analysing operational performance</a:t>
            </a:r>
            <a:endParaRPr lang="en-GB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47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Achieving high labour productivity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Getting the workforce to be more productive is not an easy task and is influenced by:</a:t>
            </a:r>
            <a:endParaRPr lang="en-GB" dirty="0"/>
          </a:p>
          <a:p>
            <a:r>
              <a:rPr lang="en-GB" dirty="0" smtClean="0"/>
              <a:t>Quality (and extent) of machinery </a:t>
            </a:r>
          </a:p>
          <a:p>
            <a:r>
              <a:rPr lang="en-GB" dirty="0" smtClean="0"/>
              <a:t>Skills, motivation and ability of workforce</a:t>
            </a:r>
          </a:p>
          <a:p>
            <a:r>
              <a:rPr lang="en-GB" dirty="0" smtClean="0"/>
              <a:t>The methods of production used</a:t>
            </a:r>
          </a:p>
          <a:p>
            <a:r>
              <a:rPr lang="en-GB" dirty="0" smtClean="0"/>
              <a:t>Reliability of raw material and suppliers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65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Productivity can be increased by: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Increasing the number of hours worked</a:t>
            </a:r>
          </a:p>
          <a:p>
            <a:r>
              <a:rPr lang="en-GB" dirty="0" smtClean="0"/>
              <a:t>Training to employ output</a:t>
            </a:r>
          </a:p>
          <a:p>
            <a:r>
              <a:rPr lang="en-GB" dirty="0" smtClean="0"/>
              <a:t>Investment in equipment and technology</a:t>
            </a:r>
          </a:p>
          <a:p>
            <a:r>
              <a:rPr lang="en-GB" dirty="0" smtClean="0"/>
              <a:t>Changing the way the work is done</a:t>
            </a:r>
          </a:p>
          <a:p>
            <a:r>
              <a:rPr lang="en-GB" dirty="0" smtClean="0"/>
              <a:t>Motivating employees (see Unit 6)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Operations managers will use the calculations to decide which of the above they can most easily achieve.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05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higher the labour productivity the lower the wage cost per unit.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What does this mean for businesses?</a:t>
            </a:r>
          </a:p>
          <a:p>
            <a:r>
              <a:rPr lang="en-GB" dirty="0" smtClean="0"/>
              <a:t>Why is it so important?</a:t>
            </a:r>
          </a:p>
          <a:p>
            <a:r>
              <a:rPr lang="en-GB" dirty="0" smtClean="0"/>
              <a:t>How can they achieve high labour productivity?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That staff are very productive – i.e. </a:t>
            </a:r>
            <a:r>
              <a:rPr lang="en-GB" smtClean="0"/>
              <a:t>very efficient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44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Another measure of efficiency is </a:t>
            </a:r>
            <a:r>
              <a:rPr lang="en-GB" sz="3600" b="1" dirty="0" smtClean="0"/>
              <a:t>unit costs</a:t>
            </a:r>
            <a:endParaRPr lang="en-GB" sz="3600" b="1" dirty="0"/>
          </a:p>
          <a:p>
            <a:pPr marL="0" indent="0">
              <a:buNone/>
            </a:pPr>
            <a:r>
              <a:rPr lang="en-GB" sz="3600" dirty="0" smtClean="0"/>
              <a:t>This is defined as:</a:t>
            </a: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‘The </a:t>
            </a:r>
            <a:r>
              <a:rPr lang="en-GB" sz="3600" dirty="0"/>
              <a:t>cost of producing one unit of </a:t>
            </a:r>
            <a:r>
              <a:rPr lang="en-GB" sz="3600" dirty="0" smtClean="0"/>
              <a:t>output’</a:t>
            </a: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This is equally as important if you are a large or small business.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16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costs (or average costs)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507288" cy="406531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Unit costs example:  How much would it cost you to produce </a:t>
            </a:r>
            <a:r>
              <a:rPr lang="en-GB" b="1" dirty="0" smtClean="0"/>
              <a:t>one</a:t>
            </a:r>
            <a:r>
              <a:rPr lang="en-GB" dirty="0" smtClean="0"/>
              <a:t> cupcake?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Unit cost	=	*  </a:t>
            </a:r>
            <a:r>
              <a:rPr lang="en-GB" u="sng" dirty="0" smtClean="0"/>
              <a:t>Total cost (</a:t>
            </a:r>
            <a:r>
              <a:rPr lang="en-GB" i="1" dirty="0" smtClean="0"/>
              <a:t>in £)</a:t>
            </a:r>
          </a:p>
          <a:p>
            <a:pPr marL="3657600" lvl="8" indent="0">
              <a:buNone/>
            </a:pPr>
            <a:r>
              <a:rPr lang="en-GB" sz="3200" dirty="0" smtClean="0"/>
              <a:t>Units of output (</a:t>
            </a:r>
            <a:r>
              <a:rPr lang="en-GB" sz="3200" i="1" dirty="0" smtClean="0"/>
              <a:t>in volume)</a:t>
            </a:r>
            <a:endParaRPr lang="en-GB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013176"/>
            <a:ext cx="80648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*    Total costs = fixed costs + variable costs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15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Total costs = fixed costs + variable costs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2348880"/>
            <a:ext cx="4040188" cy="341724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Fixed costs  (FC)</a:t>
            </a:r>
          </a:p>
          <a:p>
            <a:r>
              <a:rPr lang="en-GB" dirty="0" smtClean="0"/>
              <a:t>Costs that do not change no matter how many units you make</a:t>
            </a:r>
          </a:p>
          <a:p>
            <a:pPr marL="0" indent="0">
              <a:buNone/>
            </a:pPr>
            <a:r>
              <a:rPr lang="en-GB" dirty="0" smtClean="0"/>
              <a:t>For example, rent, insurance, telephone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41775" cy="341724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Variable </a:t>
            </a:r>
            <a:r>
              <a:rPr lang="en-GB" b="1" dirty="0" smtClean="0"/>
              <a:t>costs  </a:t>
            </a:r>
            <a:r>
              <a:rPr lang="en-GB" b="1" dirty="0"/>
              <a:t>(VC)</a:t>
            </a:r>
          </a:p>
          <a:p>
            <a:r>
              <a:rPr lang="en-GB" dirty="0" smtClean="0"/>
              <a:t>Costs that change when output changes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example, raw materials, distribution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78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Sometimes known as average cost (AC) or average total cost (ATC).</a:t>
            </a:r>
            <a:endParaRPr lang="en-GB" dirty="0"/>
          </a:p>
          <a:p>
            <a:r>
              <a:rPr lang="en-GB" dirty="0" smtClean="0"/>
              <a:t>If a business produces 20 units of output at a total cost of £50 then the average cost (for that unit) is £50/20 = £2.50</a:t>
            </a:r>
            <a:endParaRPr lang="en-GB" dirty="0"/>
          </a:p>
          <a:p>
            <a:r>
              <a:rPr lang="en-GB" dirty="0" smtClean="0"/>
              <a:t>This means it costs £2.50 to make each unit.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73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Monthly costs and output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51723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assumes that the capacity of the factory is 120 units – maximum possible output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0960200"/>
              </p:ext>
            </p:extLst>
          </p:nvPr>
        </p:nvGraphicFramePr>
        <p:xfrm>
          <a:off x="467544" y="2132855"/>
          <a:ext cx="8229600" cy="317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19269">
                <a:tc>
                  <a:txBody>
                    <a:bodyPr/>
                    <a:lstStyle/>
                    <a:p>
                      <a:r>
                        <a:rPr lang="en-GB" dirty="0" smtClean="0"/>
                        <a:t>Units of output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Fixed 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Variable 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 cost</a:t>
                      </a:r>
                      <a:endParaRPr lang="en-GB" dirty="0"/>
                    </a:p>
                  </a:txBody>
                  <a:tcPr/>
                </a:tc>
              </a:tr>
              <a:tr h="353868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3868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3868"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3868"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3868">
                <a:tc>
                  <a:txBody>
                    <a:bodyPr/>
                    <a:lstStyle/>
                    <a:p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3868"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3868">
                <a:tc>
                  <a:txBody>
                    <a:bodyPr/>
                    <a:lstStyle/>
                    <a:p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61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competition is based on price it is vital to achieve the lowest unit costs.</a:t>
            </a:r>
            <a:endParaRPr lang="en-GB" dirty="0"/>
          </a:p>
          <a:p>
            <a:r>
              <a:rPr lang="en-GB" dirty="0" smtClean="0"/>
              <a:t>Note: not all businesses compete on purely price!!! (More on this in Unit 3)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22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Which is the most efficient business?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3218710"/>
              </p:ext>
            </p:extLst>
          </p:nvPr>
        </p:nvGraphicFramePr>
        <p:xfrm>
          <a:off x="467544" y="2276872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Units of output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Fixed costs (£)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Variable costs (£)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costs (£)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</a:t>
                      </a:r>
                      <a:r>
                        <a:rPr lang="en-GB" baseline="0" dirty="0" smtClean="0"/>
                        <a:t> costs (£)</a:t>
                      </a:r>
                      <a:endParaRPr lang="en-GB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</a:t>
                      </a:r>
                      <a:r>
                        <a:rPr lang="en-GB" baseline="0" dirty="0" smtClean="0"/>
                        <a:t>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 C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 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06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What you need to know:</a:t>
            </a:r>
          </a:p>
          <a:p>
            <a:endParaRPr lang="en-GB" dirty="0" smtClean="0"/>
          </a:p>
          <a:p>
            <a:r>
              <a:rPr lang="en-GB" dirty="0" smtClean="0"/>
              <a:t>Calculate operational data:</a:t>
            </a:r>
          </a:p>
          <a:p>
            <a:pPr lvl="1"/>
            <a:r>
              <a:rPr lang="en-GB" dirty="0" smtClean="0"/>
              <a:t>Labour productivity</a:t>
            </a:r>
          </a:p>
          <a:p>
            <a:pPr lvl="1"/>
            <a:r>
              <a:rPr lang="en-GB" dirty="0" smtClean="0"/>
              <a:t>Unit costs</a:t>
            </a:r>
          </a:p>
          <a:p>
            <a:pPr lvl="1"/>
            <a:r>
              <a:rPr lang="en-GB" dirty="0" smtClean="0"/>
              <a:t>Capacity</a:t>
            </a:r>
          </a:p>
          <a:p>
            <a:pPr lvl="1"/>
            <a:r>
              <a:rPr lang="en-GB" dirty="0" smtClean="0"/>
              <a:t>Capacity utilisation</a:t>
            </a:r>
          </a:p>
          <a:p>
            <a:r>
              <a:rPr lang="en-GB" dirty="0" smtClean="0"/>
              <a:t>Interpret the operational data above and use it to make operational decisions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54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cost </a:t>
            </a:r>
            <a:r>
              <a:rPr lang="en-GB" dirty="0"/>
              <a:t>i</a:t>
            </a:r>
            <a:r>
              <a:rPr lang="en-GB" dirty="0" smtClean="0"/>
              <a:t>nfluences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Unit costs are influenced by:</a:t>
            </a:r>
            <a:endParaRPr lang="en-GB" dirty="0"/>
          </a:p>
          <a:p>
            <a:r>
              <a:rPr lang="en-GB" dirty="0" smtClean="0"/>
              <a:t>How many units a business can make with its resources</a:t>
            </a:r>
          </a:p>
          <a:p>
            <a:r>
              <a:rPr lang="en-GB" dirty="0" smtClean="0"/>
              <a:t>How efficient the workforce is at producing the goods</a:t>
            </a:r>
          </a:p>
          <a:p>
            <a:r>
              <a:rPr lang="en-GB" dirty="0" smtClean="0"/>
              <a:t>How efficient the machinery (fixed assets) are at producing the goods.</a:t>
            </a:r>
          </a:p>
          <a:p>
            <a:r>
              <a:rPr lang="en-GB" dirty="0" smtClean="0"/>
              <a:t>How easily variable costs can be controlled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36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Definition:</a:t>
            </a:r>
            <a:r>
              <a:rPr lang="en-GB" dirty="0" smtClean="0"/>
              <a:t> the maximum total level of output or production that a business can produce in a  given time period.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A company that is producing at this level is said to be producing at </a:t>
            </a:r>
            <a:r>
              <a:rPr lang="en-GB" b="1" dirty="0" smtClean="0"/>
              <a:t>full capacity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en-GB" i="1" dirty="0" smtClean="0"/>
              <a:t>N.B. </a:t>
            </a:r>
            <a:r>
              <a:rPr lang="en-GB" dirty="0" smtClean="0"/>
              <a:t>Working at full capacity is not always a good thing!!!!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31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Capacity utilisation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900" b="1" dirty="0" smtClean="0">
                <a:solidFill>
                  <a:srgbClr val="C00000"/>
                </a:solidFill>
              </a:rPr>
              <a:t>Definition: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smtClean="0"/>
              <a:t>The percentage of a firm’s total possible production level that is being reached.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example, 95 per cent capacity utilisation for a machine which can make 100 widgets a day means that it is making 95 widgets out of a possible 100 every day.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2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Capacity utilisation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72"/>
              </a:spcBef>
              <a:buNone/>
            </a:pPr>
            <a:r>
              <a:rPr lang="en-GB" sz="2800" dirty="0" smtClean="0"/>
              <a:t>Capacity utilisation = </a:t>
            </a:r>
          </a:p>
          <a:p>
            <a:pPr marL="0" indent="0">
              <a:spcBef>
                <a:spcPts val="72"/>
              </a:spcBef>
              <a:buNone/>
            </a:pPr>
            <a:r>
              <a:rPr lang="en-GB" sz="2800" u="sng" dirty="0" smtClean="0"/>
              <a:t>capacity output per annum (or month)</a:t>
            </a:r>
            <a:r>
              <a:rPr lang="en-GB" sz="2800" dirty="0" smtClean="0"/>
              <a:t>  	x  100</a:t>
            </a:r>
          </a:p>
          <a:p>
            <a:pPr marL="0" indent="0">
              <a:spcBef>
                <a:spcPts val="72"/>
              </a:spcBef>
              <a:buNone/>
            </a:pPr>
            <a:r>
              <a:rPr lang="en-GB" sz="2800" dirty="0" smtClean="0"/>
              <a:t>maximum possible output per annum (or month)</a:t>
            </a:r>
          </a:p>
          <a:p>
            <a:pPr marL="0" indent="0">
              <a:spcBef>
                <a:spcPts val="72"/>
              </a:spcBef>
              <a:buNone/>
            </a:pPr>
            <a:r>
              <a:rPr lang="en-GB" sz="2800" dirty="0" smtClean="0"/>
              <a:t>A company that can produce 4,500 units per year but is actually producing 3,800 units per year is working at:</a:t>
            </a:r>
          </a:p>
          <a:p>
            <a:pPr marL="0" indent="0">
              <a:spcBef>
                <a:spcPts val="72"/>
              </a:spcBef>
              <a:buNone/>
            </a:pPr>
            <a:r>
              <a:rPr lang="en-GB" sz="2800" dirty="0"/>
              <a:t>	</a:t>
            </a:r>
            <a:r>
              <a:rPr lang="en-GB" sz="2800" u="sng" dirty="0" smtClean="0"/>
              <a:t>3,800</a:t>
            </a:r>
            <a:r>
              <a:rPr lang="en-GB" sz="2800" dirty="0" smtClean="0"/>
              <a:t>	x 100	= 84%	</a:t>
            </a:r>
          </a:p>
          <a:p>
            <a:pPr marL="0" indent="0">
              <a:spcBef>
                <a:spcPts val="72"/>
              </a:spcBef>
              <a:buNone/>
            </a:pPr>
            <a:r>
              <a:rPr lang="en-GB" sz="2800" dirty="0"/>
              <a:t>	</a:t>
            </a:r>
            <a:r>
              <a:rPr lang="en-GB" sz="2800" dirty="0" smtClean="0"/>
              <a:t>4,500</a:t>
            </a:r>
            <a:endParaRPr lang="en-GB" sz="2800" dirty="0"/>
          </a:p>
          <a:p>
            <a:pPr marL="0" indent="0">
              <a:spcBef>
                <a:spcPts val="72"/>
              </a:spcBef>
              <a:buNone/>
            </a:pPr>
            <a:r>
              <a:rPr lang="en-GB" sz="2800" dirty="0" smtClean="0"/>
              <a:t>The company is working at 84 per cent capacity – they have 16 per cent </a:t>
            </a:r>
            <a:r>
              <a:rPr lang="en-GB" sz="2800" b="1" dirty="0" smtClean="0"/>
              <a:t>spare capacity</a:t>
            </a:r>
            <a:r>
              <a:rPr lang="en-GB" sz="2800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17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2" cy="96987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Which business has the best capacity utilisation?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1493724"/>
              </p:ext>
            </p:extLst>
          </p:nvPr>
        </p:nvGraphicFramePr>
        <p:xfrm>
          <a:off x="1043608" y="2780929"/>
          <a:ext cx="6696744" cy="3414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674186"/>
                <a:gridCol w="1674186"/>
                <a:gridCol w="1674186"/>
              </a:tblGrid>
              <a:tr h="8716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output per annum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Maximum possible output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 utilisation</a:t>
                      </a:r>
                      <a:endParaRPr lang="en-GB" dirty="0"/>
                    </a:p>
                  </a:txBody>
                  <a:tcPr/>
                </a:tc>
              </a:tr>
              <a:tr h="610173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</a:t>
                      </a:r>
                      <a:r>
                        <a:rPr lang="en-GB" baseline="0" dirty="0" smtClean="0"/>
                        <a:t>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10173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5,500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10173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 C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3,500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10173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 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2,250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88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Spare 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Allows you to plan maintenance time – This is essential, especially if the machine or tools are very high value to the firm.</a:t>
            </a:r>
            <a:endParaRPr lang="en-GB" dirty="0"/>
          </a:p>
          <a:p>
            <a:r>
              <a:rPr lang="en-GB" dirty="0" smtClean="0"/>
              <a:t>Most people recognise that 90 per cent or above capacity utilisation is the best.</a:t>
            </a:r>
            <a:endParaRPr lang="en-GB" dirty="0"/>
          </a:p>
          <a:p>
            <a:r>
              <a:rPr lang="en-GB" dirty="0" smtClean="0"/>
              <a:t>Every point below 100 per cent shows that resources are not being used – therefore high fixed costs per unit produced.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5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Causes of spare capacity: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New competitors or new products entering the market (Google Nexus and </a:t>
            </a:r>
            <a:r>
              <a:rPr lang="en-GB" dirty="0" err="1" smtClean="0"/>
              <a:t>iPad</a:t>
            </a:r>
            <a:r>
              <a:rPr lang="en-GB" dirty="0" smtClean="0"/>
              <a:t>) means a fall in demand for existing products</a:t>
            </a:r>
          </a:p>
          <a:p>
            <a:r>
              <a:rPr lang="en-GB" dirty="0" smtClean="0"/>
              <a:t>Fall in demand for the product due to changes in taste or fashion (McDonalds </a:t>
            </a:r>
            <a:r>
              <a:rPr lang="en-GB" dirty="0" err="1"/>
              <a:t>vs</a:t>
            </a:r>
            <a:r>
              <a:rPr lang="en-GB" dirty="0"/>
              <a:t> healthy options</a:t>
            </a:r>
            <a:r>
              <a:rPr lang="en-GB" dirty="0" smtClean="0"/>
              <a:t>)</a:t>
            </a:r>
          </a:p>
          <a:p>
            <a:r>
              <a:rPr lang="en-GB" dirty="0" smtClean="0"/>
              <a:t>Unsuccessful marketing </a:t>
            </a:r>
          </a:p>
          <a:p>
            <a:r>
              <a:rPr lang="en-GB" dirty="0" smtClean="0"/>
              <a:t>Seasonal demand (hotels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 smtClean="0"/>
              <a:t>Over-investment in fixed assets (Channel Tunnel)</a:t>
            </a:r>
          </a:p>
          <a:p>
            <a:r>
              <a:rPr lang="en-GB" dirty="0" smtClean="0"/>
              <a:t>A merger or takeover leading to duplication of resources (high street banks merging)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80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69873"/>
          </a:xfrm>
        </p:spPr>
        <p:txBody>
          <a:bodyPr/>
          <a:lstStyle/>
          <a:p>
            <a:r>
              <a:rPr lang="en-GB" dirty="0" smtClean="0"/>
              <a:t>Spare capacity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More time for maintenance and repair</a:t>
            </a:r>
          </a:p>
          <a:p>
            <a:r>
              <a:rPr lang="en-GB" dirty="0" smtClean="0"/>
              <a:t>Improvements can be planned in</a:t>
            </a:r>
          </a:p>
          <a:p>
            <a:r>
              <a:rPr lang="en-GB" dirty="0" smtClean="0"/>
              <a:t>Less pressure on employees</a:t>
            </a:r>
          </a:p>
          <a:p>
            <a:r>
              <a:rPr lang="en-GB" dirty="0" smtClean="0"/>
              <a:t>Can cope with sudden increase in demand – especially in a fast moving industry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Higher proportion of fixed costs per unit </a:t>
            </a:r>
          </a:p>
          <a:p>
            <a:r>
              <a:rPr lang="en-GB" dirty="0" smtClean="0"/>
              <a:t>Higher unit costs lead to lower profits, therefore lower sales volume</a:t>
            </a:r>
          </a:p>
          <a:p>
            <a:r>
              <a:rPr lang="en-GB" dirty="0" smtClean="0"/>
              <a:t>Negative image of being unsuccessful</a:t>
            </a:r>
          </a:p>
          <a:p>
            <a:r>
              <a:rPr lang="en-GB" dirty="0" smtClean="0"/>
              <a:t>With less work employees become bored or demoralised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05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data to make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aim of operations managers is to use as few resources as possible to produce a given output, but conversely they are also seeking to maintain a given level of quality.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Therefore productivity is a vital measure to help operations managers make decisions. The higher the productivity the more units each worker (or machine) makes.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51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Profit is calculated:	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Sales revenue – (fixed costs + variable costs)</a:t>
            </a:r>
          </a:p>
          <a:p>
            <a:pPr marL="0" indent="0">
              <a:buNone/>
            </a:pPr>
            <a:r>
              <a:rPr lang="en-GB" sz="2400" dirty="0" smtClean="0"/>
              <a:t>This means that to increase profit there are three things that can happen: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Increase revenue – can be hard to do and cost money to market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Reduce fixed costs – can be hard and can reduce your capacity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Reduce variable costs – this is the easiest to </a:t>
            </a:r>
            <a:r>
              <a:rPr lang="en-GB" sz="2400" dirty="0"/>
              <a:t>do – </a:t>
            </a:r>
            <a:r>
              <a:rPr lang="en-GB" sz="2400" dirty="0" smtClean="0"/>
              <a:t>decrease unit costs by increasing capacity utilisation.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78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key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Businesses have to be as efficient as possible otherwise they risk wasting money and resources.</a:t>
            </a:r>
          </a:p>
          <a:p>
            <a:r>
              <a:rPr lang="en-GB" dirty="0" smtClean="0"/>
              <a:t>Being efficient should lower costs and thereby raise profit margins.</a:t>
            </a:r>
          </a:p>
          <a:p>
            <a:r>
              <a:rPr lang="en-GB" dirty="0" smtClean="0"/>
              <a:t>Operations managers use key measures to calculate their efficiency rates for labour, machinery and how much it costs to make each unit.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27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Increasing 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Increasing capacity is often a major decision and would have to fit in with corporate objectives of growth.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Businesses need to ensure that there is future demand for the products as well as finance available (Unit 5).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42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Exam-style question with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‘We have twelve coaches, each of which can carry 49 passengers. At the moment the average demand is for four coaches a day. This is unsustainable. We are operating way below capacity.’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Analyse the possible problems caused for the business above by the under-utilisation of capacity. (9 marks)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660066"/>
                </a:solidFill>
              </a:rPr>
              <a:t>Exam tip: </a:t>
            </a:r>
          </a:p>
          <a:p>
            <a:pPr marL="0" indent="0">
              <a:buNone/>
            </a:pPr>
            <a:r>
              <a:rPr lang="en-GB" sz="2800" b="1" dirty="0" smtClean="0"/>
              <a:t>Analyse </a:t>
            </a:r>
            <a:r>
              <a:rPr lang="en-GB" sz="2800" dirty="0" smtClean="0"/>
              <a:t>– </a:t>
            </a:r>
            <a:r>
              <a:rPr lang="en-GB" sz="2800" dirty="0"/>
              <a:t>T</a:t>
            </a:r>
            <a:r>
              <a:rPr lang="en-GB" sz="2800" dirty="0" smtClean="0"/>
              <a:t>his means look at the problems and decide what their impact upon the coach business will be.  Consider at least  two of the impacts in detail.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515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Businesses need to be able to measure their efficiencies so that operations managers can make decision about how </a:t>
            </a:r>
            <a:r>
              <a:rPr lang="en-GB" smtClean="0"/>
              <a:t>to improve.</a:t>
            </a:r>
            <a:endParaRPr lang="en-GB" dirty="0" smtClean="0"/>
          </a:p>
          <a:p>
            <a:r>
              <a:rPr lang="en-GB" dirty="0" smtClean="0"/>
              <a:t>The different measures allow the managers to make better decision about which products, machines or people need improving, training or updating.</a:t>
            </a:r>
          </a:p>
          <a:p>
            <a:r>
              <a:rPr lang="en-GB" dirty="0" smtClean="0"/>
              <a:t>Changes to capacity can require large amounts of investment.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5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2" cy="969873"/>
          </a:xfrm>
        </p:spPr>
        <p:txBody>
          <a:bodyPr/>
          <a:lstStyle/>
          <a:p>
            <a:r>
              <a:rPr lang="en-GB" dirty="0" smtClean="0"/>
              <a:t>Efficiency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All businesses try to be as efficient as possible. This means controlling costs when making goods or services.</a:t>
            </a:r>
          </a:p>
          <a:p>
            <a:pPr marL="0" indent="0">
              <a:buNone/>
            </a:pPr>
            <a:r>
              <a:rPr lang="en-GB" sz="2800" dirty="0" smtClean="0"/>
              <a:t>Part of the operational objectives (from Unit 4.1) is to be able to measure the efficiency of the business. </a:t>
            </a:r>
            <a:r>
              <a:rPr lang="en-GB" sz="2800" dirty="0"/>
              <a:t>T</a:t>
            </a:r>
            <a:r>
              <a:rPr lang="en-GB" sz="2800" dirty="0" smtClean="0"/>
              <a:t>his can be done using: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Labour productivity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Unit costs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Capacity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Capacity utilisation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59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 intensive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Definition:</a:t>
            </a:r>
            <a:endParaRPr lang="en-GB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800" dirty="0" smtClean="0"/>
              <a:t>‘When labour costs outweigh capital costs of a business’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In other words, when the business has spent more (on investing in) people to complete their goods or services than the capital (money) they have invested in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27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of labour intensive businesses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of some labour intensive businesses?</a:t>
            </a:r>
          </a:p>
          <a:p>
            <a:pPr lvl="1"/>
            <a:r>
              <a:rPr lang="en-GB" sz="3200" dirty="0" smtClean="0"/>
              <a:t>Morgan Cars</a:t>
            </a:r>
          </a:p>
          <a:p>
            <a:pPr lvl="1"/>
            <a:r>
              <a:rPr lang="en-GB" sz="3200" dirty="0" smtClean="0"/>
              <a:t>Wedding cake manufacturers</a:t>
            </a:r>
            <a:endParaRPr lang="en-GB" sz="3200" dirty="0"/>
          </a:p>
          <a:p>
            <a:r>
              <a:rPr lang="en-GB" dirty="0" smtClean="0"/>
              <a:t>How would the intensity of the labour they have to employ affect the efficiency of their factory</a:t>
            </a:r>
            <a:r>
              <a:rPr lang="en-GB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6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 productivity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Definition:</a:t>
            </a:r>
            <a:endParaRPr lang="en-GB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‘The </a:t>
            </a:r>
            <a:r>
              <a:rPr lang="en-GB" dirty="0"/>
              <a:t>amount (volume) of output that is obtained from each employee</a:t>
            </a:r>
            <a:r>
              <a:rPr lang="en-GB" dirty="0" smtClean="0"/>
              <a:t>.’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This is a </a:t>
            </a:r>
            <a:r>
              <a:rPr lang="en-GB" dirty="0"/>
              <a:t>measure of business efficiency, </a:t>
            </a:r>
            <a:r>
              <a:rPr lang="en-GB" dirty="0" smtClean="0"/>
              <a:t>especially for </a:t>
            </a:r>
            <a:r>
              <a:rPr lang="en-GB" dirty="0"/>
              <a:t>firms </a:t>
            </a:r>
            <a:r>
              <a:rPr lang="en-GB" dirty="0" smtClean="0"/>
              <a:t>which have a labour-intensive production process.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883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 productivity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Calculation for labour productivity: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Labour productivity	=	</a:t>
            </a:r>
            <a:r>
              <a:rPr lang="en-GB" u="sng" dirty="0" smtClean="0"/>
              <a:t>output per period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No. of employees in that period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The calculation has a significant impact upon unit costs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21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Labour productivity and units costs in four firms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8219678"/>
              </p:ext>
            </p:extLst>
          </p:nvPr>
        </p:nvGraphicFramePr>
        <p:xfrm>
          <a:off x="683568" y="2204865"/>
          <a:ext cx="784887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052"/>
                <a:gridCol w="1379964"/>
                <a:gridCol w="1379964"/>
                <a:gridCol w="1379964"/>
                <a:gridCol w="1379964"/>
                <a:gridCol w="1379964"/>
              </a:tblGrid>
              <a:tr h="355240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Units of output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No of employees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Labour productivity</a:t>
                      </a:r>
                    </a:p>
                    <a:p>
                      <a:r>
                        <a:rPr lang="en-GB" dirty="0" smtClean="0"/>
                        <a:t>(B/C)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Wage costs £400</a:t>
                      </a:r>
                      <a:r>
                        <a:rPr lang="en-GB" baseline="0" dirty="0" smtClean="0"/>
                        <a:t> per </a:t>
                      </a:r>
                      <a:r>
                        <a:rPr lang="en-GB" baseline="0" dirty="0" err="1" smtClean="0"/>
                        <a:t>wk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(C x £400)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Wage costs per unit</a:t>
                      </a:r>
                    </a:p>
                    <a:p>
                      <a:r>
                        <a:rPr lang="en-GB" dirty="0" smtClean="0"/>
                        <a:t>(E/B)</a:t>
                      </a:r>
                      <a:endParaRPr lang="en-GB" dirty="0"/>
                    </a:p>
                  </a:txBody>
                  <a:tcPr/>
                </a:tc>
              </a:tr>
              <a:tr h="355240">
                <a:tc>
                  <a:txBody>
                    <a:bodyPr/>
                    <a:lstStyle/>
                    <a:p>
                      <a:r>
                        <a:rPr lang="en-GB" dirty="0" smtClean="0"/>
                        <a:t>Firm 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5240">
                <a:tc>
                  <a:txBody>
                    <a:bodyPr/>
                    <a:lstStyle/>
                    <a:p>
                      <a:r>
                        <a:rPr lang="en-GB" dirty="0" smtClean="0"/>
                        <a:t>Firm 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5240">
                <a:tc>
                  <a:txBody>
                    <a:bodyPr/>
                    <a:lstStyle/>
                    <a:p>
                      <a:r>
                        <a:rPr lang="en-GB" dirty="0" smtClean="0"/>
                        <a:t>Firm 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5240">
                <a:tc>
                  <a:txBody>
                    <a:bodyPr/>
                    <a:lstStyle/>
                    <a:p>
                      <a:r>
                        <a:rPr lang="en-GB" dirty="0" smtClean="0"/>
                        <a:t>Firm 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08518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Adding in the wage cost allows operations managers to calculate in money terms how much in wages each unit costs to produce. This can aid decision-making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00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ec07d43cbd37594e8c9418c909a152a68b3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1808</Words>
  <Application>Microsoft Office PowerPoint</Application>
  <PresentationFormat>On-screen Show (4:3)</PresentationFormat>
  <Paragraphs>315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4.2 Analysing operational performance</vt:lpstr>
      <vt:lpstr>Learning outcomes</vt:lpstr>
      <vt:lpstr>Overview of key concepts</vt:lpstr>
      <vt:lpstr>Efficiency</vt:lpstr>
      <vt:lpstr>Labour intensive</vt:lpstr>
      <vt:lpstr>Examples of labour intensive businesses</vt:lpstr>
      <vt:lpstr>Labour productivity</vt:lpstr>
      <vt:lpstr>Labour productivity</vt:lpstr>
      <vt:lpstr>Labour productivity and units costs in four firms</vt:lpstr>
      <vt:lpstr>Achieving high labour productivity</vt:lpstr>
      <vt:lpstr>Productivity can be increased by:</vt:lpstr>
      <vt:lpstr>Discussion point</vt:lpstr>
      <vt:lpstr>Unit costs</vt:lpstr>
      <vt:lpstr>Unit costs (or average costs)</vt:lpstr>
      <vt:lpstr>Total costs = fixed costs + variable costs</vt:lpstr>
      <vt:lpstr>Unit costs</vt:lpstr>
      <vt:lpstr>Monthly costs and output</vt:lpstr>
      <vt:lpstr>Competitors</vt:lpstr>
      <vt:lpstr>Which is the most efficient business?</vt:lpstr>
      <vt:lpstr>Unit cost influences</vt:lpstr>
      <vt:lpstr>Capacity</vt:lpstr>
      <vt:lpstr>Capacity utilisation</vt:lpstr>
      <vt:lpstr>Capacity utilisation</vt:lpstr>
      <vt:lpstr>Which business has the best capacity utilisation?</vt:lpstr>
      <vt:lpstr>Spare capacity</vt:lpstr>
      <vt:lpstr>Causes of spare capacity: Examples</vt:lpstr>
      <vt:lpstr>Spare capacity</vt:lpstr>
      <vt:lpstr>Using data to make decisions</vt:lpstr>
      <vt:lpstr>Profitability</vt:lpstr>
      <vt:lpstr>Increasing capacity</vt:lpstr>
      <vt:lpstr>Exam-style question with tips</vt:lpstr>
      <vt:lpstr>Summary</vt:lpstr>
    </vt:vector>
  </TitlesOfParts>
  <Company>Halesowen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I.T. Support</dc:creator>
  <cp:lastModifiedBy>user</cp:lastModifiedBy>
  <cp:revision>71</cp:revision>
  <dcterms:created xsi:type="dcterms:W3CDTF">2014-07-21T12:45:36Z</dcterms:created>
  <dcterms:modified xsi:type="dcterms:W3CDTF">2016-01-30T17:41:34Z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129538</vt:lpwstr>
  </property>
  <property fmtid="{D5CDD505-2E9C-101B-9397-08002B2CF9AE}" pid="3" name="NXPowerLiteSettings">
    <vt:lpwstr>F5000400038000</vt:lpwstr>
  </property>
  <property fmtid="{D5CDD505-2E9C-101B-9397-08002B2CF9AE}" pid="4" name="NXPowerLiteVersion">
    <vt:lpwstr>D6.1.2</vt:lpwstr>
  </property>
</Properties>
</file>