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349" r:id="rId2"/>
    <p:sldId id="501" r:id="rId3"/>
    <p:sldId id="329" r:id="rId4"/>
    <p:sldId id="375" r:id="rId5"/>
    <p:sldId id="487" r:id="rId6"/>
    <p:sldId id="497" r:id="rId7"/>
    <p:sldId id="451" r:id="rId8"/>
    <p:sldId id="498" r:id="rId9"/>
    <p:sldId id="489" r:id="rId10"/>
    <p:sldId id="491" r:id="rId11"/>
    <p:sldId id="499" r:id="rId12"/>
    <p:sldId id="493" r:id="rId13"/>
    <p:sldId id="500" r:id="rId14"/>
    <p:sldId id="495" r:id="rId15"/>
    <p:sldId id="327" r:id="rId16"/>
  </p:sldIdLst>
  <p:sldSz cx="9144000" cy="6858000" type="screen4x3"/>
  <p:notesSz cx="6797675" cy="9928225"/>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Clark" initials="CSC" lastIdx="15" clrIdx="0"/>
  <p:cmAuthor id="1" name="Elina.Helenius" initials="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07" autoAdjust="0"/>
  </p:normalViewPr>
  <p:slideViewPr>
    <p:cSldViewPr snapToGrid="0" snapToObjects="1">
      <p:cViewPr varScale="1">
        <p:scale>
          <a:sx n="101" d="100"/>
          <a:sy n="101" d="100"/>
        </p:scale>
        <p:origin x="848" y="6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78" d="100"/>
          <a:sy n="78" d="100"/>
        </p:scale>
        <p:origin x="39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01C9C46-485F-48D4-884A-6935935B50DF}" type="datetimeFigureOut">
              <a:rPr lang="en-GB" smtClean="0"/>
              <a:t>08/03/2020</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051DB65-C790-47C5-A04B-8FE3FF093ACE}" type="slidenum">
              <a:rPr lang="en-GB" smtClean="0"/>
              <a:t>‹#›</a:t>
            </a:fld>
            <a:endParaRPr lang="en-GB"/>
          </a:p>
        </p:txBody>
      </p:sp>
    </p:spTree>
    <p:extLst>
      <p:ext uri="{BB962C8B-B14F-4D97-AF65-F5344CB8AC3E}">
        <p14:creationId xmlns:p14="http://schemas.microsoft.com/office/powerpoint/2010/main" val="417874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584BEF9-010B-4CF3-9EDE-DFD4CEB0BC04}" type="datetimeFigureOut">
              <a:rPr lang="en-GB" smtClean="0"/>
              <a:t>08/03/2020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5495942-4EED-43F3-BE5D-D2DBA6DECCC1}" type="slidenum">
              <a:rPr lang="en-GB" smtClean="0"/>
              <a:t>‹#›</a:t>
            </a:fld>
            <a:endParaRPr lang="en-GB"/>
          </a:p>
        </p:txBody>
      </p:sp>
    </p:spTree>
    <p:extLst>
      <p:ext uri="{BB962C8B-B14F-4D97-AF65-F5344CB8AC3E}">
        <p14:creationId xmlns:p14="http://schemas.microsoft.com/office/powerpoint/2010/main" val="252072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a:t>
            </a:fld>
            <a:endParaRPr lang="en-GB"/>
          </a:p>
        </p:txBody>
      </p:sp>
    </p:spTree>
    <p:extLst>
      <p:ext uri="{BB962C8B-B14F-4D97-AF65-F5344CB8AC3E}">
        <p14:creationId xmlns:p14="http://schemas.microsoft.com/office/powerpoint/2010/main" val="1915602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10</a:t>
            </a:fld>
            <a:endParaRPr lang="en-GB"/>
          </a:p>
        </p:txBody>
      </p:sp>
    </p:spTree>
    <p:extLst>
      <p:ext uri="{BB962C8B-B14F-4D97-AF65-F5344CB8AC3E}">
        <p14:creationId xmlns:p14="http://schemas.microsoft.com/office/powerpoint/2010/main" val="1844745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11</a:t>
            </a:fld>
            <a:endParaRPr lang="en-GB"/>
          </a:p>
        </p:txBody>
      </p:sp>
    </p:spTree>
    <p:extLst>
      <p:ext uri="{BB962C8B-B14F-4D97-AF65-F5344CB8AC3E}">
        <p14:creationId xmlns:p14="http://schemas.microsoft.com/office/powerpoint/2010/main" val="2076640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12</a:t>
            </a:fld>
            <a:endParaRPr lang="en-GB"/>
          </a:p>
        </p:txBody>
      </p:sp>
    </p:spTree>
    <p:extLst>
      <p:ext uri="{BB962C8B-B14F-4D97-AF65-F5344CB8AC3E}">
        <p14:creationId xmlns:p14="http://schemas.microsoft.com/office/powerpoint/2010/main" val="888205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13</a:t>
            </a:fld>
            <a:endParaRPr lang="en-GB"/>
          </a:p>
        </p:txBody>
      </p:sp>
    </p:spTree>
    <p:extLst>
      <p:ext uri="{BB962C8B-B14F-4D97-AF65-F5344CB8AC3E}">
        <p14:creationId xmlns:p14="http://schemas.microsoft.com/office/powerpoint/2010/main" val="3479683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14</a:t>
            </a:fld>
            <a:endParaRPr lang="en-GB"/>
          </a:p>
        </p:txBody>
      </p:sp>
    </p:spTree>
    <p:extLst>
      <p:ext uri="{BB962C8B-B14F-4D97-AF65-F5344CB8AC3E}">
        <p14:creationId xmlns:p14="http://schemas.microsoft.com/office/powerpoint/2010/main" val="227521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15</a:t>
            </a:fld>
            <a:endParaRPr lang="en-GB"/>
          </a:p>
        </p:txBody>
      </p:sp>
    </p:spTree>
    <p:extLst>
      <p:ext uri="{BB962C8B-B14F-4D97-AF65-F5344CB8AC3E}">
        <p14:creationId xmlns:p14="http://schemas.microsoft.com/office/powerpoint/2010/main" val="4134495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2</a:t>
            </a:fld>
            <a:endParaRPr lang="en-GB"/>
          </a:p>
        </p:txBody>
      </p:sp>
    </p:spTree>
    <p:extLst>
      <p:ext uri="{BB962C8B-B14F-4D97-AF65-F5344CB8AC3E}">
        <p14:creationId xmlns:p14="http://schemas.microsoft.com/office/powerpoint/2010/main" val="1875444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3</a:t>
            </a:fld>
            <a:endParaRPr lang="en-GB"/>
          </a:p>
        </p:txBody>
      </p:sp>
    </p:spTree>
    <p:extLst>
      <p:ext uri="{BB962C8B-B14F-4D97-AF65-F5344CB8AC3E}">
        <p14:creationId xmlns:p14="http://schemas.microsoft.com/office/powerpoint/2010/main" val="335044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4</a:t>
            </a:fld>
            <a:endParaRPr lang="en-GB"/>
          </a:p>
        </p:txBody>
      </p:sp>
    </p:spTree>
    <p:extLst>
      <p:ext uri="{BB962C8B-B14F-4D97-AF65-F5344CB8AC3E}">
        <p14:creationId xmlns:p14="http://schemas.microsoft.com/office/powerpoint/2010/main" val="2741732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5</a:t>
            </a:fld>
            <a:endParaRPr lang="en-GB"/>
          </a:p>
        </p:txBody>
      </p:sp>
    </p:spTree>
    <p:extLst>
      <p:ext uri="{BB962C8B-B14F-4D97-AF65-F5344CB8AC3E}">
        <p14:creationId xmlns:p14="http://schemas.microsoft.com/office/powerpoint/2010/main" val="1621645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6</a:t>
            </a:fld>
            <a:endParaRPr lang="en-GB"/>
          </a:p>
        </p:txBody>
      </p:sp>
    </p:spTree>
    <p:extLst>
      <p:ext uri="{BB962C8B-B14F-4D97-AF65-F5344CB8AC3E}">
        <p14:creationId xmlns:p14="http://schemas.microsoft.com/office/powerpoint/2010/main" val="914998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7</a:t>
            </a:fld>
            <a:endParaRPr lang="en-GB"/>
          </a:p>
        </p:txBody>
      </p:sp>
    </p:spTree>
    <p:extLst>
      <p:ext uri="{BB962C8B-B14F-4D97-AF65-F5344CB8AC3E}">
        <p14:creationId xmlns:p14="http://schemas.microsoft.com/office/powerpoint/2010/main" val="3904364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8</a:t>
            </a:fld>
            <a:endParaRPr lang="en-GB"/>
          </a:p>
        </p:txBody>
      </p:sp>
    </p:spTree>
    <p:extLst>
      <p:ext uri="{BB962C8B-B14F-4D97-AF65-F5344CB8AC3E}">
        <p14:creationId xmlns:p14="http://schemas.microsoft.com/office/powerpoint/2010/main" val="2077710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9</a:t>
            </a:fld>
            <a:endParaRPr lang="en-GB"/>
          </a:p>
        </p:txBody>
      </p:sp>
    </p:spTree>
    <p:extLst>
      <p:ext uri="{BB962C8B-B14F-4D97-AF65-F5344CB8AC3E}">
        <p14:creationId xmlns:p14="http://schemas.microsoft.com/office/powerpoint/2010/main" val="1358900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5825" y="1043797"/>
            <a:ext cx="8195095" cy="2556654"/>
          </a:xfrm>
        </p:spPr>
        <p:txBody>
          <a:bodyPr anchor="b"/>
          <a:lstStyle>
            <a:lvl1pPr algn="ctr">
              <a:defRPr sz="6000"/>
            </a:lvl1pPr>
          </a:lstStyle>
          <a:p>
            <a:r>
              <a:rPr lang="en-GB" dirty="0"/>
              <a:t>Click to edit Master title style</a:t>
            </a:r>
            <a:endParaRPr lang="en-US" dirty="0"/>
          </a:p>
        </p:txBody>
      </p:sp>
      <p:sp>
        <p:nvSpPr>
          <p:cNvPr id="3" name="Subtitle 2"/>
          <p:cNvSpPr>
            <a:spLocks noGrp="1"/>
          </p:cNvSpPr>
          <p:nvPr>
            <p:ph type="subTitle" idx="1"/>
          </p:nvPr>
        </p:nvSpPr>
        <p:spPr>
          <a:xfrm>
            <a:off x="465825" y="3886200"/>
            <a:ext cx="8195095" cy="1752600"/>
          </a:xfrm>
        </p:spPr>
        <p:txBody>
          <a:bodyPr>
            <a:normAutofit/>
          </a:bodyPr>
          <a:lstStyle>
            <a:lvl1pPr marL="0" indent="0" algn="ctr">
              <a:buNone/>
              <a:defRPr sz="4000" b="0">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55275" y="1423359"/>
            <a:ext cx="4340525"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199" y="1423359"/>
            <a:ext cx="4272861"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hasCustomPrompt="1"/>
          </p:nvPr>
        </p:nvSpPr>
        <p:spPr>
          <a:xfrm>
            <a:off x="155275" y="1442072"/>
            <a:ext cx="4342113"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55275" y="2028230"/>
            <a:ext cx="4342113"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hasCustomPrompt="1"/>
          </p:nvPr>
        </p:nvSpPr>
        <p:spPr>
          <a:xfrm>
            <a:off x="4645025" y="1442072"/>
            <a:ext cx="4276036"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2028230"/>
            <a:ext cx="4276036"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6126163"/>
            <a:ext cx="8258141" cy="731837"/>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Footer Placeholder 4"/>
          <p:cNvSpPr txBox="1">
            <a:spLocks/>
          </p:cNvSpPr>
          <p:nvPr userDrawn="1"/>
        </p:nvSpPr>
        <p:spPr>
          <a:xfrm>
            <a:off x="172167" y="6440068"/>
            <a:ext cx="3617502" cy="358950"/>
          </a:xfrm>
          <a:prstGeom prst="rect">
            <a:avLst/>
          </a:prstGeom>
        </p:spPr>
        <p:txBody>
          <a:bodyPr anchor="b"/>
          <a:lstStyle>
            <a:defPPr>
              <a:defRPr lang="en-US"/>
            </a:defPPr>
            <a:lvl1pPr marL="0" algn="l" defTabSz="457200" rtl="0" eaLnBrk="1" latinLnBrk="0" hangingPunct="1">
              <a:defRPr sz="900" kern="1200">
                <a:solidFill>
                  <a:schemeClr val="tx1"/>
                </a:solidFill>
                <a:latin typeface="+mj-lt"/>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900" kern="1200" dirty="0">
                <a:solidFill>
                  <a:schemeClr val="tx1"/>
                </a:solidFill>
                <a:effectLst/>
                <a:latin typeface="+mj-lt"/>
                <a:ea typeface="+mn-ea"/>
                <a:cs typeface="Arial"/>
              </a:rPr>
              <a:t>Edexcel GCSE (9-1) Business</a:t>
            </a:r>
            <a:br>
              <a:rPr lang="en-GB" sz="900" kern="1200" dirty="0">
                <a:solidFill>
                  <a:schemeClr val="tx1"/>
                </a:solidFill>
                <a:effectLst/>
                <a:latin typeface="+mj-lt"/>
                <a:ea typeface="+mn-ea"/>
                <a:cs typeface="Arial"/>
              </a:rPr>
            </a:br>
            <a:r>
              <a:rPr lang="en-US" dirty="0"/>
              <a:t>Dynamic Learning © Hodder &amp; Stoughton </a:t>
            </a:r>
          </a:p>
        </p:txBody>
      </p:sp>
      <p:sp>
        <p:nvSpPr>
          <p:cNvPr id="11" name="Rectangle 10"/>
          <p:cNvSpPr/>
          <p:nvPr userDrawn="1"/>
        </p:nvSpPr>
        <p:spPr>
          <a:xfrm>
            <a:off x="0" y="0"/>
            <a:ext cx="9144000" cy="731837"/>
          </a:xfrm>
          <a:prstGeom prst="rect">
            <a:avLst/>
          </a:prstGeom>
          <a:solidFill>
            <a:schemeClr val="accent2"/>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5275" y="738665"/>
            <a:ext cx="8765786" cy="684694"/>
          </a:xfrm>
          <a:prstGeom prst="rect">
            <a:avLst/>
          </a:prstGeom>
        </p:spPr>
        <p:txBody>
          <a:bodyPr vert="horz" lIns="91440" tIns="45720" rIns="91440" bIns="45720" rtlCol="0" anchor="t">
            <a:noAutofit/>
          </a:bodyPr>
          <a:lstStyle/>
          <a:p>
            <a:r>
              <a:rPr lang="en-GB" dirty="0"/>
              <a:t>Click to edit Master title style</a:t>
            </a:r>
            <a:endParaRPr lang="en-US" dirty="0"/>
          </a:p>
        </p:txBody>
      </p:sp>
      <p:sp>
        <p:nvSpPr>
          <p:cNvPr id="3" name="Text Placeholder 2"/>
          <p:cNvSpPr>
            <a:spLocks noGrp="1"/>
          </p:cNvSpPr>
          <p:nvPr>
            <p:ph type="body" idx="1"/>
          </p:nvPr>
        </p:nvSpPr>
        <p:spPr>
          <a:xfrm>
            <a:off x="155275" y="1430187"/>
            <a:ext cx="8765785" cy="469597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extBox 6"/>
          <p:cNvSpPr txBox="1"/>
          <p:nvPr userDrawn="1"/>
        </p:nvSpPr>
        <p:spPr>
          <a:xfrm>
            <a:off x="155275" y="29393"/>
            <a:ext cx="7068981" cy="677108"/>
          </a:xfrm>
          <a:prstGeom prst="rect">
            <a:avLst/>
          </a:prstGeom>
          <a:noFill/>
        </p:spPr>
        <p:txBody>
          <a:bodyPr wrap="square" rtlCol="0">
            <a:spAutoFit/>
          </a:bodyPr>
          <a:lstStyle/>
          <a:p>
            <a:pPr marL="0" algn="l" defTabSz="457200" rtl="0" eaLnBrk="1" latinLnBrk="0" hangingPunct="1"/>
            <a:r>
              <a:rPr lang="en-GB" sz="2000" b="1" kern="1200">
                <a:solidFill>
                  <a:schemeClr val="bg1"/>
                </a:solidFill>
                <a:latin typeface="Calibri" panose="020F0502020204030204" pitchFamily="34" charset="0"/>
                <a:ea typeface="+mn-ea"/>
                <a:cs typeface="Arial"/>
              </a:rPr>
              <a:t>Topic 2.5 </a:t>
            </a:r>
            <a:r>
              <a:rPr lang="en-GB" sz="2000" b="1" kern="1200" dirty="0">
                <a:solidFill>
                  <a:schemeClr val="bg1"/>
                </a:solidFill>
                <a:latin typeface="Calibri" panose="020F0502020204030204" pitchFamily="34" charset="0"/>
                <a:ea typeface="+mn-ea"/>
                <a:cs typeface="Arial"/>
              </a:rPr>
              <a:t>Understanding external influences on business</a:t>
            </a:r>
          </a:p>
          <a:p>
            <a:pPr marL="0" algn="l" defTabSz="457200" rtl="0" eaLnBrk="1" latinLnBrk="0" hangingPunct="1"/>
            <a:r>
              <a:rPr lang="en-GB" sz="1800" b="0" kern="1200" dirty="0">
                <a:solidFill>
                  <a:schemeClr val="bg1"/>
                </a:solidFill>
                <a:latin typeface="Calibri" panose="020F0502020204030204" pitchFamily="34" charset="0"/>
                <a:ea typeface="+mn-ea"/>
                <a:cs typeface="Arial"/>
              </a:rPr>
              <a:t>2.5.1 Organisational structures</a:t>
            </a:r>
          </a:p>
        </p:txBody>
      </p:sp>
      <p:pic>
        <p:nvPicPr>
          <p:cNvPr id="4" name="Picture 3" descr="EDU_RGB_Land.jpg"/>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7879107" y="6267545"/>
            <a:ext cx="1041953" cy="449071"/>
          </a:xfrm>
          <a:prstGeom prst="rect">
            <a:avLst/>
          </a:prstGeom>
        </p:spPr>
      </p:pic>
      <p:pic>
        <p:nvPicPr>
          <p:cNvPr id="9" name="Picture 8" descr="Dynamic_Learning_v2.jpg"/>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6715700" y="6481251"/>
            <a:ext cx="1000975" cy="244094"/>
          </a:xfrm>
          <a:prstGeom prst="rect">
            <a:avLst/>
          </a:prstGeom>
        </p:spPr>
      </p:pic>
      <p:sp>
        <p:nvSpPr>
          <p:cNvPr id="16" name="Rounded Rectangle 15"/>
          <p:cNvSpPr/>
          <p:nvPr userDrawn="1"/>
        </p:nvSpPr>
        <p:spPr>
          <a:xfrm>
            <a:off x="6966209" y="145510"/>
            <a:ext cx="1954851" cy="460500"/>
          </a:xfrm>
          <a:prstGeom prst="roundRect">
            <a:avLst>
              <a:gd name="adj" fmla="val 28648"/>
            </a:avLst>
          </a:prstGeom>
          <a:noFill/>
          <a:ln w="2222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latin typeface="+mj-lt"/>
                <a:cs typeface="Helvetica"/>
              </a:rPr>
              <a:t>PRESENTATION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457200" rtl="0" eaLnBrk="1" latinLnBrk="0" hangingPunct="1">
        <a:spcBef>
          <a:spcPct val="0"/>
        </a:spcBef>
        <a:buNone/>
        <a:defRPr sz="4000" b="1" kern="1200">
          <a:solidFill>
            <a:schemeClr val="accent2"/>
          </a:solidFill>
          <a:latin typeface="+mj-lt"/>
          <a:ea typeface="+mj-ea"/>
          <a:cs typeface="+mj-cs"/>
        </a:defRPr>
      </a:lvl1pPr>
    </p:titleStyle>
    <p:bodyStyle>
      <a:lvl1pPr marL="361950" indent="-361950" algn="l" defTabSz="457200" rtl="0" eaLnBrk="1" latinLnBrk="0" hangingPunct="1">
        <a:spcBef>
          <a:spcPct val="20000"/>
        </a:spcBef>
        <a:buFont typeface="Arial"/>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Font typeface="Arial" panose="020B0604020202020204" pitchFamily="34" charset="0"/>
        <a:buChar char="•"/>
        <a:tabLst/>
        <a:defRPr lang="en-US" sz="2800" kern="1200" dirty="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Organisational structures</a:t>
            </a:r>
          </a:p>
        </p:txBody>
      </p:sp>
    </p:spTree>
    <p:extLst>
      <p:ext uri="{BB962C8B-B14F-4D97-AF65-F5344CB8AC3E}">
        <p14:creationId xmlns:p14="http://schemas.microsoft.com/office/powerpoint/2010/main" val="964043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800" dirty="0"/>
              <a:t>Advantages and disadvantages</a:t>
            </a:r>
          </a:p>
        </p:txBody>
      </p:sp>
      <p:sp>
        <p:nvSpPr>
          <p:cNvPr id="5" name="Content Placeholder 4"/>
          <p:cNvSpPr>
            <a:spLocks noGrp="1"/>
          </p:cNvSpPr>
          <p:nvPr>
            <p:ph idx="1"/>
          </p:nvPr>
        </p:nvSpPr>
        <p:spPr>
          <a:xfrm>
            <a:off x="155275" y="1430187"/>
            <a:ext cx="8765785" cy="4695976"/>
          </a:xfrm>
        </p:spPr>
        <p:txBody>
          <a:bodyPr>
            <a:noAutofit/>
          </a:bodyPr>
          <a:lstStyle/>
          <a:p>
            <a:pPr lvl="0"/>
            <a:r>
              <a:rPr lang="en-GB" sz="2400" b="1" dirty="0">
                <a:solidFill>
                  <a:srgbClr val="C0504D"/>
                </a:solidFill>
              </a:rPr>
              <a:t>Advantages</a:t>
            </a:r>
            <a:r>
              <a:rPr lang="en-GB" sz="2400" dirty="0"/>
              <a:t> include fewer managers needed so lower costs, there is more job satisfaction as staff have more responsibility, and communication up and down the organisation is quicker as there are fewer layers.</a:t>
            </a:r>
          </a:p>
          <a:p>
            <a:pPr lvl="0"/>
            <a:r>
              <a:rPr lang="en-GB" sz="2400" b="1" dirty="0">
                <a:solidFill>
                  <a:srgbClr val="C0504D"/>
                </a:solidFill>
              </a:rPr>
              <a:t>Disadvantages</a:t>
            </a:r>
            <a:r>
              <a:rPr lang="en-GB" sz="2400" dirty="0"/>
              <a:t> include that managers have more responsibility for more staff, managers may lose control of staff as they have so many to supervise, leading to overwork and stress and fewer chances for promotion as there are less layers.</a:t>
            </a:r>
          </a:p>
          <a:p>
            <a:r>
              <a:rPr lang="en-GB" sz="2400" b="1" dirty="0">
                <a:solidFill>
                  <a:srgbClr val="C0504D"/>
                </a:solidFill>
              </a:rPr>
              <a:t>Examples</a:t>
            </a:r>
            <a:r>
              <a:rPr lang="en-GB" sz="2400" dirty="0"/>
              <a:t> of businesses with flat organisational structure include the games software company Valve and Google.</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2948721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a:t>
            </a:r>
          </a:p>
        </p:txBody>
      </p:sp>
      <p:sp>
        <p:nvSpPr>
          <p:cNvPr id="5" name="Content Placeholder 4"/>
          <p:cNvSpPr>
            <a:spLocks noGrp="1"/>
          </p:cNvSpPr>
          <p:nvPr>
            <p:ph idx="1"/>
          </p:nvPr>
        </p:nvSpPr>
        <p:spPr>
          <a:xfrm>
            <a:off x="155275" y="1430187"/>
            <a:ext cx="8765785" cy="4695976"/>
          </a:xfrm>
        </p:spPr>
        <p:txBody>
          <a:bodyPr>
            <a:noAutofit/>
          </a:bodyPr>
          <a:lstStyle/>
          <a:p>
            <a:pPr marL="0" indent="0">
              <a:buNone/>
            </a:pPr>
            <a:r>
              <a:rPr lang="en-GB" sz="5400" b="1" dirty="0">
                <a:solidFill>
                  <a:srgbClr val="C0504D"/>
                </a:solidFill>
              </a:rPr>
              <a:t>Centralised organisation</a:t>
            </a:r>
          </a:p>
          <a:p>
            <a:r>
              <a:rPr lang="en-GB" sz="5400" dirty="0"/>
              <a:t>An organisation in which most decisions are made at head office</a:t>
            </a:r>
          </a:p>
        </p:txBody>
      </p:sp>
    </p:spTree>
    <p:extLst>
      <p:ext uri="{BB962C8B-B14F-4D97-AF65-F5344CB8AC3E}">
        <p14:creationId xmlns:p14="http://schemas.microsoft.com/office/powerpoint/2010/main" val="2555807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800" dirty="0"/>
              <a:t>Centralised organisations</a:t>
            </a:r>
          </a:p>
        </p:txBody>
      </p:sp>
      <p:sp>
        <p:nvSpPr>
          <p:cNvPr id="5" name="Content Placeholder 4"/>
          <p:cNvSpPr>
            <a:spLocks noGrp="1"/>
          </p:cNvSpPr>
          <p:nvPr>
            <p:ph idx="1"/>
          </p:nvPr>
        </p:nvSpPr>
        <p:spPr>
          <a:xfrm>
            <a:off x="155275" y="1430187"/>
            <a:ext cx="8765785" cy="4695976"/>
          </a:xfrm>
        </p:spPr>
        <p:txBody>
          <a:bodyPr>
            <a:noAutofit/>
          </a:bodyPr>
          <a:lstStyle/>
          <a:p>
            <a:pPr lvl="0"/>
            <a:r>
              <a:rPr lang="en-GB" sz="2200" dirty="0"/>
              <a:t>A </a:t>
            </a:r>
            <a:r>
              <a:rPr lang="en-GB" sz="2200" b="1" dirty="0">
                <a:solidFill>
                  <a:srgbClr val="C0504D"/>
                </a:solidFill>
              </a:rPr>
              <a:t>centralised organisation </a:t>
            </a:r>
            <a:r>
              <a:rPr lang="en-GB" sz="2200" dirty="0"/>
              <a:t>is an organisation in which most decisions are made at head office.</a:t>
            </a:r>
          </a:p>
          <a:p>
            <a:pPr lvl="0"/>
            <a:r>
              <a:rPr lang="en-GB" sz="2200" b="1" dirty="0">
                <a:solidFill>
                  <a:srgbClr val="C0504D"/>
                </a:solidFill>
              </a:rPr>
              <a:t>Examples</a:t>
            </a:r>
            <a:r>
              <a:rPr lang="en-GB" sz="2200" dirty="0"/>
              <a:t> of business that have centralised structure include banks and supermarkets, e.g. head offices of Asda and local outlets.</a:t>
            </a:r>
          </a:p>
          <a:p>
            <a:pPr lvl="0"/>
            <a:r>
              <a:rPr lang="en-GB" sz="2200" dirty="0"/>
              <a:t>Head office makes the decisions and the branches are responsible for implementing them.</a:t>
            </a:r>
          </a:p>
          <a:p>
            <a:pPr lvl="0"/>
            <a:r>
              <a:rPr lang="en-GB" sz="2200" b="1" dirty="0">
                <a:solidFill>
                  <a:srgbClr val="C0504D"/>
                </a:solidFill>
              </a:rPr>
              <a:t>Advantages</a:t>
            </a:r>
            <a:r>
              <a:rPr lang="en-GB" sz="2200" dirty="0"/>
              <a:t> include that decisions can be taken looking at the whole business, central managers can ensure branches follow decisions consistently and decision making and communication is quick.</a:t>
            </a:r>
          </a:p>
          <a:p>
            <a:r>
              <a:rPr lang="en-GB" sz="2200" b="1" dirty="0">
                <a:solidFill>
                  <a:srgbClr val="C0504D"/>
                </a:solidFill>
              </a:rPr>
              <a:t>Disadvantages</a:t>
            </a:r>
            <a:r>
              <a:rPr lang="en-GB" sz="2200" dirty="0"/>
              <a:t> include reduced delegation leading to slower response to changes in the market, business opportunities can be lost as only the centre can make any decisions, and lack of staff satisfaction as people feel less involved.</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337658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a:t>
            </a:r>
          </a:p>
        </p:txBody>
      </p:sp>
      <p:sp>
        <p:nvSpPr>
          <p:cNvPr id="5" name="Content Placeholder 4"/>
          <p:cNvSpPr>
            <a:spLocks noGrp="1"/>
          </p:cNvSpPr>
          <p:nvPr>
            <p:ph idx="1"/>
          </p:nvPr>
        </p:nvSpPr>
        <p:spPr>
          <a:xfrm>
            <a:off x="155275" y="1430187"/>
            <a:ext cx="8765785" cy="4695976"/>
          </a:xfrm>
        </p:spPr>
        <p:txBody>
          <a:bodyPr>
            <a:noAutofit/>
          </a:bodyPr>
          <a:lstStyle/>
          <a:p>
            <a:pPr marL="0" indent="0">
              <a:buNone/>
            </a:pPr>
            <a:r>
              <a:rPr lang="en-GB" sz="5400" b="1" dirty="0">
                <a:solidFill>
                  <a:srgbClr val="C0504D"/>
                </a:solidFill>
              </a:rPr>
              <a:t>Decentralised organisation</a:t>
            </a:r>
          </a:p>
          <a:p>
            <a:r>
              <a:rPr lang="en-GB" sz="5400" dirty="0"/>
              <a:t>An organisation that allows staff to make decisions at a local level</a:t>
            </a:r>
          </a:p>
        </p:txBody>
      </p:sp>
    </p:spTree>
    <p:extLst>
      <p:ext uri="{BB962C8B-B14F-4D97-AF65-F5344CB8AC3E}">
        <p14:creationId xmlns:p14="http://schemas.microsoft.com/office/powerpoint/2010/main" val="730958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800" dirty="0"/>
              <a:t>Decentralisation</a:t>
            </a:r>
          </a:p>
        </p:txBody>
      </p:sp>
      <p:sp>
        <p:nvSpPr>
          <p:cNvPr id="5" name="Content Placeholder 4"/>
          <p:cNvSpPr>
            <a:spLocks noGrp="1"/>
          </p:cNvSpPr>
          <p:nvPr>
            <p:ph idx="1"/>
          </p:nvPr>
        </p:nvSpPr>
        <p:spPr>
          <a:xfrm>
            <a:off x="155275" y="1430187"/>
            <a:ext cx="8765785" cy="4695976"/>
          </a:xfrm>
        </p:spPr>
        <p:txBody>
          <a:bodyPr>
            <a:noAutofit/>
          </a:bodyPr>
          <a:lstStyle/>
          <a:p>
            <a:pPr lvl="0"/>
            <a:r>
              <a:rPr lang="en-GB" sz="2200" dirty="0"/>
              <a:t>A </a:t>
            </a:r>
            <a:r>
              <a:rPr lang="en-GB" sz="2200" b="1" dirty="0">
                <a:solidFill>
                  <a:srgbClr val="C0504D"/>
                </a:solidFill>
              </a:rPr>
              <a:t>decentralised organisation </a:t>
            </a:r>
            <a:r>
              <a:rPr lang="en-GB" sz="2200" dirty="0"/>
              <a:t>is an organisation that allows staff to make decisions at a local level.</a:t>
            </a:r>
          </a:p>
          <a:p>
            <a:pPr lvl="0"/>
            <a:r>
              <a:rPr lang="en-GB" sz="2200" dirty="0"/>
              <a:t>The head office may decide the overall policy such as increasing sales by 10% but the local branch will decide how this is achieved.</a:t>
            </a:r>
          </a:p>
          <a:p>
            <a:pPr lvl="0"/>
            <a:r>
              <a:rPr lang="en-GB" sz="2200" dirty="0"/>
              <a:t>Tesco and Morrison’s are </a:t>
            </a:r>
            <a:r>
              <a:rPr lang="en-GB" sz="2200" b="1" dirty="0">
                <a:solidFill>
                  <a:srgbClr val="C0504D"/>
                </a:solidFill>
              </a:rPr>
              <a:t>examples</a:t>
            </a:r>
            <a:r>
              <a:rPr lang="en-GB" sz="2200" dirty="0"/>
              <a:t> of decentralised organisations, allowing local manages to decide how they meet central objectives.</a:t>
            </a:r>
          </a:p>
          <a:p>
            <a:pPr lvl="0"/>
            <a:r>
              <a:rPr lang="en-GB" sz="2200" b="1" dirty="0">
                <a:solidFill>
                  <a:srgbClr val="C0504D"/>
                </a:solidFill>
              </a:rPr>
              <a:t>Advantages</a:t>
            </a:r>
            <a:r>
              <a:rPr lang="en-GB" sz="2200" dirty="0"/>
              <a:t> of decentralisation include that decisions are made closer to the customer, better and faster response to local market conditions and improved staff motivation.</a:t>
            </a:r>
          </a:p>
          <a:p>
            <a:r>
              <a:rPr lang="en-GB" sz="2200" b="1" dirty="0">
                <a:solidFill>
                  <a:srgbClr val="C0504D"/>
                </a:solidFill>
              </a:rPr>
              <a:t>Disadvantages</a:t>
            </a:r>
            <a:r>
              <a:rPr lang="en-GB" sz="2200" dirty="0"/>
              <a:t> include it being harder to ensure consistent practices across each location, duplication of jobs across the organisation and being harder to achieve good financial control of the business. </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1527144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Summary questions</a:t>
            </a:r>
          </a:p>
        </p:txBody>
      </p:sp>
      <p:sp>
        <p:nvSpPr>
          <p:cNvPr id="5" name="Content Placeholder 4"/>
          <p:cNvSpPr>
            <a:spLocks noGrp="1"/>
          </p:cNvSpPr>
          <p:nvPr>
            <p:ph idx="1"/>
          </p:nvPr>
        </p:nvSpPr>
        <p:spPr>
          <a:xfrm>
            <a:off x="155275" y="1430187"/>
            <a:ext cx="8765786" cy="4979666"/>
          </a:xfrm>
        </p:spPr>
        <p:txBody>
          <a:bodyPr>
            <a:noAutofit/>
          </a:bodyPr>
          <a:lstStyle/>
          <a:p>
            <a:pPr marL="0" indent="0">
              <a:buNone/>
            </a:pPr>
            <a:r>
              <a:rPr lang="en-GB" sz="2500" dirty="0"/>
              <a:t>Write down or discuss the answers to these questions.</a:t>
            </a:r>
          </a:p>
          <a:p>
            <a:pPr lvl="0"/>
            <a:r>
              <a:rPr lang="en-GB" sz="2500" dirty="0"/>
              <a:t>What is an organisation chart?</a:t>
            </a:r>
          </a:p>
          <a:p>
            <a:pPr lvl="0"/>
            <a:r>
              <a:rPr lang="en-GB" sz="2500" dirty="0"/>
              <a:t>Is a hierarchical organisation structure flat or tall? Explain why.</a:t>
            </a:r>
          </a:p>
          <a:p>
            <a:pPr lvl="0"/>
            <a:r>
              <a:rPr lang="en-GB" sz="2500" dirty="0"/>
              <a:t>What happens to the number of managers if a business goes from a hierarchical to a flat organisational structure?</a:t>
            </a:r>
          </a:p>
          <a:p>
            <a:pPr lvl="0"/>
            <a:r>
              <a:rPr lang="en-GB" sz="2500" dirty="0"/>
              <a:t>Give an advantage and a disadvantage of a flat </a:t>
            </a:r>
            <a:r>
              <a:rPr lang="en-GB" sz="2500"/>
              <a:t>organisational structure.</a:t>
            </a:r>
            <a:endParaRPr lang="en-GB" sz="2500" dirty="0"/>
          </a:p>
          <a:p>
            <a:pPr lvl="0"/>
            <a:r>
              <a:rPr lang="en-GB" sz="2500" dirty="0"/>
              <a:t>What is a centralised organisational structure?</a:t>
            </a:r>
          </a:p>
          <a:p>
            <a:r>
              <a:rPr lang="en-GB" sz="2500" dirty="0"/>
              <a:t>What is a decentralised organisational structure?</a:t>
            </a:r>
          </a:p>
        </p:txBody>
      </p:sp>
    </p:spTree>
    <p:extLst>
      <p:ext uri="{BB962C8B-B14F-4D97-AF65-F5344CB8AC3E}">
        <p14:creationId xmlns:p14="http://schemas.microsoft.com/office/powerpoint/2010/main" val="90883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Organisational structures</a:t>
            </a:r>
          </a:p>
        </p:txBody>
      </p:sp>
      <p:sp>
        <p:nvSpPr>
          <p:cNvPr id="5" name="Content Placeholder 4"/>
          <p:cNvSpPr>
            <a:spLocks noGrp="1"/>
          </p:cNvSpPr>
          <p:nvPr>
            <p:ph idx="1"/>
          </p:nvPr>
        </p:nvSpPr>
        <p:spPr>
          <a:xfrm>
            <a:off x="155275" y="1430187"/>
            <a:ext cx="8765785" cy="4695976"/>
          </a:xfrm>
        </p:spPr>
        <p:txBody>
          <a:bodyPr>
            <a:noAutofit/>
          </a:bodyPr>
          <a:lstStyle/>
          <a:p>
            <a:pPr marL="0" lvl="0" indent="0">
              <a:buNone/>
            </a:pPr>
            <a:r>
              <a:rPr lang="en-GB" dirty="0"/>
              <a:t>This section covers the following: </a:t>
            </a:r>
          </a:p>
          <a:p>
            <a:pPr lvl="0"/>
            <a:r>
              <a:rPr lang="en-GB" dirty="0"/>
              <a:t>What an organisational structure is</a:t>
            </a:r>
          </a:p>
          <a:p>
            <a:pPr lvl="0"/>
            <a:r>
              <a:rPr lang="en-GB" dirty="0"/>
              <a:t>Hierarchical and flat structures</a:t>
            </a:r>
          </a:p>
          <a:p>
            <a:r>
              <a:rPr lang="en-GB" dirty="0"/>
              <a:t>Centralised and decentralised organisations</a:t>
            </a:r>
          </a:p>
        </p:txBody>
      </p:sp>
    </p:spTree>
    <p:extLst>
      <p:ext uri="{BB962C8B-B14F-4D97-AF65-F5344CB8AC3E}">
        <p14:creationId xmlns:p14="http://schemas.microsoft.com/office/powerpoint/2010/main" val="4273437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a:t>
            </a:r>
          </a:p>
        </p:txBody>
      </p:sp>
      <p:sp>
        <p:nvSpPr>
          <p:cNvPr id="5" name="Content Placeholder 4"/>
          <p:cNvSpPr>
            <a:spLocks noGrp="1"/>
          </p:cNvSpPr>
          <p:nvPr>
            <p:ph idx="1"/>
          </p:nvPr>
        </p:nvSpPr>
        <p:spPr>
          <a:xfrm>
            <a:off x="155275" y="1430187"/>
            <a:ext cx="8765785" cy="4695976"/>
          </a:xfrm>
        </p:spPr>
        <p:txBody>
          <a:bodyPr>
            <a:noAutofit/>
          </a:bodyPr>
          <a:lstStyle/>
          <a:p>
            <a:pPr marL="0" indent="0">
              <a:buNone/>
            </a:pPr>
            <a:r>
              <a:rPr lang="en-GB" sz="4000" b="1" dirty="0">
                <a:solidFill>
                  <a:srgbClr val="C0504D"/>
                </a:solidFill>
              </a:rPr>
              <a:t>Organisation chart</a:t>
            </a:r>
          </a:p>
          <a:p>
            <a:r>
              <a:rPr lang="en-GB" sz="4000" dirty="0"/>
              <a:t>A diagram that shows the internal structure of an organisation.</a:t>
            </a:r>
          </a:p>
          <a:p>
            <a:pPr marL="0" indent="0">
              <a:buNone/>
            </a:pPr>
            <a:r>
              <a:rPr lang="en-GB" sz="4000" b="1" dirty="0">
                <a:solidFill>
                  <a:srgbClr val="C0504D"/>
                </a:solidFill>
              </a:rPr>
              <a:t>Hierarchical structure</a:t>
            </a:r>
          </a:p>
          <a:p>
            <a:r>
              <a:rPr lang="en-GB" sz="4000" dirty="0"/>
              <a:t>An organisation with many layers of management, therefore creating a tall organisational pyramid</a:t>
            </a:r>
          </a:p>
        </p:txBody>
      </p:sp>
    </p:spTree>
    <p:extLst>
      <p:ext uri="{BB962C8B-B14F-4D97-AF65-F5344CB8AC3E}">
        <p14:creationId xmlns:p14="http://schemas.microsoft.com/office/powerpoint/2010/main" val="857211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a:blip r:embed="rId3"/>
          <a:stretch>
            <a:fillRect/>
          </a:stretch>
        </p:blipFill>
        <p:spPr>
          <a:xfrm>
            <a:off x="3526701" y="4101218"/>
            <a:ext cx="5418121" cy="2010112"/>
          </a:xfrm>
          <a:prstGeom prst="rect">
            <a:avLst/>
          </a:prstGeom>
        </p:spPr>
      </p:pic>
      <p:sp>
        <p:nvSpPr>
          <p:cNvPr id="20" name="Title 1"/>
          <p:cNvSpPr>
            <a:spLocks noGrp="1"/>
          </p:cNvSpPr>
          <p:nvPr>
            <p:ph type="title"/>
          </p:nvPr>
        </p:nvSpPr>
        <p:spPr>
          <a:xfrm>
            <a:off x="155274" y="738665"/>
            <a:ext cx="8988725" cy="684694"/>
          </a:xfrm>
        </p:spPr>
        <p:txBody>
          <a:bodyPr/>
          <a:lstStyle/>
          <a:p>
            <a:r>
              <a:rPr lang="en-GB" dirty="0"/>
              <a:t>What is an organisational structure?</a:t>
            </a:r>
          </a:p>
        </p:txBody>
      </p:sp>
      <p:sp>
        <p:nvSpPr>
          <p:cNvPr id="5" name="Content Placeholder 4"/>
          <p:cNvSpPr>
            <a:spLocks noGrp="1"/>
          </p:cNvSpPr>
          <p:nvPr>
            <p:ph sz="half" idx="1"/>
          </p:nvPr>
        </p:nvSpPr>
        <p:spPr>
          <a:xfrm>
            <a:off x="155275" y="1423359"/>
            <a:ext cx="8735228" cy="4823532"/>
          </a:xfrm>
        </p:spPr>
        <p:txBody>
          <a:bodyPr/>
          <a:lstStyle/>
          <a:p>
            <a:pPr lvl="0"/>
            <a:r>
              <a:rPr lang="en-GB" sz="2000" dirty="0"/>
              <a:t>An organisation chart is a diagram that shows the internal structure of an organisation. </a:t>
            </a:r>
          </a:p>
          <a:p>
            <a:pPr lvl="0"/>
            <a:r>
              <a:rPr lang="en-GB" sz="2000" dirty="0"/>
              <a:t>For example, in your school/college the person seen as the leader of the organisation is the head teacher or principal.</a:t>
            </a:r>
          </a:p>
          <a:p>
            <a:pPr lvl="0"/>
            <a:r>
              <a:rPr lang="en-GB" sz="2000" dirty="0"/>
              <a:t>Below the principal/head teacher are assistants, then heads of department and finally the teachers and students.</a:t>
            </a:r>
          </a:p>
          <a:p>
            <a:pPr lvl="0"/>
            <a:r>
              <a:rPr lang="en-GB" sz="2000" dirty="0"/>
              <a:t>The structure of a business is organised differently depending on responsibilities and who makes and </a:t>
            </a:r>
            <a:br>
              <a:rPr lang="en-GB" sz="2000" dirty="0"/>
            </a:br>
            <a:r>
              <a:rPr lang="en-GB" sz="2000" dirty="0"/>
              <a:t>actions decisions.</a:t>
            </a:r>
          </a:p>
          <a:p>
            <a:r>
              <a:rPr lang="en-GB" sz="2000" dirty="0"/>
              <a:t>The aim is run the </a:t>
            </a:r>
            <a:br>
              <a:rPr lang="en-GB" sz="2000" dirty="0"/>
            </a:br>
            <a:r>
              <a:rPr lang="en-GB" sz="2000" dirty="0"/>
              <a:t>business as efficiently </a:t>
            </a:r>
            <a:br>
              <a:rPr lang="en-GB" sz="2000" dirty="0"/>
            </a:br>
            <a:r>
              <a:rPr lang="en-GB" sz="2000" dirty="0"/>
              <a:t>as possible.</a:t>
            </a:r>
          </a:p>
        </p:txBody>
      </p:sp>
    </p:spTree>
    <p:extLst>
      <p:ext uri="{BB962C8B-B14F-4D97-AF65-F5344CB8AC3E}">
        <p14:creationId xmlns:p14="http://schemas.microsoft.com/office/powerpoint/2010/main" val="2742467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55274" y="738665"/>
            <a:ext cx="8988725" cy="684694"/>
          </a:xfrm>
        </p:spPr>
        <p:txBody>
          <a:bodyPr/>
          <a:lstStyle/>
          <a:p>
            <a:r>
              <a:rPr lang="en-GB" dirty="0"/>
              <a:t>Hierarchical structures</a:t>
            </a:r>
          </a:p>
        </p:txBody>
      </p:sp>
      <p:sp>
        <p:nvSpPr>
          <p:cNvPr id="5" name="Content Placeholder 4"/>
          <p:cNvSpPr>
            <a:spLocks noGrp="1"/>
          </p:cNvSpPr>
          <p:nvPr>
            <p:ph sz="half" idx="1"/>
          </p:nvPr>
        </p:nvSpPr>
        <p:spPr>
          <a:xfrm>
            <a:off x="155275" y="1423359"/>
            <a:ext cx="7838935" cy="4823532"/>
          </a:xfrm>
        </p:spPr>
        <p:txBody>
          <a:bodyPr/>
          <a:lstStyle/>
          <a:p>
            <a:pPr lvl="0"/>
            <a:r>
              <a:rPr lang="en-GB" sz="2200" dirty="0"/>
              <a:t>A hierarchical structure is an organisation with many layers of management, therefore creating a tall organisational pyramid.</a:t>
            </a:r>
          </a:p>
          <a:p>
            <a:pPr lvl="0"/>
            <a:r>
              <a:rPr lang="en-GB" sz="2200" dirty="0"/>
              <a:t>Large organisations such as public limited companies, the armed forces or the police have a complicated management structure.</a:t>
            </a:r>
          </a:p>
          <a:p>
            <a:pPr lvl="0"/>
            <a:r>
              <a:rPr lang="en-GB" sz="2200" dirty="0"/>
              <a:t>Most of the responsibility is at the top of the pyramid with few people, it is a tall structure.</a:t>
            </a:r>
          </a:p>
          <a:p>
            <a:pPr lvl="0"/>
            <a:r>
              <a:rPr lang="en-GB" sz="2200" dirty="0"/>
              <a:t>Managers underneath have responsibility for those on the next layer below them and so on.</a:t>
            </a:r>
          </a:p>
          <a:p>
            <a:r>
              <a:rPr lang="en-GB" sz="2200" dirty="0"/>
              <a:t>The staff at the bottom of the pyramid are responsible for their role only.</a:t>
            </a:r>
          </a:p>
          <a:p>
            <a:r>
              <a:rPr lang="en-GB" sz="2200" dirty="0"/>
              <a:t>See the following slide for a hierarchical structure.</a:t>
            </a:r>
          </a:p>
        </p:txBody>
      </p:sp>
    </p:spTree>
    <p:extLst>
      <p:ext uri="{BB962C8B-B14F-4D97-AF65-F5344CB8AC3E}">
        <p14:creationId xmlns:p14="http://schemas.microsoft.com/office/powerpoint/2010/main" val="2299770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a:blip r:embed="rId3"/>
          <a:stretch>
            <a:fillRect/>
          </a:stretch>
        </p:blipFill>
        <p:spPr>
          <a:xfrm>
            <a:off x="249792" y="1332825"/>
            <a:ext cx="8278572" cy="4801260"/>
          </a:xfrm>
          <a:prstGeom prst="rect">
            <a:avLst/>
          </a:prstGeom>
        </p:spPr>
      </p:pic>
      <p:sp>
        <p:nvSpPr>
          <p:cNvPr id="20" name="Title 1"/>
          <p:cNvSpPr>
            <a:spLocks noGrp="1"/>
          </p:cNvSpPr>
          <p:nvPr>
            <p:ph type="title"/>
          </p:nvPr>
        </p:nvSpPr>
        <p:spPr>
          <a:xfrm>
            <a:off x="155274" y="738665"/>
            <a:ext cx="8988725" cy="684694"/>
          </a:xfrm>
        </p:spPr>
        <p:txBody>
          <a:bodyPr/>
          <a:lstStyle/>
          <a:p>
            <a:r>
              <a:rPr lang="en-GB" dirty="0"/>
              <a:t>Hierarchical structures</a:t>
            </a:r>
          </a:p>
        </p:txBody>
      </p:sp>
    </p:spTree>
    <p:extLst>
      <p:ext uri="{BB962C8B-B14F-4D97-AF65-F5344CB8AC3E}">
        <p14:creationId xmlns:p14="http://schemas.microsoft.com/office/powerpoint/2010/main" val="2783830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800" dirty="0"/>
              <a:t>Advantages and disadvantages</a:t>
            </a:r>
          </a:p>
        </p:txBody>
      </p:sp>
      <p:sp>
        <p:nvSpPr>
          <p:cNvPr id="5" name="Content Placeholder 4"/>
          <p:cNvSpPr>
            <a:spLocks noGrp="1"/>
          </p:cNvSpPr>
          <p:nvPr>
            <p:ph idx="1"/>
          </p:nvPr>
        </p:nvSpPr>
        <p:spPr>
          <a:xfrm>
            <a:off x="155275" y="1430187"/>
            <a:ext cx="8765785" cy="4695976"/>
          </a:xfrm>
        </p:spPr>
        <p:txBody>
          <a:bodyPr>
            <a:noAutofit/>
          </a:bodyPr>
          <a:lstStyle/>
          <a:p>
            <a:pPr lvl="0"/>
            <a:r>
              <a:rPr lang="en-GB" sz="2400" b="1" dirty="0">
                <a:solidFill>
                  <a:srgbClr val="C0504D"/>
                </a:solidFill>
              </a:rPr>
              <a:t>Advantages</a:t>
            </a:r>
            <a:r>
              <a:rPr lang="en-GB" sz="2400" dirty="0"/>
              <a:t> include a clear career path for staff, as decisions are passed down from the top, standards can be maintained, and it is easier to check work at each level.</a:t>
            </a:r>
          </a:p>
          <a:p>
            <a:pPr lvl="0"/>
            <a:r>
              <a:rPr lang="en-GB" sz="2400" b="1" dirty="0">
                <a:solidFill>
                  <a:srgbClr val="C0504D"/>
                </a:solidFill>
              </a:rPr>
              <a:t>Disadvantages</a:t>
            </a:r>
            <a:r>
              <a:rPr lang="en-GB" sz="2400" dirty="0"/>
              <a:t> include that there can be divisions between managers and workers, communication from top to bottom is difficult due to the layers, and too many layers of managers slow down business decisions.</a:t>
            </a:r>
          </a:p>
          <a:p>
            <a:r>
              <a:rPr lang="en-GB" sz="2400" dirty="0"/>
              <a:t>British Gas and M&amp;S are </a:t>
            </a:r>
            <a:r>
              <a:rPr lang="en-GB" sz="2400" b="1" dirty="0">
                <a:solidFill>
                  <a:srgbClr val="C0504D"/>
                </a:solidFill>
              </a:rPr>
              <a:t>examples</a:t>
            </a:r>
            <a:r>
              <a:rPr lang="en-GB" sz="2400" dirty="0"/>
              <a:t> of a business that uses this type of structure – managers do the planning and staff put the plans into action.</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2926024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a:t>
            </a:r>
          </a:p>
        </p:txBody>
      </p:sp>
      <p:sp>
        <p:nvSpPr>
          <p:cNvPr id="5" name="Content Placeholder 4"/>
          <p:cNvSpPr>
            <a:spLocks noGrp="1"/>
          </p:cNvSpPr>
          <p:nvPr>
            <p:ph idx="1"/>
          </p:nvPr>
        </p:nvSpPr>
        <p:spPr>
          <a:xfrm>
            <a:off x="155275" y="1430187"/>
            <a:ext cx="8765785" cy="4695976"/>
          </a:xfrm>
        </p:spPr>
        <p:txBody>
          <a:bodyPr>
            <a:noAutofit/>
          </a:bodyPr>
          <a:lstStyle/>
          <a:p>
            <a:pPr marL="0" indent="0">
              <a:buNone/>
            </a:pPr>
            <a:r>
              <a:rPr lang="en-GB" sz="4000" b="1" dirty="0">
                <a:solidFill>
                  <a:srgbClr val="C0504D"/>
                </a:solidFill>
              </a:rPr>
              <a:t>Flat structure</a:t>
            </a:r>
          </a:p>
          <a:p>
            <a:r>
              <a:rPr lang="en-GB" sz="4000" dirty="0"/>
              <a:t>An organisation with few layers of hierarchy – presumably because each manager is responsible for many staff</a:t>
            </a:r>
          </a:p>
        </p:txBody>
      </p:sp>
    </p:spTree>
    <p:extLst>
      <p:ext uri="{BB962C8B-B14F-4D97-AF65-F5344CB8AC3E}">
        <p14:creationId xmlns:p14="http://schemas.microsoft.com/office/powerpoint/2010/main" val="4009899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a:blip r:embed="rId3"/>
          <a:stretch>
            <a:fillRect/>
          </a:stretch>
        </p:blipFill>
        <p:spPr>
          <a:xfrm>
            <a:off x="1722300" y="3957401"/>
            <a:ext cx="5592121" cy="2289490"/>
          </a:xfrm>
          <a:prstGeom prst="rect">
            <a:avLst/>
          </a:prstGeom>
        </p:spPr>
      </p:pic>
      <p:sp>
        <p:nvSpPr>
          <p:cNvPr id="20" name="Title 1"/>
          <p:cNvSpPr>
            <a:spLocks noGrp="1"/>
          </p:cNvSpPr>
          <p:nvPr>
            <p:ph type="title"/>
          </p:nvPr>
        </p:nvSpPr>
        <p:spPr>
          <a:xfrm>
            <a:off x="155274" y="738665"/>
            <a:ext cx="8988725" cy="684694"/>
          </a:xfrm>
        </p:spPr>
        <p:txBody>
          <a:bodyPr/>
          <a:lstStyle/>
          <a:p>
            <a:r>
              <a:rPr lang="en-GB" dirty="0"/>
              <a:t>Flat structures</a:t>
            </a:r>
          </a:p>
        </p:txBody>
      </p:sp>
      <p:sp>
        <p:nvSpPr>
          <p:cNvPr id="5" name="Content Placeholder 4"/>
          <p:cNvSpPr>
            <a:spLocks noGrp="1"/>
          </p:cNvSpPr>
          <p:nvPr>
            <p:ph sz="half" idx="1"/>
          </p:nvPr>
        </p:nvSpPr>
        <p:spPr>
          <a:xfrm>
            <a:off x="155274" y="1423359"/>
            <a:ext cx="8726175" cy="4823532"/>
          </a:xfrm>
        </p:spPr>
        <p:txBody>
          <a:bodyPr/>
          <a:lstStyle/>
          <a:p>
            <a:pPr lvl="0"/>
            <a:r>
              <a:rPr lang="en-GB" sz="1800" dirty="0"/>
              <a:t>A </a:t>
            </a:r>
            <a:r>
              <a:rPr lang="en-GB" sz="1800" b="1" dirty="0">
                <a:solidFill>
                  <a:srgbClr val="C0504D"/>
                </a:solidFill>
              </a:rPr>
              <a:t>flat structure </a:t>
            </a:r>
            <a:r>
              <a:rPr lang="en-GB" sz="1800" dirty="0"/>
              <a:t>is an organisation with few layers of hierarchy – presumably because each manager is responsible for many staff.</a:t>
            </a:r>
          </a:p>
          <a:p>
            <a:pPr lvl="0"/>
            <a:r>
              <a:rPr lang="en-GB" sz="1800" dirty="0"/>
              <a:t>There is still a head of the organisation (red).</a:t>
            </a:r>
          </a:p>
          <a:p>
            <a:pPr lvl="0"/>
            <a:r>
              <a:rPr lang="en-GB" sz="1800" dirty="0"/>
              <a:t>But this time people below have more responsibility than in a taller structure.</a:t>
            </a:r>
          </a:p>
          <a:p>
            <a:pPr lvl="0"/>
            <a:r>
              <a:rPr lang="en-GB" sz="1800" dirty="0"/>
              <a:t>There are fewer management layers.</a:t>
            </a:r>
          </a:p>
          <a:p>
            <a:pPr lvl="0"/>
            <a:r>
              <a:rPr lang="en-GB" sz="1800" dirty="0"/>
              <a:t>Managers need to delegate and trust workers lower down to take more responsibility for decisions (yellow).</a:t>
            </a:r>
          </a:p>
          <a:p>
            <a:r>
              <a:rPr lang="en-GB" sz="1800" dirty="0"/>
              <a:t>Small businesses and creative businesses tend to have flat structures.</a:t>
            </a:r>
          </a:p>
        </p:txBody>
      </p:sp>
    </p:spTree>
    <p:extLst>
      <p:ext uri="{BB962C8B-B14F-4D97-AF65-F5344CB8AC3E}">
        <p14:creationId xmlns:p14="http://schemas.microsoft.com/office/powerpoint/2010/main" val="18391951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ED82D75F-ABBE-45DD-BF1B-8E84A3A92A23"/>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Hx0M0haf7mZOgQAAOEOAAAdAAAAdW5pdmVyc2FsL2NvbW1vbl9tZXNzYWdlcy5sbmetV/9u2zYQ/r9A34EQUGADtrQd0KIYEge0xNhCZMmV6DjZDwiMxNhEKDGTKLfZX32aPtieZEfKbuymg6R0gG2YtO+7091335HHpx8LiTa8qoUqT5zXR68cxMtM5aJcnTgLevbzOwfVmpU5k6rkJ06pHHQ6ev7sWLJy1bAVh+/PnyF0XPC6hmU9MquHNRL5iTMfp240m+PwKg2iSZSO/YkzclVxx8p7FKiV+qP64Ze37z6+fvP2x+OXW8s+QMkMB8EhFLJIb171AAppHAUpoJEgDckldUbmc5hdtKCBHxJntP0yzHoekwtnZD477RZxTEKaJoHvkdRP0jCiNhcBocRzRleqQWu24UgrtBH8A9JrDpXUouKoliK3P2QKNsqGdznzohn2wzQmCY19l/pR6IwSVVX3P1lY1ui1qsBdjXJRs2vJc+sTOGN/v6t4Da6ZBk4heOm1gH+qgonyqNN1jJd+OElpFAVJSkJvt+OMSJkjr2LGzUCUGCckBoCK1bx6gm1qWWbNEZZyGMLUn0wDeFMTwlSs1hLeemgccwI1mPOyywo4QmJgV5Iso9gzSQNXiKE7VtcfVJUf8GO/UF3AfuhGQEGX7oFTg7EDhhoLUI6q4pnuApuRJMETko6jSyAy9F00xCI6h3Y7H2JxRRJoEZJ02YT4wp9gQ3jTYjv+7/orY4bO8h6xLAM7k76NUE0NOyal0AW20+phXhLyfgFV83HwjS5uASGxtl4rseEQQpV3swc0xSWe4c/7hf9beob9gHgpEMqLlim1YmecMZCHUmnEpFTmAcAvyzeszDi65hlrgPD38Ldc5PZvptg2kr8a8TdieistL7aqFHrk8sXRwNAOhOxxhEVTQ3ha8+JOd7neC/8pURhi/2cIfR59oP+kbdaxDx0wFqq/BQF5NoIEiir7W/nhGTiatz0PouCXNwN8htEWIFToqRgXkKqDEC4ghQPsl2Sc+BSG7ZJf10J3zjFb2bZA3y5qBgcHyTV/KOw1v1HQE5KzTTvOQNZspTsLujctD7SH+jSAkEMAXLUjESClKCD+vAfmYkZ2GWgl4+BJlqqRuW1RKW6tbEBum4I/nsM3lSrsrmT1jrytap1+TxTtw8Wt0/mAeZIQHLvT1MWhS8wRzjSN7GkEXDQxBTRJAzw25kDKgulsDVp5o5oy7wnUnsI8coYBbJvShLMqW//z6XNPjK8iaXfRdvfXQSDQYUaIyBew30Olef1nFwjF40M7u+hjtT217ux6HmKpD3T4X06HrNX0QhWwddTtF9i2LRqmFLvTGRAysfxTTZV1j959hBmOz0FU7PnKGc1YdQuKRJWSg1Bsqg0B9TDvDxeHRktR8iG236fp5oGpP0+x59lbFDSfFNltO7xyOCtm2+uUhOtUXzB3ikMQvK/weC70QEA7I3byAo3erh/afPN4ZHxZ1fYyevxy7276L1BLAwQUAAIACAB8dDNIw6oVif4CAABlCgAAJwAAAHVuaXZlcnNhbC9mbGFzaF9wdWJsaXNoaW5nX3NldHRpbmdzLnhtbNVW3U7bMBS+71NYnrikAQYbq9IiRFutAtqKdtq4Qm582lg4dhY7LeVqT7MH25PsOKYlFQwFGNKmXjQ5Puc73/nJJ4dHN4kkc8iM0KpJd+s7lICKNBdq1qRfxt3tQ0qMZYozqRU0qdKUHLVqYZpPpDDxCKxFV0MQRplGaps0tjZtBMFisagLk2buVMvcIr6pRzoJ0gwMKAtZkEq2xD+7TMHQVq1GSOhN55rnEojgSEEJx47JrmQmpoF3m7DoepbpXPETLXVGstmkSd8dHrvfysdDtUUCyhVnWmh0ZttgnAvHh8mRuAUSg5jFSHxvn5KF4DYuHgPnHwYPUQpsXwNzKCcai1H2Dj4ByzizzL/6fBZurFkZvIkvFUtENMYT4upv0vb46vPlsHNx1uufXo0Hg7Nxb+hJFDHBJk4YbCYKkZDOswjWeUJmLYti5I0xUyYNhEHZtHKbarVBzr2TiZbY+yIK9yGZAO+zBErTGF0L1UXPXUqmWIhcNulxJpikRFgmRbQONvnEWGGL+XfLngSxcM+AnI/ofXrfnShmmYEyrdWJcT2PWl91LjlZ6pxIcQ3EaoL15wk+xUDKwyHTTCeFFdfHEiMFZpwLWAA/Knp6B/inRJeYIskxEjc3lWB9hu+5uCUTmOoMcYHNccfRLozHrz8LOGXG3IOyFcet0Vmv3bnq9dudb1uuQMbnTEXPBMeBQ5Lat8BnWLvSmEJKjd0sQWBnIpYbKObDBS/cqpRZOXfM5sXQ3SALUBy3QD4eEw8iXE2hcqgKGDFFtJJLwiL8hIxbobnQuUGLXxYPbV5E0IcSoQqqM/yCMFnGIauCtrO7937/4MPHw0+NevDrx8/tJ4PuZGUomcvmdeXkSWFZi8vDby4MnBY8Lg02y/9NZbjsjKq0tT+o4jU4reJ14aVnWJKdShRQN2ZepFA5pEiEBf43V+IFY32V4vudeJuxvmHNr1nl/6Zk/7a+PGzcFsLg0euMO0mEEgk2winY+g7UOtjfwfvHo0e1GqJtXg1btd9QSwMEFAACAAgAfHQzSE9Ble2qAgAAXgoAACEAAAB1bml2ZXJzYWwvZmxhc2hfc2tpbl9zZXR0aW5ncy54bWyVVttu2zAMfd9XBNl73V3TAUqANM2AAt1arEXfZZuxhciSIcnp8vcTZTmWE7v2QhSIyHMkijxiSvSeidWH2Ywkkkv1DMYwkWn0NL4ZS5fzuDJGiqtECgPCXAmpCsrnq48/3YdEDjnGkgdQUzk7mkB7zMJ9plD8Gd8WaEOERBYlFccHmcmrmCb7TMlKpKOp5ccSFGdib5HXPxab7eABnGlzb6Do5LS9QZtGKRVoDZjS9y3aKIvTGHhz0rX7TOS0R71/+zPagWlmHG39CW2IVtIMukW+WaMN44XdvduVBdr7BAN/jYV++Yw2COX0CKq7+d1XtEGGLKvyfzRSKplhQbuc95t44nBJU/v8MKtrtFECXggPGu2CL4+7610A8l/Dd0/wuSrJn7CuZwMBmx5zWO0o10CiZlkHdS7fHitjH8gJELpa0JPN+olWugNrnS3wD7wxkYYo72khr5JXBWzqlENkN9ASNptbNy5C7MkX5KjgcAkMvC30t63tJTTwttBnzlJ4FPx4iT8P1aSm07fU93SkCTYMgtplujKqstFm1UTxqAd8wNoDAkeDKWQKK435vLACsHkkcr46p+giKSLogWXUMCl+IS4+uttoEp0FvOL69UUMMxz6ZOdytMM6rJdbT1Bl/ePQXq5ez4yd5cs5NYYmeWF/nPR85nnLudtnHvVTcFxaPKh7sZNTSQVVe1AvUvLJ5whpYDJY1m9sCE6ioAok6q8z8Zv0NUBURQxqa/vGoBFO11fjcpbl3P6ZVwZvkHYJA8GaaXK7naDspMvA4UUAVCV5o9p6UUeKihvG4QDcRwOHu/DQzYi2Kh0S3No8wM6EkvOeSZr006KVytkYCQI9hFebVz+jjkzQvaGxdlfrPP2x+dyMNBRfZ5o5hxdTZ2sbvyyideL/lf8AUEsDBBQAAgAIAHx0M0grL9OQ0wIAAHYJAAAmAAAAdW5pdmVyc2FsL2h0bWxfcHVibGlzaGluZ19zZXR0aW5ncy54bWzNVsFOGzEQvecrLFccyQKlLY02QYgEEUFJRFK1nJCznmQtvPbW9iaEU7+mH9Yv6XhNQiJotCCoqhyyHs+8eW/Gnt348DaTZArGCq2adLe+QwmoRHOhJk36dXiyfUCJdUxxJrWCJlWaksNWLc6LkRQ2HYBz6GoJwijbyF2Tps7ljSiazWZ1YXPjd7UsHOLbeqKzKDdgQTkwUS7ZHP/cPAdLW7UaIXEwfdG8kEAERwpKeHZMnrpM0ih4jVhyMzG6UPxYS22ImYya9N3Bkf8tfAJSW2SgvDbbQqM3uwbjXHg6TA7EHZAUxCRF3nv7lMwEd2n5GHn/OHqMUmIHCcyjHGvUotw9fAaOceZYWIZ8Dm6dXRiCic8Vy0QyxB3i5Tdpe3h9etXvXJ53L86uh73e+bDbDyTKmGgdJ47WE8VISBcmgWWemDnHkhR5Y8yYSQtxtGpauI21WiPn12SkJZa+jKJkjEzlvEmPjGCSEuGYFMly1zEzAXciJGrwsbv1sXL0ATDoTVJmLKwmWuxYX8Wk9U0XkpO5LogUN0CcJqioyPApBbJabjI2OiutkllHrBQcyFTADPhhWaV7wL8lusIUWYGReBRzCS5k+FGIOzKCsTaIC2yKhxbtwgb8+rOAc2btAyhbcNwanHfbnevuRbvzfcsLZHzKVPJMcGwhZLl7C3yG2pXGFFJqrOYKBFYmYYWFsj9c8NKtiszKuVM2LZvuG1mCYrsF8gmYuJHg0RKqgKqACVNEKzknLMFLYf0RmgpdWLSEwxKg7YsIhlAiVEl1ggMKkxkOpgrazu7e+/0PHz8dfG7Uo98/f21vDLofFH3JfLYwKY43jorluHh85+LI39CnL7szxb+661edQZVCXfSqePXOqnhdhmHSXxkklSjgJJiEsYOzQIpMOOCv2eQXNGrzVA5tfKVGvaGKjcft/xURVsuX8NpbN46e/CyooX39W6lV+wNQSwMEFAACAAgAfHQzSEflG4WDAQAACQYAAB8AAAB1bml2ZXJzYWwvaHRtbF9za2luX3NldHRpbmdzLmpzjZTLbsIwEEX3fEWUbitEn6HdoUKlSiwqtbuqCxOGEOHYlu2kpIh/L+PwiB8peDbxzdEdz1ieTS/arTiNo+doY77N/t3eGw1Q07KEa1unHXqBeqxoPofPvACaM4gdpEJkQaiCo749IY2z+d0SmbGd1R9orFqOMQ/hIiTKkKhCYhUSf0LiOiT+2gXui2sKa7V7VmrNWT/lTAPTfcZlQQwTX72a1S7TgXkF8gy6IClYpolZXeTJ8SHBaHMpLwRh9ZRnvD8j6SqTvGTzrvzLWoDcXfyqAQZPycvEsqO50m8aCjfxZIjRTQoJSsE+7+MEIwhTMgPa8h2Y9Q9qGfsFOXSVq1wf6NENRpsWJAOvS8MRho2xnZfXzQTD5zSsdUPc3WJYBCU1SM9qfI9hgVyU4oILFJJn2BEP9Xt+RCkn85xl+9QDjCCHh0Xbru6dCjXHH8fWE+LOE1r6U6iZQI7GApoKaPqgWVmVk3UaevTdY8sVL59YVXiQaHeQ4P4r+j53Gteut/0DUEsDBBQAAgAIAHx0M0iWUXBaugAAAKMBAAAaAAAAdW5pdmVyc2FsL2kxOG5fcHJlc2V0cy54bWydkLEKwjAQhvc+Rbjdxm6lJHET3Bx0lpqmGmkvJZdYH9+UinSRgkMg//F9P8mJ3avv2NN4sg4lFPkWmEHtGos3CefTflMCo1BjU3cOjQR0wHYqE7Yo8egNmUAsVSBJuIcwVJyP45hbGnxqINfFkIop167n6fQO+WTyYVZhdiv7l/2ZgcoyxsQ12i4cUKV7SjPCyGsJk3PRmFtsHfBfgFkDWr8CPIYVwMcFIPj3xVPSkUL6ZgqCL5arsjdQSwMEFAACAAgAfHQzSGAwPB5rAAAAdQAAABwAAAB1bml2ZXJzYWwvbG9jYWxfc2V0dGluZ3MueG1sNYwxDoMwDAB3XmF5p9CtA4GNDYZCH2ARt4rk2CiJqvb3zdLtpDvdMH2iwJtTDqYOr5cegfUwH/Tl8LHP7Q0hF1JPYsoO1RCmsRnEDpKNS6lhhlPoy2nnWKHwSrGW2x3y37ew1OUzsMdubH5QSwMEFAACAAgA6AIhR4ok4qj6AgAAsAgAABQAAAB1bml2ZXJzYWwvcGxheWVyLnhtbK1VTW/bMAw9p8D+g6F7paRd1zawW3QFgh3WoUDWbbdAtRlbi78myXXTXz/K8vecbgV2SGBTfI8U+Ui7189J7DyBVCJLPbKgc+JA6meBSEOPPHxdHV+Q66t3R24e8z1IRwQeKVJhADwmTgDKlyLXCL7nOvJIz0CRmTi5FJkUeo/cZ8jdRbok745m6JIqj0Ra50vGyrKkQiEiDVUWF4ZEUT9LWC5BQapBMpsGcRrsUv8djb8kS5ne56B6yFy/PXBN0nI8KzEgKU9pJkN2Mp8v2I+7z2s/goQfi1RpnvpAHKzkrCrlI/d3d1lQxKCMbebaJNegtUmiss1cvRSLi9RR0veIddgkoBQPQdE4DQmzWDYBdrcxV1HNowa0hlftRM1b+W3M+6ZxqzrHOue8eIyFivCoD+msk0CXDaO6SXXdSkEPjYJWhok4En4VQkJQvX5rJTJfEBuwVVyVJ1Wljwf4tOK+zuT+FmGoorqDtG0atU2jFajloG30dUdBmttugetCQlOqmfskAsi+cCm5kcWVlgW4bGSssWwIdpm9ct2kriFupJP47B96Y/xGrfmpXutMBfgfjfmERG1NRBrA80qgj4YEa6oBi21sVOcxNTG7nFTxmPR0PTDZHOum4EUczWUIOIYB15x1dnYICpIrdPELOcL2Dg6CIxFGMf70JMP49CBNwuVukqF3cBAcZ/5uAtqa2zKycR1HYmoV5LKJdeL6hdJZIl4qeQ72jF5WOnxt5Jqjm1y0B+fzP0ZxEKMZzC2ZWF3mqbevmsN7M6dadT6b3FoGasV5AF3k1quZhSIf+QSw5UWsb/s5NfuwBx3lPDUd01zfUe9ZuRYv4JQiMF+6xampSQRGMx75cHHaY8B+4nYZhK9MhyJus7SpA6WserP/VUWbLV+3znb9UIddrOGTgNJi7Ex9RHWEMivSYNRDmncfERXjTruRwJ0YtnijxQmKNMs98h4f6jtfnl12Vz7HTzjrfWvubWCbyxtWep1wpyBW67q9iFvvBnz8DVBLAwQUAAIACAB8dDNIaLyeISEJAADUOgAAKQAAAHVuaXZlcnNhbC9za2luX2N1c3RvbWl6YXRpb25fc2V0dGluZ3MueG1s7VvrbtvKEf5/nmKh4gAtUFiUqGuhqOBlZRORKR2RtpMWhUCJa4swxVXJpR0f6Eef5jzYeZLOLkmLlGWZzKVNWplJEM7ONzM7OzO73EkG0b0XaHHE6Nr71WEeDSzCmBfcRcOfEBosqU/DaUgiwqL6jnLjBS59NIJbymlAjZgTuE7oanw0GkpoJH5Qr6v09B68tdRWE3VbuIl7SMdtDcb6st6XNRjTmw1tUN8TkcgNyZIE7LDUQb0w+hJgBBEJmRG45NNQLnLnh4ozOA8d1wO+aNhp8Webad3qLf6gVqPdbeNtU5FluYO0tt7QpW232+8qDYSlVluSt2qvKTdl1Gi3G/3OttFttmV4G/U7IKWF+x3U6rZaTX3bxE1AI0VR9aa27cr9RkMBbbjX17ajkdqVJNRoNOSWvm135JEqIeCWQYYi97gDZV1W5c5WUZVGT0YjbaSOWlus447WRr0m7kjStqWqsiTtnLubXd5dO2rp6WTufEPgwSU4OMpjq34guAbLOAyB2Sbrje8wghZORExnTd7VrBmK0mCtpcEpAjljzWwqUhMikAMQMry0Jhfo0WMrGjPkxK5HF044qIuxjFFYlU+LPB157rvaImaMBmdLGjAw9Syg4drxa8M/JJGTzqsMkj6QsAru1lmSnbqu+CkLS3VBNMNzDLSk640TPI3pHT1bOMv7u5DGgVvKzNXThoS+F9wDt9TvavioIt+LmMHIumAf7vGnPGwD1Soi3LwO5k8ppO8siJ9plMRPBdxO5dse2YM+eJHHBFRp8OcYdOPckeIC9BT+HMcEoKW4al3+vA1i5BMDdpknf/Mou+88kbCoJCmWR1F0E2+qxtMmpHfc2UXc2wv9jPMp1J7gjlso8acUiE+QKyy1SqnbxPz1Pcb0db+WDNagBRY3X1xSkhA5Vefa5HKqmB/n48n5ZK4a57WhlmQl4mn5x2an96nR7vxpUE9xJSVZl8p4XJSFhLC2VE6Wac8m4zkIxOO5iT/YtSH/szJ0cmWPDRPXhulfKguYzvB1bcj/LAO9ms2wac+tsaHjuWHNzYkt/DLGNtZrw480RivngSBG0YNHHhFbEQTl2QsJinzPFQO8ZHtBTEro0yeXimHOZ9iyZ4ZmGxOzNrRoGD79WUh2Yth+QtAYIdeLnIVPXKEWQkSM8/IC2sXpDMEvtvKAk64dLzgro32m3Bjm+dyeTMbWHJt6RqkNceAiPXS4puqCZoqFZyAjhA05/Dz4XESfkIAU368s5MI4vxjDb5sbcuHdrXz4zT7DmimGJZmSoAQQAgfPIOos62Yy07kPQSFy0MaJokcauoWgyS9dCdmGqU0gNDU7J9/mYjLZsPBesITQIUtWQt4ltizlHM/VyQeIccjNSUXQ5D2k5PuKoI/YghzCVgmYqVwb5wrPCJ6GWYJkObh0eLz7T8hZLgHHvfng0TgCCvcwpInIxqiyIgv/cgXraCjjA8meyAQ/ixW88x4IWBG6paIKCpCGdR5Xv1wZf5uPFGOM9TkEmj65mduiPnJ9DhSSgMKB0/cpnwaodtwHJ1jC8ZYsnRjS4QnYXM8VbHz5hTH/jL1fkcPSIvRzWr9MHX/4+ay6dYWq99LINRybQRmcVTbsLe25GXymITzgX7WijAOqm2AlqawakBmqRyuBMFR0XrqgCPuVgIY5AnXTpC5A4eDfOZUEmJNUhknRF4i5Bs8VDLkGj1YTcYNVy7Bh074hC36KLQEWy52s2uGV5t8aPoHPvOfVXpBbCuniE+ch2RChBorlL7PKuS23UKJswx6D4SbIvEv2VZDqe2t+Fi8n9uoSZ65IykphPjc09l2Rw753L0oL+Dlek5f7+W1I14LqO1EW10lx++sXGpJMcZbonVbbiCyszLSLuaaYGubnQ55VfnkcxCi3bGxb87GicgkQrGuHLVdQWG/5qb28rOR8p+ORAvJS91rECZer3//1W3kxe/YkVJRS/1JVDqQgr1r4Wd7fTcpI9I8ScmxFLULFS0lgejzOoOVPy7YBYfJVDqBOshms6ZpfWJRSDYGYLqNi24p2cQmxaonQpHG4LLV/54VcKrP3UH7Eya02vHTCeyhfNqV+VUHC8zw2WWUbdh8sMfO9gFSEf/F+wCdvG9O5ouviSw5y1PeW98km6MJxNL20QT580lWQp10oJtTIPZHE9Vh1mWKLycoRlITkfVcQHg7uOM+E3ecxfH7TmBW+tgMWUn/K7yleXswBA79WgTAe3jp+BGuTveZZohV9TBcvY8uT9lmnYMSUn8yGLIxT3h1tn3vGk8fNy00p+4zX1IfyrCXzyYku0vdRmqaKi7y8gmfaC8vh1PySPUfdB5jkE3sJyFH3ARbftSZwUH+J2h/KQ7P7FdUJ8/Tc8iX+OLB6wEMCUahSnuytyMMtGPN7tijn2pRQ5FxTlwzF7mt7a5JmNKflDa6/YvEgeD5HXHLM4slKv0v2BnYRXD8ewgPmMZ+8Ht9iHpCFeVeL95+qeHGQXAfv+yKhIva0Ie9q8AHgLFe81kc1lMp4VxNqk0v314CbrKTxilYNuhYlXVT0HJBP4zgu4IW8miqapPtRNYP6Cz8N6scWaJBKfX39gni9ICGGEPBIFptFWp57ld1sXIuDYRH2ymAez1YgOoAvlQyTIxSiShyrslRJXvLj69hnnk8eSFapcoSca47PfhBBahyPbIWNyS3Lx3ZKqZwCaaXbBeJeCcwNvAoTH0b5ql8cqLjtMGcRidkfKFXltqOsSvNgz5mVvBfC9oAu4H3N/YN6fp+FCnWgbXa0l5brx/2oHbSm1FfldsUOWrOtdmX8H+igKSP+VO6gqfpopLQ+p4Mm93vtVr96B+1g8+Obd9B6DbXX61TroEmSKrWlqh20t/tU+Q5at8mfqh003MQqbn7PHbS34+pQB62p6FJDOXXQTh20Uwft1EE7ddBOHbQft4O2Z11y437jhEG5cvA99+NeGvIVZvdfaPK9YcJnTOrUNvyfbxse0Fc1UE6dx1Pn8dR5PHUeT53H/8/O4+tNl/y17u769qv2HXespdqOufvmb9N3LFyel2g75m61y3cdd6BT0/HUdPyxmo4HQKeu46nreBD3PbQd8/8u5Nv3HfdpAAV5r/7H1X8DUEsDBBQAAgAIAH10M0hk2ucKoAEAAN4XAAAXAAAAdW5pdmVyc2FsL3VuaXZlcnNhbC5wbmfrDPBz5+WS4mJgYOD19HAJYmBgmcDAwFzEwQYUsf1tqAekGIuD3J0Y1p2TeQnksKQ7+joyMGzs5/6TyArkcxZ4RBYzMPAdBmHG4/krUhgYxIs9XRxDKuLe3jbseuwg4hr4tr7Wb4qGEJM6mzqT+yzN5morjXdMx54f7KzLZBbfErO/bN7zre9/b829ffttGTPQ0AfcNVUXMpwXC/695+9g1Zf8yxAoyHA/fcui8/cYX36s8JFnAvI/7HUzrmJfcv21aS1ImmGxrO7j/dtuCoLYbtZR10rnyjECmQlbFqeWgcQa+Bk5QZSKAkh4AosKSHBSAwuQdBCaAOJ4MAmBKE8HkPEKnB4gjsqoplFNo5pGNY1qGtU0qmlU06imUU2jmkY1jWoa1TSqaVTTqKZRTaOaRjWNahrVhE/T6V3rLoMGtxl6yra8+W1nC9J8IMP9dOW8y8pQ4Zj6cpnjXxjBg93ZJos3ljtI7b7//nI7SKBm/sUuu9+cHsnnn3++tS33F3iY+//+i21uyr+2v/7FrKwkX/ZGq4kN7DJXP5d1TglNAFBLAwQUAAIACAB9dDNI2KHfu0oAAABrAAAAGwAAAHVuaXZlcnNhbC91bml2ZXJzYWwucG5nLnhtbLOxr8jNUShLLSrOzM+zVTLUM1Cyt+PlsikoSi3LTC1XqACKAQUhQEmhEsg1QnDLM1NKMkAqTEwQghmpmekZJbZKFqYWcEF9oJkAUEsBAgAAFAACAAgAfHQzSFp/uZk6BAAA4Q4AAB0AAAAAAAAAAQAAAAAAAAAAAHVuaXZlcnNhbC9jb21tb25fbWVzc2FnZXMubG5nUEsBAgAAFAACAAgAfHQzSMOqFYn+AgAAZQoAACcAAAAAAAAAAQAAAAAAdQQAAHVuaXZlcnNhbC9mbGFzaF9wdWJsaXNoaW5nX3NldHRpbmdzLnhtbFBLAQIAABQAAgAIAHx0M0hPQZXtqgIAAF4KAAAhAAAAAAAAAAEAAAAAALgHAAB1bml2ZXJzYWwvZmxhc2hfc2tpbl9zZXR0aW5ncy54bWxQSwECAAAUAAIACAB8dDNIKy/TkNMCAAB2CQAAJgAAAAAAAAABAAAAAAChCgAAdW5pdmVyc2FsL2h0bWxfcHVibGlzaGluZ19zZXR0aW5ncy54bWxQSwECAAAUAAIACAB8dDNIR+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
  <p:tag name="ISPRING_PRESENTATION_TITLE" val="PPT01_Nature_of_God"/>
  <p:tag name="ISPRING_RESOURCE_PATHS_HASH_PRESENTER" val="bcae6a3e3aecdee6b725ca2ddaf91781060489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0</TotalTime>
  <Words>911</Words>
  <Application>Microsoft Office PowerPoint</Application>
  <PresentationFormat>On-screen Show (4:3)</PresentationFormat>
  <Paragraphs>88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Cambria</vt:lpstr>
      <vt:lpstr>Office Theme</vt:lpstr>
      <vt:lpstr>Organisational structures</vt:lpstr>
      <vt:lpstr>Organisational structures</vt:lpstr>
      <vt:lpstr>Key words</vt:lpstr>
      <vt:lpstr>What is an organisational structure?</vt:lpstr>
      <vt:lpstr>Hierarchical structures</vt:lpstr>
      <vt:lpstr>Hierarchical structures</vt:lpstr>
      <vt:lpstr>Advantages and disadvantages</vt:lpstr>
      <vt:lpstr>Key words</vt:lpstr>
      <vt:lpstr>Flat structures</vt:lpstr>
      <vt:lpstr>Advantages and disadvantages</vt:lpstr>
      <vt:lpstr>Key words</vt:lpstr>
      <vt:lpstr>Centralised organisations</vt:lpstr>
      <vt:lpstr>Key words</vt:lpstr>
      <vt:lpstr>Decentralisation</vt:lpstr>
      <vt:lpstr>Summary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PPT01_Nature_of_God</dc:title>
  <dc:creator>Liz Matthews</dc:creator>
  <cp:lastModifiedBy>Morgan Crump</cp:lastModifiedBy>
  <cp:revision>658</cp:revision>
  <dcterms:created xsi:type="dcterms:W3CDTF">2012-02-07T12:53:50Z</dcterms:created>
  <dcterms:modified xsi:type="dcterms:W3CDTF">2020-03-08T14:33:26Z</dcterms:modified>
</cp:coreProperties>
</file>