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2" r:id="rId2"/>
    <p:sldId id="303" r:id="rId3"/>
    <p:sldId id="269" r:id="rId4"/>
    <p:sldId id="299" r:id="rId5"/>
    <p:sldId id="270" r:id="rId6"/>
    <p:sldId id="271" r:id="rId7"/>
    <p:sldId id="272" r:id="rId8"/>
    <p:sldId id="273" r:id="rId9"/>
    <p:sldId id="300" r:id="rId10"/>
    <p:sldId id="301" r:id="rId11"/>
    <p:sldId id="274" r:id="rId12"/>
    <p:sldId id="289" r:id="rId13"/>
    <p:sldId id="276" r:id="rId14"/>
    <p:sldId id="278" r:id="rId15"/>
    <p:sldId id="287" r:id="rId16"/>
    <p:sldId id="279" r:id="rId17"/>
    <p:sldId id="280" r:id="rId18"/>
    <p:sldId id="281" r:id="rId19"/>
    <p:sldId id="282" r:id="rId20"/>
    <p:sldId id="283" r:id="rId21"/>
    <p:sldId id="284" r:id="rId22"/>
    <p:sldId id="288" r:id="rId23"/>
    <p:sldId id="285"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298" y="-9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BD883-94C2-455D-B68C-FE90C231FEE4}" type="datetimeFigureOut">
              <a:rPr lang="en-US" smtClean="0"/>
              <a:pPr/>
              <a:t>2/25/2017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5CCB5-FE1C-40EC-B98C-AD95E315AAC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 xmlns:p14="http://schemas.microsoft.com/office/powerpoint/2010/main" val="154603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 xmlns:p14="http://schemas.microsoft.com/office/powerpoint/2010/main" val="132485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418695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 xmlns:p14="http://schemas.microsoft.com/office/powerpoint/2010/main" val="418695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 xmlns:p14="http://schemas.microsoft.com/office/powerpoint/2010/main" val="6293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 xmlns:p14="http://schemas.microsoft.com/office/powerpoint/2010/main" val="269119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269119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 xmlns:p14="http://schemas.microsoft.com/office/powerpoint/2010/main" val="381900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 xmlns:p14="http://schemas.microsoft.com/office/powerpoint/2010/main" val="77911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 xmlns:p14="http://schemas.microsoft.com/office/powerpoint/2010/main" val="139524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19</a:t>
            </a:fld>
            <a:endParaRPr lang="en-GB"/>
          </a:p>
        </p:txBody>
      </p:sp>
    </p:spTree>
    <p:extLst>
      <p:ext uri="{BB962C8B-B14F-4D97-AF65-F5344CB8AC3E}">
        <p14:creationId xmlns="" xmlns:p14="http://schemas.microsoft.com/office/powerpoint/2010/main" val="243718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16389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248040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21</a:t>
            </a:fld>
            <a:endParaRPr lang="en-GB"/>
          </a:p>
        </p:txBody>
      </p:sp>
    </p:spTree>
    <p:extLst>
      <p:ext uri="{BB962C8B-B14F-4D97-AF65-F5344CB8AC3E}">
        <p14:creationId xmlns="" xmlns:p14="http://schemas.microsoft.com/office/powerpoint/2010/main" val="256978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22</a:t>
            </a:fld>
            <a:endParaRPr lang="en-GB"/>
          </a:p>
        </p:txBody>
      </p:sp>
    </p:spTree>
    <p:extLst>
      <p:ext uri="{BB962C8B-B14F-4D97-AF65-F5344CB8AC3E}">
        <p14:creationId xmlns="" xmlns:p14="http://schemas.microsoft.com/office/powerpoint/2010/main" val="2569782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23</a:t>
            </a:fld>
            <a:endParaRPr lang="en-GB"/>
          </a:p>
        </p:txBody>
      </p:sp>
    </p:spTree>
    <p:extLst>
      <p:ext uri="{BB962C8B-B14F-4D97-AF65-F5344CB8AC3E}">
        <p14:creationId xmlns="" xmlns:p14="http://schemas.microsoft.com/office/powerpoint/2010/main" val="4224154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24</a:t>
            </a:fld>
            <a:endParaRPr lang="en-GB"/>
          </a:p>
        </p:txBody>
      </p:sp>
    </p:spTree>
    <p:extLst>
      <p:ext uri="{BB962C8B-B14F-4D97-AF65-F5344CB8AC3E}">
        <p14:creationId xmlns="" xmlns:p14="http://schemas.microsoft.com/office/powerpoint/2010/main" val="41872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62568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62568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77511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161100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196201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132485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132485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6105DF-BD15-4205-9240-48DEA39A45FE}" type="datetimeFigureOut">
              <a:rPr lang="en-US" smtClean="0"/>
              <a:pPr/>
              <a:t>2/25/2017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6105DF-BD15-4205-9240-48DEA39A45FE}" type="datetimeFigureOut">
              <a:rPr lang="en-US" smtClean="0"/>
              <a:pPr/>
              <a:t>2/25/2017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6105DF-BD15-4205-9240-48DEA39A45FE}" type="datetimeFigureOut">
              <a:rPr lang="en-US" smtClean="0"/>
              <a:pPr/>
              <a:t>2/25/2017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105DF-BD15-4205-9240-48DEA39A45FE}" type="datetimeFigureOut">
              <a:rPr lang="en-US" smtClean="0"/>
              <a:pPr/>
              <a:t>2/25/2017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105DF-BD15-4205-9240-48DEA39A45FE}" type="datetimeFigureOut">
              <a:rPr lang="en-US" smtClean="0"/>
              <a:pPr/>
              <a:t>2/25/2017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105DF-BD15-4205-9240-48DEA39A45FE}" type="datetimeFigureOut">
              <a:rPr lang="en-US" smtClean="0"/>
              <a:pPr/>
              <a:t>2/25/2017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105DF-BD15-4205-9240-48DEA39A45FE}" type="datetimeFigureOut">
              <a:rPr lang="en-US" smtClean="0"/>
              <a:pPr/>
              <a:t>2/25/2017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27486-4862-4A3F-B65B-9228DC31F45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12976"/>
            <a:ext cx="7772400" cy="1470025"/>
          </a:xfrm>
        </p:spPr>
        <p:txBody>
          <a:bodyPr>
            <a:noAutofit/>
          </a:bodyPr>
          <a:lstStyle/>
          <a:p>
            <a:r>
              <a:rPr lang="en-GB" sz="5400" dirty="0">
                <a:solidFill>
                  <a:schemeClr val="tx1"/>
                </a:solidFill>
              </a:rPr>
              <a:t>10.4  Problems with strategy and why strategies fail</a:t>
            </a:r>
            <a:br>
              <a:rPr lang="en-GB" sz="5400" dirty="0">
                <a:solidFill>
                  <a:schemeClr val="tx1"/>
                </a:solidFill>
              </a:rPr>
            </a:br>
            <a:endParaRPr lang="en-GB" sz="5400" dirty="0">
              <a:solidFill>
                <a:schemeClr val="tx1"/>
              </a:solidFill>
            </a:endParaRPr>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l="5803" t="13571" r="37946" b="29285"/>
          <a:stretch>
            <a:fillRect/>
          </a:stretch>
        </p:blipFill>
        <p:spPr bwMode="auto">
          <a:xfrm>
            <a:off x="142812" y="357166"/>
            <a:ext cx="9001188" cy="5715040"/>
          </a:xfrm>
          <a:prstGeom prst="rect">
            <a:avLst/>
          </a:prstGeom>
          <a:noFill/>
          <a:ln w="9525">
            <a:noFill/>
            <a:miter lim="800000"/>
            <a:headEnd/>
            <a:tailEnd/>
          </a:ln>
          <a:effectLst/>
        </p:spPr>
      </p:pic>
    </p:spTree>
    <p:extLst>
      <p:ext uri="{BB962C8B-B14F-4D97-AF65-F5344CB8AC3E}">
        <p14:creationId xmlns="" xmlns:p14="http://schemas.microsoft.com/office/powerpoint/2010/main" val="247454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Evaluating strategic performance</a:t>
            </a:r>
            <a:endParaRPr lang="en-GB" dirty="0"/>
          </a:p>
        </p:txBody>
      </p:sp>
      <p:sp>
        <p:nvSpPr>
          <p:cNvPr id="3" name="Content Placeholder 2"/>
          <p:cNvSpPr>
            <a:spLocks noGrp="1"/>
          </p:cNvSpPr>
          <p:nvPr>
            <p:ph idx="1"/>
          </p:nvPr>
        </p:nvSpPr>
        <p:spPr>
          <a:xfrm>
            <a:off x="457200" y="2060848"/>
            <a:ext cx="8363272" cy="4295502"/>
          </a:xfrm>
        </p:spPr>
        <p:txBody>
          <a:bodyPr>
            <a:normAutofit fontScale="77500" lnSpcReduction="20000"/>
          </a:bodyPr>
          <a:lstStyle/>
          <a:p>
            <a:r>
              <a:rPr lang="en-GB" dirty="0" smtClean="0"/>
              <a:t>Having vision, values, mission statements and aims and objectives are all meaningless if their impact is not evaluated.</a:t>
            </a:r>
            <a:endParaRPr lang="en-GB" dirty="0"/>
          </a:p>
          <a:p>
            <a:r>
              <a:rPr lang="en-GB" dirty="0" smtClean="0"/>
              <a:t>Businesses use key performance indicators (KPI) to decide if a strategic change has been effective.</a:t>
            </a:r>
            <a:endParaRPr lang="en-GB" dirty="0"/>
          </a:p>
          <a:p>
            <a:r>
              <a:rPr lang="en-GB" dirty="0" smtClean="0"/>
              <a:t>The nature of </a:t>
            </a:r>
            <a:r>
              <a:rPr lang="en-GB" dirty="0" err="1" smtClean="0"/>
              <a:t>KPIs</a:t>
            </a:r>
            <a:r>
              <a:rPr lang="en-GB" dirty="0" smtClean="0"/>
              <a:t> depends on the strategy, the industry and the type of organisation.</a:t>
            </a:r>
            <a:endParaRPr lang="en-GB" dirty="0"/>
          </a:p>
          <a:p>
            <a:r>
              <a:rPr lang="en-GB" dirty="0" err="1" smtClean="0"/>
              <a:t>KPIs</a:t>
            </a:r>
            <a:r>
              <a:rPr lang="en-GB" dirty="0" smtClean="0"/>
              <a:t> are used to assess current performance, make comparisons with previous performance and help managers respond when targets are not being met. This allows strategic plans to be adjusted mid way through a project rather than waiting until the end and having strategic drift!</a:t>
            </a:r>
          </a:p>
          <a:p>
            <a:pPr marL="0" indent="0">
              <a:buNone/>
            </a:pPr>
            <a:endParaRPr lang="en-GB" dirty="0"/>
          </a:p>
          <a:p>
            <a:pPr marL="0" indent="0">
              <a:buNone/>
            </a:pPr>
            <a:endParaRPr lang="en-GB" dirty="0"/>
          </a:p>
        </p:txBody>
      </p:sp>
    </p:spTree>
    <p:extLst>
      <p:ext uri="{BB962C8B-B14F-4D97-AF65-F5344CB8AC3E}">
        <p14:creationId xmlns="" xmlns:p14="http://schemas.microsoft.com/office/powerpoint/2010/main" val="271157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338"/>
            <a:ext cx="8229600" cy="1143000"/>
          </a:xfrm>
        </p:spPr>
        <p:txBody>
          <a:bodyPr/>
          <a:lstStyle/>
          <a:p>
            <a:r>
              <a:rPr lang="en-GB" dirty="0" smtClean="0"/>
              <a:t>Evaluating strategic performance</a:t>
            </a:r>
            <a:endParaRPr lang="en-GB" dirty="0"/>
          </a:p>
        </p:txBody>
      </p:sp>
      <p:pic>
        <p:nvPicPr>
          <p:cNvPr id="6146" name="Picture 2"/>
          <p:cNvPicPr>
            <a:picLocks noChangeAspect="1" noChangeArrowheads="1"/>
          </p:cNvPicPr>
          <p:nvPr/>
        </p:nvPicPr>
        <p:blipFill>
          <a:blip r:embed="rId3"/>
          <a:srcRect l="12946" t="37857" r="30357" b="27143"/>
          <a:stretch>
            <a:fillRect/>
          </a:stretch>
        </p:blipFill>
        <p:spPr bwMode="auto">
          <a:xfrm>
            <a:off x="71374" y="714356"/>
            <a:ext cx="8215402" cy="3169722"/>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l="35714" t="18571" r="8482" b="48571"/>
          <a:stretch>
            <a:fillRect/>
          </a:stretch>
        </p:blipFill>
        <p:spPr bwMode="auto">
          <a:xfrm>
            <a:off x="142812" y="3857628"/>
            <a:ext cx="8072526" cy="2970690"/>
          </a:xfrm>
          <a:prstGeom prst="rect">
            <a:avLst/>
          </a:prstGeom>
          <a:noFill/>
          <a:ln w="9525">
            <a:noFill/>
            <a:miter lim="800000"/>
            <a:headEnd/>
            <a:tailEnd/>
          </a:ln>
          <a:effectLst/>
        </p:spPr>
      </p:pic>
    </p:spTree>
    <p:extLst>
      <p:ext uri="{BB962C8B-B14F-4D97-AF65-F5344CB8AC3E}">
        <p14:creationId xmlns="" xmlns:p14="http://schemas.microsoft.com/office/powerpoint/2010/main" val="271157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54"/>
            <a:ext cx="8229600" cy="1143000"/>
          </a:xfrm>
        </p:spPr>
        <p:txBody>
          <a:bodyPr/>
          <a:lstStyle/>
          <a:p>
            <a:r>
              <a:rPr lang="en-GB" dirty="0" smtClean="0"/>
              <a:t>Why do strategic planning?</a:t>
            </a:r>
            <a:endParaRPr lang="en-GB" dirty="0"/>
          </a:p>
        </p:txBody>
      </p:sp>
      <p:sp>
        <p:nvSpPr>
          <p:cNvPr id="3" name="Content Placeholder 2"/>
          <p:cNvSpPr>
            <a:spLocks noGrp="1"/>
          </p:cNvSpPr>
          <p:nvPr>
            <p:ph idx="1"/>
          </p:nvPr>
        </p:nvSpPr>
        <p:spPr>
          <a:xfrm>
            <a:off x="142844" y="990886"/>
            <a:ext cx="8229600" cy="4295502"/>
          </a:xfrm>
        </p:spPr>
        <p:txBody>
          <a:bodyPr>
            <a:normAutofit fontScale="70000" lnSpcReduction="20000"/>
          </a:bodyPr>
          <a:lstStyle/>
          <a:p>
            <a:r>
              <a:rPr lang="en-GB" dirty="0"/>
              <a:t>Strategic planning allows a business to establish where they are now, where they want to get to and how they are going to do it. </a:t>
            </a:r>
            <a:r>
              <a:rPr lang="en-GB" dirty="0" err="1" smtClean="0"/>
              <a:t>KPIs</a:t>
            </a:r>
            <a:r>
              <a:rPr lang="en-GB" dirty="0" smtClean="0"/>
              <a:t> </a:t>
            </a:r>
            <a:r>
              <a:rPr lang="en-GB" dirty="0"/>
              <a:t>help them to ensure that they get where they want to get to</a:t>
            </a:r>
            <a:r>
              <a:rPr lang="en-GB" dirty="0" smtClean="0"/>
              <a:t>!!</a:t>
            </a:r>
            <a:endParaRPr lang="en-GB" dirty="0"/>
          </a:p>
          <a:p>
            <a:r>
              <a:rPr lang="en-GB" dirty="0"/>
              <a:t>A </a:t>
            </a:r>
            <a:r>
              <a:rPr lang="en-GB" dirty="0" smtClean="0"/>
              <a:t>student’s </a:t>
            </a:r>
            <a:r>
              <a:rPr lang="en-GB" dirty="0"/>
              <a:t>strategic plan could be</a:t>
            </a:r>
            <a:r>
              <a:rPr lang="en-GB" dirty="0" smtClean="0"/>
              <a:t>:</a:t>
            </a:r>
            <a:endParaRPr lang="en-GB" dirty="0"/>
          </a:p>
          <a:p>
            <a:pPr lvl="1"/>
            <a:r>
              <a:rPr lang="en-GB" dirty="0"/>
              <a:t>Where </a:t>
            </a:r>
            <a:r>
              <a:rPr lang="en-GB" dirty="0" smtClean="0"/>
              <a:t>now: I </a:t>
            </a:r>
            <a:r>
              <a:rPr lang="en-GB" dirty="0"/>
              <a:t>have just finished </a:t>
            </a:r>
            <a:r>
              <a:rPr lang="en-GB" dirty="0" smtClean="0"/>
              <a:t>my GCSEs </a:t>
            </a:r>
            <a:endParaRPr lang="en-GB" dirty="0"/>
          </a:p>
          <a:p>
            <a:pPr lvl="1"/>
            <a:r>
              <a:rPr lang="en-GB" dirty="0"/>
              <a:t>Where want to get </a:t>
            </a:r>
            <a:r>
              <a:rPr lang="en-GB" dirty="0" smtClean="0"/>
              <a:t>to: I want </a:t>
            </a:r>
            <a:r>
              <a:rPr lang="en-GB" dirty="0"/>
              <a:t>ultimately </a:t>
            </a:r>
            <a:r>
              <a:rPr lang="en-GB" dirty="0" smtClean="0"/>
              <a:t>to go </a:t>
            </a:r>
            <a:r>
              <a:rPr lang="en-GB" dirty="0"/>
              <a:t>to university.</a:t>
            </a:r>
          </a:p>
          <a:p>
            <a:pPr lvl="1"/>
            <a:r>
              <a:rPr lang="en-GB" dirty="0"/>
              <a:t>How going to do </a:t>
            </a:r>
            <a:r>
              <a:rPr lang="en-GB" dirty="0" smtClean="0"/>
              <a:t>it: Study </a:t>
            </a:r>
            <a:r>
              <a:rPr lang="en-GB" dirty="0"/>
              <a:t>hard at </a:t>
            </a:r>
            <a:r>
              <a:rPr lang="en-GB" dirty="0" smtClean="0"/>
              <a:t>A-levels and get </a:t>
            </a:r>
            <a:r>
              <a:rPr lang="en-GB" dirty="0"/>
              <a:t>good grades</a:t>
            </a:r>
            <a:r>
              <a:rPr lang="en-GB" dirty="0" smtClean="0"/>
              <a:t>.</a:t>
            </a:r>
            <a:endParaRPr lang="en-GB" dirty="0"/>
          </a:p>
          <a:p>
            <a:r>
              <a:rPr lang="en-GB" dirty="0" err="1" smtClean="0"/>
              <a:t>KPIs</a:t>
            </a:r>
            <a:r>
              <a:rPr lang="en-GB" dirty="0" smtClean="0"/>
              <a:t> </a:t>
            </a:r>
            <a:r>
              <a:rPr lang="en-GB" dirty="0"/>
              <a:t>could include: </a:t>
            </a:r>
            <a:r>
              <a:rPr lang="en-GB" dirty="0" smtClean="0"/>
              <a:t>Mock </a:t>
            </a:r>
            <a:r>
              <a:rPr lang="en-GB" dirty="0"/>
              <a:t>exam results, attendance data, time spent </a:t>
            </a:r>
            <a:r>
              <a:rPr lang="en-GB" dirty="0" smtClean="0"/>
              <a:t>doing revision</a:t>
            </a:r>
            <a:r>
              <a:rPr lang="en-GB" dirty="0"/>
              <a:t>, time spent with friends, time spent doing </a:t>
            </a:r>
            <a:r>
              <a:rPr lang="en-GB" dirty="0" smtClean="0"/>
              <a:t>hobby</a:t>
            </a:r>
            <a:r>
              <a:rPr lang="en-GB" dirty="0"/>
              <a:t>, time spent doing homework</a:t>
            </a:r>
            <a:r>
              <a:rPr lang="en-GB" dirty="0" smtClean="0"/>
              <a:t>.</a:t>
            </a:r>
            <a:endParaRPr lang="en-GB" dirty="0"/>
          </a:p>
          <a:p>
            <a:r>
              <a:rPr lang="en-GB" dirty="0"/>
              <a:t>If a typical student collected the </a:t>
            </a:r>
            <a:r>
              <a:rPr lang="en-GB" dirty="0" err="1" smtClean="0"/>
              <a:t>KPIs</a:t>
            </a:r>
            <a:r>
              <a:rPr lang="en-GB" dirty="0" smtClean="0"/>
              <a:t> </a:t>
            </a:r>
            <a:r>
              <a:rPr lang="en-GB" dirty="0"/>
              <a:t>above they could use them to see that they were not spending enough time at their studies to enable them to get to university. They could then do something about it BEFORE it became too late</a:t>
            </a:r>
            <a:r>
              <a:rPr lang="en-GB" dirty="0" smtClean="0"/>
              <a:t>.</a:t>
            </a:r>
            <a:endParaRPr lang="en-GB" dirty="0"/>
          </a:p>
          <a:p>
            <a:pPr marL="0" indent="0">
              <a:buNone/>
            </a:pPr>
            <a:endParaRPr lang="en-GB" dirty="0"/>
          </a:p>
        </p:txBody>
      </p:sp>
      <p:pic>
        <p:nvPicPr>
          <p:cNvPr id="2050" name="Picture 2"/>
          <p:cNvPicPr>
            <a:picLocks noChangeAspect="1" noChangeArrowheads="1"/>
          </p:cNvPicPr>
          <p:nvPr/>
        </p:nvPicPr>
        <p:blipFill>
          <a:blip r:embed="rId3"/>
          <a:srcRect l="42411" t="44286" r="41964" b="45714"/>
          <a:stretch>
            <a:fillRect/>
          </a:stretch>
        </p:blipFill>
        <p:spPr bwMode="auto">
          <a:xfrm>
            <a:off x="5000628" y="5072074"/>
            <a:ext cx="3929090" cy="1571636"/>
          </a:xfrm>
          <a:prstGeom prst="rect">
            <a:avLst/>
          </a:prstGeom>
          <a:noFill/>
          <a:ln w="9525">
            <a:noFill/>
            <a:miter lim="800000"/>
            <a:headEnd/>
            <a:tailEnd/>
          </a:ln>
          <a:effectLst/>
        </p:spPr>
      </p:pic>
    </p:spTree>
    <p:extLst>
      <p:ext uri="{BB962C8B-B14F-4D97-AF65-F5344CB8AC3E}">
        <p14:creationId xmlns="" xmlns:p14="http://schemas.microsoft.com/office/powerpoint/2010/main" val="11980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n-GB" dirty="0" smtClean="0"/>
              <a:t>Why do strategic planning?</a:t>
            </a:r>
            <a:endParaRPr lang="en-GB" dirty="0"/>
          </a:p>
        </p:txBody>
      </p:sp>
      <p:pic>
        <p:nvPicPr>
          <p:cNvPr id="3074" name="Picture 2"/>
          <p:cNvPicPr>
            <a:picLocks noChangeAspect="1" noChangeArrowheads="1"/>
          </p:cNvPicPr>
          <p:nvPr/>
        </p:nvPicPr>
        <p:blipFill>
          <a:blip r:embed="rId3"/>
          <a:srcRect l="35714" t="18571" r="8482" b="34286"/>
          <a:stretch>
            <a:fillRect/>
          </a:stretch>
        </p:blipFill>
        <p:spPr bwMode="auto">
          <a:xfrm>
            <a:off x="71406" y="1357298"/>
            <a:ext cx="8929750" cy="4714908"/>
          </a:xfrm>
          <a:prstGeom prst="rect">
            <a:avLst/>
          </a:prstGeom>
          <a:noFill/>
          <a:ln w="9525">
            <a:noFill/>
            <a:miter lim="800000"/>
            <a:headEnd/>
            <a:tailEnd/>
          </a:ln>
          <a:effectLst/>
        </p:spPr>
      </p:pic>
    </p:spTree>
    <p:extLst>
      <p:ext uri="{BB962C8B-B14F-4D97-AF65-F5344CB8AC3E}">
        <p14:creationId xmlns="" xmlns:p14="http://schemas.microsoft.com/office/powerpoint/2010/main" val="33589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strategic planning?</a:t>
            </a:r>
            <a:endParaRPr lang="en-GB" dirty="0"/>
          </a:p>
        </p:txBody>
      </p:sp>
      <p:pic>
        <p:nvPicPr>
          <p:cNvPr id="4098" name="Picture 2"/>
          <p:cNvPicPr>
            <a:picLocks noChangeAspect="1" noChangeArrowheads="1"/>
          </p:cNvPicPr>
          <p:nvPr/>
        </p:nvPicPr>
        <p:blipFill>
          <a:blip r:embed="rId3"/>
          <a:srcRect l="9821" t="26429" r="34821" b="26428"/>
          <a:stretch>
            <a:fillRect/>
          </a:stretch>
        </p:blipFill>
        <p:spPr bwMode="auto">
          <a:xfrm>
            <a:off x="142844" y="1571612"/>
            <a:ext cx="8858312" cy="4714908"/>
          </a:xfrm>
          <a:prstGeom prst="rect">
            <a:avLst/>
          </a:prstGeom>
          <a:noFill/>
          <a:ln w="9525">
            <a:noFill/>
            <a:miter lim="800000"/>
            <a:headEnd/>
            <a:tailEnd/>
          </a:ln>
          <a:effectLst/>
        </p:spPr>
      </p:pic>
    </p:spTree>
    <p:extLst>
      <p:ext uri="{BB962C8B-B14F-4D97-AF65-F5344CB8AC3E}">
        <p14:creationId xmlns="" xmlns:p14="http://schemas.microsoft.com/office/powerpoint/2010/main" val="335893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6" y="-214338"/>
            <a:ext cx="8229600" cy="1143000"/>
          </a:xfrm>
        </p:spPr>
        <p:txBody>
          <a:bodyPr/>
          <a:lstStyle/>
          <a:p>
            <a:r>
              <a:rPr lang="en-GB" dirty="0" smtClean="0"/>
              <a:t>Contingency planning</a:t>
            </a:r>
            <a:endParaRPr lang="en-GB" dirty="0"/>
          </a:p>
        </p:txBody>
      </p:sp>
      <p:sp>
        <p:nvSpPr>
          <p:cNvPr id="3" name="Content Placeholder 2"/>
          <p:cNvSpPr>
            <a:spLocks noGrp="1"/>
          </p:cNvSpPr>
          <p:nvPr>
            <p:ph idx="1"/>
          </p:nvPr>
        </p:nvSpPr>
        <p:spPr>
          <a:xfrm>
            <a:off x="142844" y="714356"/>
            <a:ext cx="8229600" cy="4525963"/>
          </a:xfrm>
        </p:spPr>
        <p:txBody>
          <a:bodyPr>
            <a:normAutofit fontScale="85000" lnSpcReduction="20000"/>
          </a:bodyPr>
          <a:lstStyle/>
          <a:p>
            <a:pPr marL="0" indent="0">
              <a:buNone/>
            </a:pPr>
            <a:r>
              <a:rPr lang="en-GB" dirty="0" smtClean="0"/>
              <a:t>Definition:</a:t>
            </a:r>
            <a:endParaRPr lang="en-GB" dirty="0"/>
          </a:p>
          <a:p>
            <a:r>
              <a:rPr lang="en-GB" dirty="0" smtClean="0"/>
              <a:t>A plan devised for an unexpected outcome, other than the expected plan. Sometimes called risk management plan</a:t>
            </a:r>
          </a:p>
          <a:p>
            <a:pPr marL="0" indent="0">
              <a:buNone/>
            </a:pPr>
            <a:endParaRPr lang="en-GB" dirty="0"/>
          </a:p>
          <a:p>
            <a:r>
              <a:rPr lang="en-GB" dirty="0" smtClean="0"/>
              <a:t>A business may prepare a contingency plan because things can go wrong and it involves:</a:t>
            </a:r>
            <a:endParaRPr lang="en-GB" dirty="0"/>
          </a:p>
          <a:p>
            <a:pPr lvl="1"/>
            <a:r>
              <a:rPr lang="en-GB" dirty="0" smtClean="0"/>
              <a:t>Preparing for predictable and quantifiable crises</a:t>
            </a:r>
          </a:p>
          <a:p>
            <a:pPr lvl="1"/>
            <a:r>
              <a:rPr lang="en-GB" dirty="0" smtClean="0"/>
              <a:t>Preparing for unexpected and unwelcome events</a:t>
            </a:r>
            <a:endParaRPr lang="en-GB" dirty="0"/>
          </a:p>
          <a:p>
            <a:r>
              <a:rPr lang="en-GB" dirty="0" smtClean="0"/>
              <a:t>The aim of the contingency plan is to minimise the impact of the foreseeable event so that normal operations can resume.</a:t>
            </a:r>
            <a:endParaRPr lang="en-GB" dirty="0"/>
          </a:p>
        </p:txBody>
      </p:sp>
      <p:pic>
        <p:nvPicPr>
          <p:cNvPr id="1026" name="Picture 2"/>
          <p:cNvPicPr>
            <a:picLocks noChangeAspect="1" noChangeArrowheads="1"/>
          </p:cNvPicPr>
          <p:nvPr/>
        </p:nvPicPr>
        <p:blipFill>
          <a:blip r:embed="rId3"/>
          <a:srcRect l="33482" t="30714" r="51339" b="54286"/>
          <a:stretch>
            <a:fillRect/>
          </a:stretch>
        </p:blipFill>
        <p:spPr bwMode="auto">
          <a:xfrm>
            <a:off x="5929322" y="4817839"/>
            <a:ext cx="3071834" cy="1897309"/>
          </a:xfrm>
          <a:prstGeom prst="rect">
            <a:avLst/>
          </a:prstGeom>
          <a:noFill/>
          <a:ln w="9525">
            <a:noFill/>
            <a:miter lim="800000"/>
            <a:headEnd/>
            <a:tailEnd/>
          </a:ln>
          <a:effectLst/>
        </p:spPr>
      </p:pic>
    </p:spTree>
    <p:extLst>
      <p:ext uri="{BB962C8B-B14F-4D97-AF65-F5344CB8AC3E}">
        <p14:creationId xmlns="" xmlns:p14="http://schemas.microsoft.com/office/powerpoint/2010/main" val="273853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Contingency planning</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 key stages in contingency planning are:</a:t>
            </a:r>
            <a:endParaRPr lang="en-GB" dirty="0"/>
          </a:p>
          <a:p>
            <a:r>
              <a:rPr lang="en-GB" dirty="0" smtClean="0"/>
              <a:t>Identify possible adverse scenarios</a:t>
            </a:r>
          </a:p>
          <a:p>
            <a:r>
              <a:rPr lang="en-GB" dirty="0" smtClean="0"/>
              <a:t>Specify the likely consequences for the business</a:t>
            </a:r>
          </a:p>
          <a:p>
            <a:r>
              <a:rPr lang="en-GB" dirty="0" smtClean="0"/>
              <a:t>Assess the degree of risk to each event</a:t>
            </a:r>
          </a:p>
          <a:p>
            <a:r>
              <a:rPr lang="en-GB" dirty="0" smtClean="0"/>
              <a:t>Determine a way to prevent the crisis or deal with it if it should occur</a:t>
            </a:r>
          </a:p>
          <a:p>
            <a:r>
              <a:rPr lang="en-GB" dirty="0" smtClean="0"/>
              <a:t>Prepare a plan and identify management responsibilities</a:t>
            </a:r>
          </a:p>
          <a:p>
            <a:r>
              <a:rPr lang="en-GB" dirty="0" smtClean="0"/>
              <a:t>Test the plan.</a:t>
            </a:r>
            <a:endParaRPr lang="en-GB" dirty="0"/>
          </a:p>
        </p:txBody>
      </p:sp>
    </p:spTree>
    <p:extLst>
      <p:ext uri="{BB962C8B-B14F-4D97-AF65-F5344CB8AC3E}">
        <p14:creationId xmlns="" xmlns:p14="http://schemas.microsoft.com/office/powerpoint/2010/main" val="2738678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Contingency planning</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A very simple contingency plan would be the fire drill at college/school:</a:t>
            </a:r>
            <a:endParaRPr lang="en-GB" dirty="0"/>
          </a:p>
          <a:p>
            <a:r>
              <a:rPr lang="en-GB" dirty="0" smtClean="0"/>
              <a:t>If a fire occurred everybody knows what to do.</a:t>
            </a:r>
          </a:p>
          <a:p>
            <a:r>
              <a:rPr lang="en-GB" dirty="0" smtClean="0"/>
              <a:t>If something unusual happens, like a visitor or student is incapacitated in some way (e.g. injured in some way), then certain staff </a:t>
            </a:r>
            <a:r>
              <a:rPr lang="en-GB" dirty="0"/>
              <a:t>a</a:t>
            </a:r>
            <a:r>
              <a:rPr lang="en-GB" dirty="0" smtClean="0"/>
              <a:t>re given responsibilities for dealing with them if there is a fire.</a:t>
            </a:r>
          </a:p>
          <a:p>
            <a:r>
              <a:rPr lang="en-GB" dirty="0" smtClean="0"/>
              <a:t>This plan can be tested to ensure that if there was a fire and if somebody was incapacitated then the school or college could still cope.</a:t>
            </a:r>
            <a:endParaRPr lang="en-GB" dirty="0"/>
          </a:p>
        </p:txBody>
      </p:sp>
    </p:spTree>
    <p:extLst>
      <p:ext uri="{BB962C8B-B14F-4D97-AF65-F5344CB8AC3E}">
        <p14:creationId xmlns="" xmlns:p14="http://schemas.microsoft.com/office/powerpoint/2010/main" val="1451739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200" dirty="0" smtClean="0"/>
              <a:t>Scenarios can be plotted on a risk and probability chart</a:t>
            </a:r>
            <a:endParaRPr lang="en-GB" sz="3200" dirty="0"/>
          </a:p>
        </p:txBody>
      </p:sp>
      <p:sp>
        <p:nvSpPr>
          <p:cNvPr id="8" name="TextBox 7"/>
          <p:cNvSpPr txBox="1"/>
          <p:nvPr/>
        </p:nvSpPr>
        <p:spPr>
          <a:xfrm>
            <a:off x="4283968" y="2347133"/>
            <a:ext cx="4608512" cy="2862322"/>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en-GB" sz="2000" u="sng" dirty="0" smtClean="0"/>
              <a:t>Probability</a:t>
            </a:r>
            <a:r>
              <a:rPr lang="en-GB" sz="2000" dirty="0" smtClean="0"/>
              <a:t> – A risk is an event that 'may' occur. </a:t>
            </a:r>
          </a:p>
          <a:p>
            <a:pPr marL="342900" indent="-342900">
              <a:buClr>
                <a:schemeClr val="accent2">
                  <a:lumMod val="75000"/>
                </a:schemeClr>
              </a:buClr>
              <a:buFont typeface="Arial" panose="020B0604020202020204" pitchFamily="34" charset="0"/>
              <a:buChar char="•"/>
            </a:pPr>
            <a:r>
              <a:rPr lang="en-GB" sz="2000" u="sng" dirty="0" smtClean="0"/>
              <a:t>Impact</a:t>
            </a:r>
            <a:r>
              <a:rPr lang="en-GB" sz="2000" dirty="0" smtClean="0"/>
              <a:t> – A risk, by its very nature, always has a negative impact; however, how critical will the impact be?</a:t>
            </a:r>
            <a:endParaRPr lang="en-GB" sz="2000" dirty="0"/>
          </a:p>
          <a:p>
            <a:pPr marL="342900" indent="-342900">
              <a:buClr>
                <a:schemeClr val="accent2">
                  <a:lumMod val="75000"/>
                </a:schemeClr>
              </a:buClr>
              <a:buFont typeface="Arial" panose="020B0604020202020204" pitchFamily="34" charset="0"/>
              <a:buChar char="•"/>
            </a:pPr>
            <a:r>
              <a:rPr lang="en-GB" sz="2000" dirty="0" smtClean="0"/>
              <a:t>This allows managers to quantify the risk against its probability of happening – plans can then be drawn up accordingly.</a:t>
            </a:r>
            <a:endParaRPr lang="en-GB" sz="2000" dirty="0"/>
          </a:p>
        </p:txBody>
      </p:sp>
      <p:sp>
        <p:nvSpPr>
          <p:cNvPr id="21" name="TextBox 20"/>
          <p:cNvSpPr txBox="1"/>
          <p:nvPr/>
        </p:nvSpPr>
        <p:spPr>
          <a:xfrm rot="2615830">
            <a:off x="2411760" y="2913463"/>
            <a:ext cx="2232248" cy="369332"/>
          </a:xfrm>
          <a:prstGeom prst="rect">
            <a:avLst/>
          </a:prstGeom>
          <a:noFill/>
        </p:spPr>
        <p:txBody>
          <a:bodyPr wrap="square" rtlCol="0">
            <a:spAutoFit/>
          </a:bodyPr>
          <a:lstStyle/>
          <a:p>
            <a:r>
              <a:rPr lang="en-GB" dirty="0" smtClean="0"/>
              <a:t>Critical risk</a:t>
            </a:r>
            <a:endParaRPr lang="en-GB" dirty="0"/>
          </a:p>
        </p:txBody>
      </p:sp>
      <p:grpSp>
        <p:nvGrpSpPr>
          <p:cNvPr id="2" name="Group 3"/>
          <p:cNvGrpSpPr/>
          <p:nvPr/>
        </p:nvGrpSpPr>
        <p:grpSpPr>
          <a:xfrm>
            <a:off x="271638" y="1772816"/>
            <a:ext cx="4012330" cy="3758995"/>
            <a:chOff x="271638" y="1772816"/>
            <a:chExt cx="4012330" cy="3758995"/>
          </a:xfrm>
        </p:grpSpPr>
        <p:sp>
          <p:nvSpPr>
            <p:cNvPr id="3" name="Rectangle 2"/>
            <p:cNvSpPr/>
            <p:nvPr/>
          </p:nvSpPr>
          <p:spPr>
            <a:xfrm>
              <a:off x="827584" y="2116514"/>
              <a:ext cx="3096344" cy="29523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827584" y="1772816"/>
              <a:ext cx="0" cy="360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23928" y="5068842"/>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2030716"/>
              <a:ext cx="648072" cy="307777"/>
            </a:xfrm>
            <a:prstGeom prst="rect">
              <a:avLst/>
            </a:prstGeom>
            <a:noFill/>
          </p:spPr>
          <p:txBody>
            <a:bodyPr wrap="square" rtlCol="0">
              <a:spAutoFit/>
            </a:bodyPr>
            <a:lstStyle/>
            <a:p>
              <a:r>
                <a:rPr lang="en-GB" sz="1400" dirty="0" smtClean="0"/>
                <a:t>High</a:t>
              </a:r>
              <a:endParaRPr lang="en-GB" sz="1400" dirty="0"/>
            </a:p>
          </p:txBody>
        </p:sp>
        <p:sp>
          <p:nvSpPr>
            <p:cNvPr id="15" name="TextBox 14"/>
            <p:cNvSpPr txBox="1"/>
            <p:nvPr/>
          </p:nvSpPr>
          <p:spPr>
            <a:xfrm>
              <a:off x="3455876" y="5042623"/>
              <a:ext cx="648072" cy="307777"/>
            </a:xfrm>
            <a:prstGeom prst="rect">
              <a:avLst/>
            </a:prstGeom>
            <a:noFill/>
          </p:spPr>
          <p:txBody>
            <a:bodyPr wrap="square" rtlCol="0">
              <a:spAutoFit/>
            </a:bodyPr>
            <a:lstStyle/>
            <a:p>
              <a:r>
                <a:rPr lang="en-GB" sz="1400" dirty="0" smtClean="0"/>
                <a:t>High</a:t>
              </a:r>
              <a:endParaRPr lang="en-GB" sz="1400" dirty="0"/>
            </a:p>
          </p:txBody>
        </p:sp>
        <p:sp>
          <p:nvSpPr>
            <p:cNvPr id="16" name="TextBox 15"/>
            <p:cNvSpPr txBox="1"/>
            <p:nvPr/>
          </p:nvSpPr>
          <p:spPr>
            <a:xfrm>
              <a:off x="271638" y="4804820"/>
              <a:ext cx="648072" cy="307777"/>
            </a:xfrm>
            <a:prstGeom prst="rect">
              <a:avLst/>
            </a:prstGeom>
            <a:noFill/>
          </p:spPr>
          <p:txBody>
            <a:bodyPr wrap="square" rtlCol="0">
              <a:spAutoFit/>
            </a:bodyPr>
            <a:lstStyle/>
            <a:p>
              <a:r>
                <a:rPr lang="en-GB" sz="1400" dirty="0" smtClean="0"/>
                <a:t>Low</a:t>
              </a:r>
              <a:endParaRPr lang="en-GB" sz="1400" dirty="0"/>
            </a:p>
          </p:txBody>
        </p:sp>
        <p:sp>
          <p:nvSpPr>
            <p:cNvPr id="17" name="TextBox 16"/>
            <p:cNvSpPr txBox="1"/>
            <p:nvPr/>
          </p:nvSpPr>
          <p:spPr>
            <a:xfrm>
              <a:off x="722901" y="5067353"/>
              <a:ext cx="648072" cy="307777"/>
            </a:xfrm>
            <a:prstGeom prst="rect">
              <a:avLst/>
            </a:prstGeom>
            <a:noFill/>
          </p:spPr>
          <p:txBody>
            <a:bodyPr wrap="square" rtlCol="0">
              <a:spAutoFit/>
            </a:bodyPr>
            <a:lstStyle/>
            <a:p>
              <a:r>
                <a:rPr lang="en-GB" sz="1400" dirty="0" smtClean="0"/>
                <a:t>Low</a:t>
              </a:r>
              <a:endParaRPr lang="en-GB" sz="1400" dirty="0"/>
            </a:p>
          </p:txBody>
        </p:sp>
        <p:sp>
          <p:nvSpPr>
            <p:cNvPr id="14" name="TextBox 13"/>
            <p:cNvSpPr txBox="1"/>
            <p:nvPr/>
          </p:nvSpPr>
          <p:spPr>
            <a:xfrm>
              <a:off x="1534379" y="5162479"/>
              <a:ext cx="2232248" cy="369332"/>
            </a:xfrm>
            <a:prstGeom prst="rect">
              <a:avLst/>
            </a:prstGeom>
            <a:noFill/>
          </p:spPr>
          <p:txBody>
            <a:bodyPr wrap="square" rtlCol="0">
              <a:spAutoFit/>
            </a:bodyPr>
            <a:lstStyle/>
            <a:p>
              <a:r>
                <a:rPr lang="en-GB" dirty="0" smtClean="0"/>
                <a:t>Impact of risk</a:t>
              </a:r>
              <a:endParaRPr lang="en-GB" dirty="0"/>
            </a:p>
          </p:txBody>
        </p:sp>
        <p:sp>
          <p:nvSpPr>
            <p:cNvPr id="19" name="TextBox 18"/>
            <p:cNvSpPr txBox="1"/>
            <p:nvPr/>
          </p:nvSpPr>
          <p:spPr>
            <a:xfrm rot="2522163">
              <a:off x="794349" y="4305954"/>
              <a:ext cx="2232248" cy="369332"/>
            </a:xfrm>
            <a:prstGeom prst="rect">
              <a:avLst/>
            </a:prstGeom>
            <a:noFill/>
          </p:spPr>
          <p:txBody>
            <a:bodyPr wrap="square" rtlCol="0">
              <a:spAutoFit/>
            </a:bodyPr>
            <a:lstStyle/>
            <a:p>
              <a:r>
                <a:rPr lang="en-GB" dirty="0" smtClean="0"/>
                <a:t>Low-level risk</a:t>
              </a:r>
              <a:endParaRPr lang="en-GB" dirty="0"/>
            </a:p>
          </p:txBody>
        </p:sp>
        <p:sp>
          <p:nvSpPr>
            <p:cNvPr id="20" name="TextBox 19"/>
            <p:cNvSpPr txBox="1"/>
            <p:nvPr/>
          </p:nvSpPr>
          <p:spPr>
            <a:xfrm rot="2585192">
              <a:off x="1409374" y="3430277"/>
              <a:ext cx="2232248" cy="369332"/>
            </a:xfrm>
            <a:prstGeom prst="rect">
              <a:avLst/>
            </a:prstGeom>
            <a:noFill/>
          </p:spPr>
          <p:txBody>
            <a:bodyPr wrap="square" rtlCol="0">
              <a:spAutoFit/>
            </a:bodyPr>
            <a:lstStyle/>
            <a:p>
              <a:r>
                <a:rPr lang="en-GB" dirty="0" smtClean="0"/>
                <a:t>Medium-level risk</a:t>
              </a:r>
              <a:endParaRPr lang="en-GB" dirty="0"/>
            </a:p>
          </p:txBody>
        </p:sp>
        <p:sp>
          <p:nvSpPr>
            <p:cNvPr id="22" name="TextBox 21"/>
            <p:cNvSpPr txBox="1"/>
            <p:nvPr/>
          </p:nvSpPr>
          <p:spPr>
            <a:xfrm rot="16200000">
              <a:off x="-895160" y="3264595"/>
              <a:ext cx="2837089" cy="369332"/>
            </a:xfrm>
            <a:prstGeom prst="rect">
              <a:avLst/>
            </a:prstGeom>
            <a:noFill/>
          </p:spPr>
          <p:txBody>
            <a:bodyPr wrap="square" rtlCol="0">
              <a:spAutoFit/>
            </a:bodyPr>
            <a:lstStyle/>
            <a:p>
              <a:r>
                <a:rPr lang="en-GB" dirty="0" smtClean="0"/>
                <a:t>Probability of occurrence</a:t>
              </a:r>
              <a:endParaRPr lang="en-GB" dirty="0"/>
            </a:p>
          </p:txBody>
        </p:sp>
      </p:grpSp>
    </p:spTree>
    <p:extLst>
      <p:ext uri="{BB962C8B-B14F-4D97-AF65-F5344CB8AC3E}">
        <p14:creationId xmlns="" xmlns:p14="http://schemas.microsoft.com/office/powerpoint/2010/main" val="122067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effect of ownership removing from control of the business.</a:t>
            </a:r>
          </a:p>
          <a:p>
            <a:r>
              <a:rPr lang="en-GB" dirty="0" smtClean="0"/>
              <a:t>Evaluating strategic performance and the value of strategic planning and contingency planning.</a:t>
            </a:r>
            <a:endParaRPr lang="en-GB" dirty="0"/>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619672" y="1556792"/>
            <a:ext cx="5832648" cy="4896543"/>
            <a:chOff x="271638" y="1772816"/>
            <a:chExt cx="4012330" cy="3758995"/>
          </a:xfrm>
        </p:grpSpPr>
        <p:sp>
          <p:nvSpPr>
            <p:cNvPr id="12" name="Rectangle 11"/>
            <p:cNvSpPr/>
            <p:nvPr/>
          </p:nvSpPr>
          <p:spPr>
            <a:xfrm>
              <a:off x="827584" y="2116514"/>
              <a:ext cx="3096344"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V="1">
              <a:off x="827584" y="1772816"/>
              <a:ext cx="0" cy="360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23928" y="5068842"/>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3528" y="2030716"/>
              <a:ext cx="648072" cy="307777"/>
            </a:xfrm>
            <a:prstGeom prst="rect">
              <a:avLst/>
            </a:prstGeom>
            <a:noFill/>
          </p:spPr>
          <p:txBody>
            <a:bodyPr wrap="square" rtlCol="0">
              <a:spAutoFit/>
            </a:bodyPr>
            <a:lstStyle/>
            <a:p>
              <a:r>
                <a:rPr lang="en-GB" sz="1400" dirty="0" smtClean="0"/>
                <a:t>High</a:t>
              </a:r>
              <a:endParaRPr lang="en-GB" sz="1400" dirty="0"/>
            </a:p>
          </p:txBody>
        </p:sp>
        <p:sp>
          <p:nvSpPr>
            <p:cNvPr id="16" name="TextBox 15"/>
            <p:cNvSpPr txBox="1"/>
            <p:nvPr/>
          </p:nvSpPr>
          <p:spPr>
            <a:xfrm>
              <a:off x="3455876" y="5042623"/>
              <a:ext cx="648072" cy="307777"/>
            </a:xfrm>
            <a:prstGeom prst="rect">
              <a:avLst/>
            </a:prstGeom>
            <a:noFill/>
          </p:spPr>
          <p:txBody>
            <a:bodyPr wrap="square" rtlCol="0">
              <a:spAutoFit/>
            </a:bodyPr>
            <a:lstStyle/>
            <a:p>
              <a:r>
                <a:rPr lang="en-GB" sz="1400" dirty="0" smtClean="0"/>
                <a:t>High</a:t>
              </a:r>
              <a:endParaRPr lang="en-GB" sz="1400" dirty="0"/>
            </a:p>
          </p:txBody>
        </p:sp>
        <p:sp>
          <p:nvSpPr>
            <p:cNvPr id="17" name="TextBox 16"/>
            <p:cNvSpPr txBox="1"/>
            <p:nvPr/>
          </p:nvSpPr>
          <p:spPr>
            <a:xfrm>
              <a:off x="271638" y="4804820"/>
              <a:ext cx="648072" cy="307777"/>
            </a:xfrm>
            <a:prstGeom prst="rect">
              <a:avLst/>
            </a:prstGeom>
            <a:noFill/>
          </p:spPr>
          <p:txBody>
            <a:bodyPr wrap="square" rtlCol="0">
              <a:spAutoFit/>
            </a:bodyPr>
            <a:lstStyle/>
            <a:p>
              <a:r>
                <a:rPr lang="en-GB" sz="1400" dirty="0" smtClean="0"/>
                <a:t>Low</a:t>
              </a:r>
              <a:endParaRPr lang="en-GB" sz="1400" dirty="0"/>
            </a:p>
          </p:txBody>
        </p:sp>
        <p:sp>
          <p:nvSpPr>
            <p:cNvPr id="18" name="TextBox 17"/>
            <p:cNvSpPr txBox="1"/>
            <p:nvPr/>
          </p:nvSpPr>
          <p:spPr>
            <a:xfrm>
              <a:off x="722901" y="5067353"/>
              <a:ext cx="648072" cy="307777"/>
            </a:xfrm>
            <a:prstGeom prst="rect">
              <a:avLst/>
            </a:prstGeom>
            <a:noFill/>
          </p:spPr>
          <p:txBody>
            <a:bodyPr wrap="square" rtlCol="0">
              <a:spAutoFit/>
            </a:bodyPr>
            <a:lstStyle/>
            <a:p>
              <a:r>
                <a:rPr lang="en-GB" sz="1400" dirty="0" smtClean="0"/>
                <a:t>Low</a:t>
              </a:r>
              <a:endParaRPr lang="en-GB" sz="1400" dirty="0"/>
            </a:p>
          </p:txBody>
        </p:sp>
        <p:sp>
          <p:nvSpPr>
            <p:cNvPr id="19" name="TextBox 18"/>
            <p:cNvSpPr txBox="1"/>
            <p:nvPr/>
          </p:nvSpPr>
          <p:spPr>
            <a:xfrm>
              <a:off x="1534379" y="5162479"/>
              <a:ext cx="2232248" cy="369332"/>
            </a:xfrm>
            <a:prstGeom prst="rect">
              <a:avLst/>
            </a:prstGeom>
            <a:noFill/>
          </p:spPr>
          <p:txBody>
            <a:bodyPr wrap="square" rtlCol="0">
              <a:spAutoFit/>
            </a:bodyPr>
            <a:lstStyle/>
            <a:p>
              <a:r>
                <a:rPr lang="en-GB" dirty="0" smtClean="0"/>
                <a:t>Impact of risk</a:t>
              </a:r>
              <a:endParaRPr lang="en-GB" dirty="0"/>
            </a:p>
          </p:txBody>
        </p:sp>
        <p:sp>
          <p:nvSpPr>
            <p:cNvPr id="20" name="TextBox 19"/>
            <p:cNvSpPr txBox="1"/>
            <p:nvPr/>
          </p:nvSpPr>
          <p:spPr>
            <a:xfrm rot="2522163">
              <a:off x="794349" y="4305954"/>
              <a:ext cx="2232248" cy="369332"/>
            </a:xfrm>
            <a:prstGeom prst="rect">
              <a:avLst/>
            </a:prstGeom>
            <a:noFill/>
          </p:spPr>
          <p:txBody>
            <a:bodyPr wrap="square" rtlCol="0">
              <a:spAutoFit/>
            </a:bodyPr>
            <a:lstStyle/>
            <a:p>
              <a:r>
                <a:rPr lang="en-GB" dirty="0" smtClean="0"/>
                <a:t>Low-level risk</a:t>
              </a:r>
              <a:endParaRPr lang="en-GB" dirty="0"/>
            </a:p>
          </p:txBody>
        </p:sp>
        <p:sp>
          <p:nvSpPr>
            <p:cNvPr id="21" name="TextBox 20"/>
            <p:cNvSpPr txBox="1"/>
            <p:nvPr/>
          </p:nvSpPr>
          <p:spPr>
            <a:xfrm rot="2585192">
              <a:off x="1409374" y="3430277"/>
              <a:ext cx="2232248" cy="369332"/>
            </a:xfrm>
            <a:prstGeom prst="rect">
              <a:avLst/>
            </a:prstGeom>
            <a:noFill/>
          </p:spPr>
          <p:txBody>
            <a:bodyPr wrap="square" rtlCol="0">
              <a:spAutoFit/>
            </a:bodyPr>
            <a:lstStyle/>
            <a:p>
              <a:r>
                <a:rPr lang="en-GB" dirty="0" smtClean="0"/>
                <a:t>Medium-level risk</a:t>
              </a:r>
              <a:endParaRPr lang="en-GB" dirty="0"/>
            </a:p>
          </p:txBody>
        </p:sp>
        <p:sp>
          <p:nvSpPr>
            <p:cNvPr id="22" name="TextBox 21"/>
            <p:cNvSpPr txBox="1"/>
            <p:nvPr/>
          </p:nvSpPr>
          <p:spPr>
            <a:xfrm rot="16200000">
              <a:off x="-895160" y="3264595"/>
              <a:ext cx="2837089" cy="369332"/>
            </a:xfrm>
            <a:prstGeom prst="rect">
              <a:avLst/>
            </a:prstGeom>
            <a:noFill/>
          </p:spPr>
          <p:txBody>
            <a:bodyPr wrap="square" rtlCol="0">
              <a:spAutoFit/>
            </a:bodyPr>
            <a:lstStyle/>
            <a:p>
              <a:r>
                <a:rPr lang="en-GB" dirty="0" smtClean="0"/>
                <a:t>Probability of occurrence</a:t>
              </a:r>
              <a:endParaRPr lang="en-GB" dirty="0"/>
            </a:p>
          </p:txBody>
        </p:sp>
      </p:grpSp>
      <p:sp>
        <p:nvSpPr>
          <p:cNvPr id="4" name="TextBox 3"/>
          <p:cNvSpPr txBox="1"/>
          <p:nvPr/>
        </p:nvSpPr>
        <p:spPr>
          <a:xfrm>
            <a:off x="2524980" y="5051995"/>
            <a:ext cx="1728192" cy="738664"/>
          </a:xfrm>
          <a:prstGeom prst="rect">
            <a:avLst/>
          </a:prstGeom>
          <a:noFill/>
        </p:spPr>
        <p:txBody>
          <a:bodyPr wrap="square" rtlCol="0">
            <a:spAutoFit/>
          </a:bodyPr>
          <a:lstStyle/>
          <a:p>
            <a:r>
              <a:rPr lang="en-GB" sz="1400" dirty="0">
                <a:solidFill>
                  <a:srgbClr val="FF0000"/>
                </a:solidFill>
              </a:rPr>
              <a:t>Low </a:t>
            </a:r>
            <a:r>
              <a:rPr lang="en-GB" sz="1400" dirty="0" smtClean="0">
                <a:solidFill>
                  <a:srgbClr val="FF0000"/>
                </a:solidFill>
              </a:rPr>
              <a:t>impact/low probability – </a:t>
            </a:r>
            <a:r>
              <a:rPr lang="en-GB" sz="1400" dirty="0">
                <a:solidFill>
                  <a:srgbClr val="FF0000"/>
                </a:solidFill>
              </a:rPr>
              <a:t>can be ignored</a:t>
            </a:r>
          </a:p>
        </p:txBody>
      </p:sp>
      <p:sp>
        <p:nvSpPr>
          <p:cNvPr id="5" name="TextBox 4"/>
          <p:cNvSpPr txBox="1"/>
          <p:nvPr/>
        </p:nvSpPr>
        <p:spPr>
          <a:xfrm>
            <a:off x="2524980" y="2072214"/>
            <a:ext cx="1477036" cy="1169551"/>
          </a:xfrm>
          <a:prstGeom prst="rect">
            <a:avLst/>
          </a:prstGeom>
          <a:noFill/>
        </p:spPr>
        <p:txBody>
          <a:bodyPr wrap="square" rtlCol="0">
            <a:spAutoFit/>
          </a:bodyPr>
          <a:lstStyle/>
          <a:p>
            <a:r>
              <a:rPr lang="en-GB" sz="1400" dirty="0">
                <a:solidFill>
                  <a:srgbClr val="FF0000"/>
                </a:solidFill>
              </a:rPr>
              <a:t>Low </a:t>
            </a:r>
            <a:r>
              <a:rPr lang="en-GB" sz="1400" dirty="0" smtClean="0">
                <a:solidFill>
                  <a:srgbClr val="FF0000"/>
                </a:solidFill>
              </a:rPr>
              <a:t>impact/high </a:t>
            </a:r>
            <a:r>
              <a:rPr lang="en-GB" sz="1400" dirty="0">
                <a:solidFill>
                  <a:srgbClr val="FF0000"/>
                </a:solidFill>
              </a:rPr>
              <a:t>probability – try to reduce likelihood that they will occur</a:t>
            </a:r>
          </a:p>
        </p:txBody>
      </p:sp>
      <p:sp>
        <p:nvSpPr>
          <p:cNvPr id="6" name="TextBox 5"/>
          <p:cNvSpPr txBox="1"/>
          <p:nvPr/>
        </p:nvSpPr>
        <p:spPr>
          <a:xfrm>
            <a:off x="4651236" y="5183580"/>
            <a:ext cx="2253681" cy="523220"/>
          </a:xfrm>
          <a:prstGeom prst="rect">
            <a:avLst/>
          </a:prstGeom>
          <a:noFill/>
        </p:spPr>
        <p:txBody>
          <a:bodyPr wrap="square" rtlCol="0">
            <a:spAutoFit/>
          </a:bodyPr>
          <a:lstStyle/>
          <a:p>
            <a:r>
              <a:rPr lang="en-GB" sz="1400" dirty="0">
                <a:solidFill>
                  <a:srgbClr val="FF0000"/>
                </a:solidFill>
              </a:rPr>
              <a:t>High </a:t>
            </a:r>
            <a:r>
              <a:rPr lang="en-GB" sz="1400" dirty="0" smtClean="0">
                <a:solidFill>
                  <a:srgbClr val="FF0000"/>
                </a:solidFill>
              </a:rPr>
              <a:t>impact/low </a:t>
            </a:r>
            <a:r>
              <a:rPr lang="en-GB" sz="1400" dirty="0">
                <a:solidFill>
                  <a:srgbClr val="FF0000"/>
                </a:solidFill>
              </a:rPr>
              <a:t>probability – produce contingency plan</a:t>
            </a:r>
          </a:p>
        </p:txBody>
      </p:sp>
      <p:sp>
        <p:nvSpPr>
          <p:cNvPr id="10" name="TextBox 9"/>
          <p:cNvSpPr txBox="1"/>
          <p:nvPr/>
        </p:nvSpPr>
        <p:spPr>
          <a:xfrm>
            <a:off x="4918144" y="2204864"/>
            <a:ext cx="1823518" cy="1169551"/>
          </a:xfrm>
          <a:prstGeom prst="rect">
            <a:avLst/>
          </a:prstGeom>
          <a:noFill/>
        </p:spPr>
        <p:txBody>
          <a:bodyPr wrap="square" rtlCol="0">
            <a:spAutoFit/>
          </a:bodyPr>
          <a:lstStyle/>
          <a:p>
            <a:r>
              <a:rPr lang="en-GB" sz="1400" dirty="0">
                <a:solidFill>
                  <a:srgbClr val="FF0000"/>
                </a:solidFill>
              </a:rPr>
              <a:t>High </a:t>
            </a:r>
            <a:r>
              <a:rPr lang="en-GB" sz="1400" dirty="0" smtClean="0">
                <a:solidFill>
                  <a:srgbClr val="FF0000"/>
                </a:solidFill>
              </a:rPr>
              <a:t>impact/high </a:t>
            </a:r>
            <a:r>
              <a:rPr lang="en-GB" sz="1400" dirty="0">
                <a:solidFill>
                  <a:srgbClr val="FF0000"/>
                </a:solidFill>
              </a:rPr>
              <a:t>probability – priority areas which need attention to reduce </a:t>
            </a:r>
            <a:r>
              <a:rPr lang="en-GB" sz="1400" dirty="0" smtClean="0">
                <a:solidFill>
                  <a:srgbClr val="FF0000"/>
                </a:solidFill>
              </a:rPr>
              <a:t>either</a:t>
            </a:r>
            <a:endParaRPr lang="en-GB" sz="1400" dirty="0">
              <a:solidFill>
                <a:srgbClr val="FF0000"/>
              </a:solidFill>
            </a:endParaRPr>
          </a:p>
        </p:txBody>
      </p:sp>
      <p:sp>
        <p:nvSpPr>
          <p:cNvPr id="11" name="Title 6"/>
          <p:cNvSpPr>
            <a:spLocks noGrp="1"/>
          </p:cNvSpPr>
          <p:nvPr>
            <p:ph type="title"/>
          </p:nvPr>
        </p:nvSpPr>
        <p:spPr>
          <a:xfrm>
            <a:off x="467544" y="1052736"/>
            <a:ext cx="8208912" cy="969873"/>
          </a:xfrm>
        </p:spPr>
        <p:txBody>
          <a:bodyPr>
            <a:normAutofit fontScale="90000"/>
          </a:bodyPr>
          <a:lstStyle/>
          <a:p>
            <a:r>
              <a:rPr lang="en-GB" sz="3200" dirty="0" smtClean="0"/>
              <a:t>Scenarios can be plotted on a risk and probability chart</a:t>
            </a:r>
            <a:endParaRPr lang="en-GB" sz="3200" dirty="0"/>
          </a:p>
        </p:txBody>
      </p:sp>
    </p:spTree>
    <p:extLst>
      <p:ext uri="{BB962C8B-B14F-4D97-AF65-F5344CB8AC3E}">
        <p14:creationId xmlns="" xmlns:p14="http://schemas.microsoft.com/office/powerpoint/2010/main" val="28864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76"/>
            <a:ext cx="8229600" cy="1143000"/>
          </a:xfrm>
        </p:spPr>
        <p:txBody>
          <a:bodyPr/>
          <a:lstStyle/>
          <a:p>
            <a:r>
              <a:rPr lang="en-GB" dirty="0" smtClean="0"/>
              <a:t>Why do contingency planning?</a:t>
            </a:r>
            <a:endParaRPr lang="en-GB" dirty="0"/>
          </a:p>
        </p:txBody>
      </p:sp>
      <p:pic>
        <p:nvPicPr>
          <p:cNvPr id="5122" name="Picture 2"/>
          <p:cNvPicPr>
            <a:picLocks noChangeAspect="1" noChangeArrowheads="1"/>
          </p:cNvPicPr>
          <p:nvPr/>
        </p:nvPicPr>
        <p:blipFill>
          <a:blip r:embed="rId3"/>
          <a:srcRect l="15178" t="10000" r="29464" b="20000"/>
          <a:stretch>
            <a:fillRect/>
          </a:stretch>
        </p:blipFill>
        <p:spPr bwMode="auto">
          <a:xfrm>
            <a:off x="428596" y="765054"/>
            <a:ext cx="6715172" cy="530715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l="36161" t="18571" r="10268" b="73572"/>
          <a:stretch>
            <a:fillRect/>
          </a:stretch>
        </p:blipFill>
        <p:spPr bwMode="auto">
          <a:xfrm>
            <a:off x="573776" y="6119447"/>
            <a:ext cx="6498554" cy="595701"/>
          </a:xfrm>
          <a:prstGeom prst="rect">
            <a:avLst/>
          </a:prstGeom>
          <a:noFill/>
          <a:ln w="9525">
            <a:noFill/>
            <a:miter lim="800000"/>
            <a:headEnd/>
            <a:tailEnd/>
          </a:ln>
          <a:effectLst/>
        </p:spPr>
      </p:pic>
    </p:spTree>
    <p:extLst>
      <p:ext uri="{BB962C8B-B14F-4D97-AF65-F5344CB8AC3E}">
        <p14:creationId xmlns="" xmlns:p14="http://schemas.microsoft.com/office/powerpoint/2010/main" val="1465323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contingency planning?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Allows managers to assess the possibility of foreseeable events and risks.</a:t>
            </a:r>
          </a:p>
          <a:p>
            <a:r>
              <a:rPr lang="en-GB" dirty="0" smtClean="0"/>
              <a:t>The ‘what if’ scenarios can be tested.</a:t>
            </a:r>
          </a:p>
          <a:p>
            <a:r>
              <a:rPr lang="en-GB" dirty="0" smtClean="0"/>
              <a:t>Allows businesses to avoid strategic drift.</a:t>
            </a:r>
          </a:p>
          <a:p>
            <a:r>
              <a:rPr lang="en-GB" dirty="0" smtClean="0"/>
              <a:t>Ensures that businesses are not adversely affected by internal or external issues or events.</a:t>
            </a:r>
          </a:p>
          <a:p>
            <a:r>
              <a:rPr lang="en-GB" dirty="0" smtClean="0"/>
              <a:t>Businesses have a culture of being proactive rather than reactive and this can save time and money in the long run.</a:t>
            </a:r>
          </a:p>
          <a:p>
            <a:endParaRPr lang="en-GB" dirty="0"/>
          </a:p>
        </p:txBody>
      </p:sp>
    </p:spTree>
    <p:extLst>
      <p:ext uri="{BB962C8B-B14F-4D97-AF65-F5344CB8AC3E}">
        <p14:creationId xmlns="" xmlns:p14="http://schemas.microsoft.com/office/powerpoint/2010/main" val="1465323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969873"/>
          </a:xfrm>
        </p:spPr>
        <p:txBody>
          <a:bodyPr/>
          <a:lstStyle/>
          <a:p>
            <a:r>
              <a:rPr lang="en-GB" dirty="0" smtClean="0"/>
              <a:t>Discussion or activity</a:t>
            </a:r>
            <a:endParaRPr lang="en-GB" dirty="0"/>
          </a:p>
        </p:txBody>
      </p:sp>
      <p:sp>
        <p:nvSpPr>
          <p:cNvPr id="3" name="Content Placeholder 2"/>
          <p:cNvSpPr>
            <a:spLocks noGrp="1"/>
          </p:cNvSpPr>
          <p:nvPr>
            <p:ph idx="1"/>
          </p:nvPr>
        </p:nvSpPr>
        <p:spPr>
          <a:xfrm>
            <a:off x="457200" y="1628800"/>
            <a:ext cx="8229600" cy="5092675"/>
          </a:xfrm>
        </p:spPr>
        <p:txBody>
          <a:bodyPr>
            <a:normAutofit fontScale="62500" lnSpcReduction="20000"/>
          </a:bodyPr>
          <a:lstStyle/>
          <a:p>
            <a:r>
              <a:rPr lang="en-GB" sz="3500" dirty="0" smtClean="0"/>
              <a:t>Blockbuster was a DVD rental company – to rent the movie you had to go to the store and could only rent it if there were copies there (could be difficult on a Saturday night!). The company was a ‘bricks’ business. </a:t>
            </a:r>
            <a:endParaRPr lang="en-GB" sz="3500" dirty="0"/>
          </a:p>
          <a:p>
            <a:r>
              <a:rPr lang="en-GB" sz="3500" dirty="0" smtClean="0"/>
              <a:t>Netflix started out as a DVD postage business – posting DVDs to customers (instead of the inconvenience of going to a store) and using a website to do it. Technology changed quickly and they developed into an online streaming service. Netflix was a ‘clicks’ business.</a:t>
            </a:r>
          </a:p>
          <a:p>
            <a:r>
              <a:rPr lang="en-GB" sz="3500" dirty="0" smtClean="0"/>
              <a:t>Blockbuster did not develop their business model, they had intense competition from supermarkets selling cheap DVDs and remained a ‘bricks’ business throughout. They closed two weeks before Christmas in 2013 with the loss of 800 jobs. </a:t>
            </a:r>
            <a:endParaRPr lang="en-GB" sz="3500" dirty="0"/>
          </a:p>
          <a:p>
            <a:pPr lvl="1"/>
            <a:r>
              <a:rPr lang="en-GB" dirty="0" smtClean="0"/>
              <a:t>What problems were  faced by Blockbuster? Consider internal/external issues.</a:t>
            </a:r>
          </a:p>
          <a:p>
            <a:pPr lvl="1"/>
            <a:r>
              <a:rPr lang="en-GB" dirty="0" smtClean="0"/>
              <a:t>Why did the strategic drift occur?</a:t>
            </a:r>
          </a:p>
          <a:p>
            <a:pPr lvl="1"/>
            <a:r>
              <a:rPr lang="en-GB" dirty="0" smtClean="0"/>
              <a:t>How could strategic planning have helped?</a:t>
            </a:r>
          </a:p>
          <a:p>
            <a:pPr lvl="1"/>
            <a:r>
              <a:rPr lang="en-GB" dirty="0" smtClean="0"/>
              <a:t>How would a contingency plan have helped?</a:t>
            </a:r>
            <a:endParaRPr lang="en-GB" dirty="0"/>
          </a:p>
        </p:txBody>
      </p:sp>
    </p:spTree>
    <p:extLst>
      <p:ext uri="{BB962C8B-B14F-4D97-AF65-F5344CB8AC3E}">
        <p14:creationId xmlns="" xmlns:p14="http://schemas.microsoft.com/office/powerpoint/2010/main" val="3058191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Exam-style question</a:t>
            </a:r>
            <a:endParaRPr lang="en-GB" dirty="0"/>
          </a:p>
        </p:txBody>
      </p:sp>
      <p:sp>
        <p:nvSpPr>
          <p:cNvPr id="3" name="Content Placeholder 2"/>
          <p:cNvSpPr>
            <a:spLocks noGrp="1"/>
          </p:cNvSpPr>
          <p:nvPr>
            <p:ph idx="1"/>
          </p:nvPr>
        </p:nvSpPr>
        <p:spPr>
          <a:xfrm>
            <a:off x="457200" y="2060848"/>
            <a:ext cx="8229600" cy="4536504"/>
          </a:xfrm>
        </p:spPr>
        <p:txBody>
          <a:bodyPr>
            <a:normAutofit fontScale="85000" lnSpcReduction="20000"/>
          </a:bodyPr>
          <a:lstStyle/>
          <a:p>
            <a:pPr marL="0" indent="0">
              <a:buNone/>
            </a:pPr>
            <a:r>
              <a:rPr lang="en-GB" b="1" dirty="0" smtClean="0"/>
              <a:t>Question</a:t>
            </a:r>
          </a:p>
          <a:p>
            <a:pPr marL="0" indent="0">
              <a:buNone/>
            </a:pPr>
            <a:r>
              <a:rPr lang="en-GB" dirty="0" smtClean="0"/>
              <a:t>To what extent do you agree that Blockbuster failed as a business because of ‘strategic drift’?</a:t>
            </a:r>
          </a:p>
          <a:p>
            <a:endParaRPr lang="en-GB" dirty="0"/>
          </a:p>
          <a:p>
            <a:pPr marL="0" indent="0">
              <a:buNone/>
            </a:pPr>
            <a:r>
              <a:rPr lang="en-GB" b="1" dirty="0" smtClean="0"/>
              <a:t>Tip</a:t>
            </a:r>
            <a:endParaRPr lang="en-GB" dirty="0"/>
          </a:p>
          <a:p>
            <a:r>
              <a:rPr lang="en-GB" dirty="0" smtClean="0"/>
              <a:t>‘To what extent’ means you have to evaluate – you need to show a clear argument with a sound conclusion. Identify what is meant by strategic drift. Did the business suffer from it? How and why did it suffer from it? Were there any other external pressures? Conclude with why you agree or disagree that the strategic drift was the problem.</a:t>
            </a:r>
            <a:endParaRPr lang="en-GB" dirty="0"/>
          </a:p>
        </p:txBody>
      </p:sp>
    </p:spTree>
    <p:extLst>
      <p:ext uri="{BB962C8B-B14F-4D97-AF65-F5344CB8AC3E}">
        <p14:creationId xmlns="" xmlns:p14="http://schemas.microsoft.com/office/powerpoint/2010/main" val="267246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900"/>
            <a:ext cx="8208912" cy="969873"/>
          </a:xfrm>
        </p:spPr>
        <p:txBody>
          <a:bodyPr/>
          <a:lstStyle/>
          <a:p>
            <a:r>
              <a:rPr lang="en-GB" dirty="0" smtClean="0"/>
              <a:t>Control and ownership</a:t>
            </a:r>
            <a:endParaRPr lang="en-GB" dirty="0"/>
          </a:p>
        </p:txBody>
      </p:sp>
      <p:sp>
        <p:nvSpPr>
          <p:cNvPr id="3" name="Content Placeholder 2"/>
          <p:cNvSpPr>
            <a:spLocks noGrp="1"/>
          </p:cNvSpPr>
          <p:nvPr>
            <p:ph idx="1"/>
          </p:nvPr>
        </p:nvSpPr>
        <p:spPr>
          <a:xfrm>
            <a:off x="142844" y="642918"/>
            <a:ext cx="8363272" cy="3786214"/>
          </a:xfrm>
        </p:spPr>
        <p:txBody>
          <a:bodyPr>
            <a:normAutofit/>
          </a:bodyPr>
          <a:lstStyle/>
          <a:p>
            <a:r>
              <a:rPr lang="en-GB" sz="2000" dirty="0" smtClean="0"/>
              <a:t>When businesses are sole traders, partnerships or private limited businesses then the owners own and control the assets of the business.</a:t>
            </a:r>
            <a:endParaRPr lang="en-GB" sz="2000" dirty="0"/>
          </a:p>
          <a:p>
            <a:r>
              <a:rPr lang="en-GB" sz="2000" dirty="0" smtClean="0"/>
              <a:t>When a business changes to a public limited company and sells its shares on the stock exchange then the owners of the business – the shareholders – may no longer have control over the assets.</a:t>
            </a:r>
            <a:endParaRPr lang="en-GB" sz="2000" dirty="0"/>
          </a:p>
          <a:p>
            <a:r>
              <a:rPr lang="en-GB" sz="2000" dirty="0" smtClean="0"/>
              <a:t>The control of the assets for a PLC is given to the corporate officers. Individual shareholders have no control over what happens to the assets.</a:t>
            </a:r>
            <a:endParaRPr lang="en-GB" sz="2000" dirty="0"/>
          </a:p>
          <a:p>
            <a:r>
              <a:rPr lang="en-GB" sz="2000" dirty="0" smtClean="0"/>
              <a:t>The opposite is also true: a director of a business will have lots of control over the assets and how they are used, but they may not own the assets.</a:t>
            </a:r>
            <a:endParaRPr lang="en-GB" sz="2000" dirty="0"/>
          </a:p>
          <a:p>
            <a:r>
              <a:rPr lang="en-GB" sz="2000" dirty="0" smtClean="0"/>
              <a:t>Some directors are given shares in the business as an incentive or bonus but they only own a very small percentage of the overall shares.</a:t>
            </a:r>
            <a:endParaRPr lang="en-GB" sz="2000" dirty="0"/>
          </a:p>
        </p:txBody>
      </p:sp>
      <p:pic>
        <p:nvPicPr>
          <p:cNvPr id="17410" name="Picture 2"/>
          <p:cNvPicPr>
            <a:picLocks noChangeAspect="1" noChangeArrowheads="1"/>
          </p:cNvPicPr>
          <p:nvPr/>
        </p:nvPicPr>
        <p:blipFill>
          <a:blip r:embed="rId3"/>
          <a:srcRect l="9375" t="38571" r="67411" b="28571"/>
          <a:stretch>
            <a:fillRect/>
          </a:stretch>
        </p:blipFill>
        <p:spPr bwMode="auto">
          <a:xfrm>
            <a:off x="6286512" y="4385199"/>
            <a:ext cx="2714612" cy="2401387"/>
          </a:xfrm>
          <a:prstGeom prst="rect">
            <a:avLst/>
          </a:prstGeom>
          <a:noFill/>
          <a:ln w="9525">
            <a:noFill/>
            <a:miter lim="800000"/>
            <a:headEnd/>
            <a:tailEnd/>
          </a:ln>
          <a:effectLst/>
        </p:spPr>
      </p:pic>
    </p:spTree>
    <p:extLst>
      <p:ext uri="{BB962C8B-B14F-4D97-AF65-F5344CB8AC3E}">
        <p14:creationId xmlns="" xmlns:p14="http://schemas.microsoft.com/office/powerpoint/2010/main" val="2952664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l="37947" t="16428" r="8482" b="55715"/>
          <a:stretch>
            <a:fillRect/>
          </a:stretch>
        </p:blipFill>
        <p:spPr bwMode="auto">
          <a:xfrm>
            <a:off x="71406" y="71414"/>
            <a:ext cx="8572560" cy="278608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l="36161" t="19285" r="25000" b="29286"/>
          <a:stretch>
            <a:fillRect/>
          </a:stretch>
        </p:blipFill>
        <p:spPr bwMode="auto">
          <a:xfrm>
            <a:off x="4429124" y="2928934"/>
            <a:ext cx="4575009" cy="3786214"/>
          </a:xfrm>
          <a:prstGeom prst="rect">
            <a:avLst/>
          </a:prstGeom>
          <a:noFill/>
          <a:ln w="9525">
            <a:noFill/>
            <a:miter lim="800000"/>
            <a:headEnd/>
            <a:tailEnd/>
          </a:ln>
          <a:effectLst/>
        </p:spPr>
      </p:pic>
    </p:spTree>
    <p:extLst>
      <p:ext uri="{BB962C8B-B14F-4D97-AF65-F5344CB8AC3E}">
        <p14:creationId xmlns="" xmlns:p14="http://schemas.microsoft.com/office/powerpoint/2010/main" val="295266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governance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Definition:</a:t>
            </a:r>
            <a:endParaRPr lang="en-GB" dirty="0"/>
          </a:p>
          <a:p>
            <a:r>
              <a:rPr lang="en-GB" dirty="0" smtClean="0"/>
              <a:t>The mechanisms, processes and relations which are used to control and direct a corporation</a:t>
            </a:r>
            <a:endParaRPr lang="en-GB" dirty="0"/>
          </a:p>
          <a:p>
            <a:r>
              <a:rPr lang="en-GB" dirty="0" smtClean="0"/>
              <a:t>These mechanisms set out who has rights and responsibilities among the board of directors, managers, shareholders etc.</a:t>
            </a:r>
            <a:endParaRPr lang="en-GB" dirty="0"/>
          </a:p>
          <a:p>
            <a:r>
              <a:rPr lang="en-GB" dirty="0" smtClean="0"/>
              <a:t>The processes are how the objectives will be set and perused, ensuring that any regulations are followed.</a:t>
            </a:r>
            <a:endParaRPr lang="en-GB" dirty="0"/>
          </a:p>
          <a:p>
            <a:r>
              <a:rPr lang="en-GB" dirty="0" smtClean="0"/>
              <a:t>The relations are the stakeholders and how their interests can be affected by the businesses operations.</a:t>
            </a:r>
          </a:p>
          <a:p>
            <a:pPr marL="0" indent="0">
              <a:buNone/>
            </a:pPr>
            <a:endParaRPr lang="en-GB" dirty="0"/>
          </a:p>
          <a:p>
            <a:pPr lvl="1"/>
            <a:r>
              <a:rPr lang="en-GB" dirty="0"/>
              <a:t>E</a:t>
            </a:r>
            <a:r>
              <a:rPr lang="en-GB" dirty="0" smtClean="0"/>
              <a:t>ffective </a:t>
            </a:r>
            <a:r>
              <a:rPr lang="en-GB" dirty="0"/>
              <a:t>corporate governance should enhance accountability and reduce corporate scandals!</a:t>
            </a:r>
          </a:p>
          <a:p>
            <a:pPr marL="0" indent="0">
              <a:buNone/>
            </a:pPr>
            <a:endParaRPr lang="en-GB" dirty="0"/>
          </a:p>
        </p:txBody>
      </p:sp>
    </p:spTree>
    <p:extLst>
      <p:ext uri="{BB962C8B-B14F-4D97-AF65-F5344CB8AC3E}">
        <p14:creationId xmlns="" xmlns:p14="http://schemas.microsoft.com/office/powerpoint/2010/main" val="174177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governance</a:t>
            </a:r>
            <a:endParaRPr lang="en-GB" dirty="0"/>
          </a:p>
        </p:txBody>
      </p:sp>
      <p:sp>
        <p:nvSpPr>
          <p:cNvPr id="3" name="Content Placeholder 2"/>
          <p:cNvSpPr>
            <a:spLocks noGrp="1"/>
          </p:cNvSpPr>
          <p:nvPr>
            <p:ph idx="1"/>
          </p:nvPr>
        </p:nvSpPr>
        <p:spPr/>
        <p:txBody>
          <a:bodyPr>
            <a:normAutofit fontScale="92500" lnSpcReduction="20000"/>
          </a:bodyPr>
          <a:lstStyle/>
          <a:p>
            <a:pPr marL="457200" indent="-457200"/>
            <a:r>
              <a:rPr lang="en-GB" dirty="0" smtClean="0"/>
              <a:t>This is a way of ensuring that the people who hold positions of power and control within an organisation – i.e. the board of directors – are held accountable for the actions.</a:t>
            </a:r>
            <a:endParaRPr lang="en-GB" dirty="0"/>
          </a:p>
          <a:p>
            <a:pPr marL="457200" indent="-457200"/>
            <a:r>
              <a:rPr lang="en-GB" dirty="0" smtClean="0"/>
              <a:t>For the ‘owners’ (the shareholders) this may be the only way to ensure that the people with control are keeping the owners’ best interests at heart.</a:t>
            </a:r>
            <a:endParaRPr lang="en-GB" dirty="0"/>
          </a:p>
          <a:p>
            <a:pPr marL="457200" indent="-457200"/>
            <a:r>
              <a:rPr lang="en-GB" dirty="0" smtClean="0"/>
              <a:t>Of course, the accountability goes further than shareholders needing reassurance; all stakeholders need that reassurance.</a:t>
            </a:r>
            <a:endParaRPr lang="en-GB" dirty="0"/>
          </a:p>
        </p:txBody>
      </p:sp>
    </p:spTree>
    <p:extLst>
      <p:ext uri="{BB962C8B-B14F-4D97-AF65-F5344CB8AC3E}">
        <p14:creationId xmlns="" xmlns:p14="http://schemas.microsoft.com/office/powerpoint/2010/main" val="351853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Poor corporate governance</a:t>
            </a:r>
            <a:endParaRPr lang="en-GB" dirty="0"/>
          </a:p>
        </p:txBody>
      </p:sp>
      <p:sp>
        <p:nvSpPr>
          <p:cNvPr id="3" name="Content Placeholder 2"/>
          <p:cNvSpPr>
            <a:spLocks noGrp="1"/>
          </p:cNvSpPr>
          <p:nvPr>
            <p:ph idx="1"/>
          </p:nvPr>
        </p:nvSpPr>
        <p:spPr>
          <a:xfrm>
            <a:off x="457200" y="2060848"/>
            <a:ext cx="8229600" cy="4295502"/>
          </a:xfrm>
        </p:spPr>
        <p:txBody>
          <a:bodyPr>
            <a:normAutofit fontScale="70000" lnSpcReduction="20000"/>
          </a:bodyPr>
          <a:lstStyle/>
          <a:p>
            <a:pPr marL="0" indent="0">
              <a:buNone/>
            </a:pPr>
            <a:r>
              <a:rPr lang="en-GB" dirty="0" smtClean="0"/>
              <a:t>If a business is suffering from poor corporate governance then the following symptoms may occur:</a:t>
            </a:r>
            <a:endParaRPr lang="en-GB" dirty="0"/>
          </a:p>
          <a:p>
            <a:r>
              <a:rPr lang="en-GB" dirty="0" smtClean="0"/>
              <a:t>Lack of growth in a sustainable way.</a:t>
            </a:r>
          </a:p>
          <a:p>
            <a:r>
              <a:rPr lang="en-GB" dirty="0" smtClean="0"/>
              <a:t>Weak management lurching from one crisis to another.</a:t>
            </a:r>
          </a:p>
          <a:p>
            <a:r>
              <a:rPr lang="en-GB" dirty="0" smtClean="0"/>
              <a:t>Poor financial controls.</a:t>
            </a:r>
          </a:p>
          <a:p>
            <a:r>
              <a:rPr lang="en-GB" dirty="0" smtClean="0"/>
              <a:t>Poor management information systems.</a:t>
            </a:r>
          </a:p>
          <a:p>
            <a:r>
              <a:rPr lang="en-GB" dirty="0" smtClean="0"/>
              <a:t>Unsound policies – e.g. high levels of stock.</a:t>
            </a:r>
          </a:p>
          <a:p>
            <a:r>
              <a:rPr lang="en-GB" dirty="0" smtClean="0"/>
              <a:t>Over-gearing – e.g. too high a debt so repayments are high.</a:t>
            </a:r>
          </a:p>
          <a:p>
            <a:r>
              <a:rPr lang="en-GB" dirty="0" smtClean="0"/>
              <a:t>Over dependence on just one customer – this can lead to problems if the customer fails.</a:t>
            </a:r>
          </a:p>
          <a:p>
            <a:r>
              <a:rPr lang="en-GB" dirty="0" smtClean="0"/>
              <a:t>Weak change management – especially when dealing with immediate issues.</a:t>
            </a:r>
          </a:p>
          <a:p>
            <a:r>
              <a:rPr lang="en-GB" dirty="0" smtClean="0"/>
              <a:t>Poor environmental controls. </a:t>
            </a:r>
            <a:endParaRPr lang="en-GB" dirty="0"/>
          </a:p>
        </p:txBody>
      </p:sp>
    </p:spTree>
    <p:extLst>
      <p:ext uri="{BB962C8B-B14F-4D97-AF65-F5344CB8AC3E}">
        <p14:creationId xmlns="" xmlns:p14="http://schemas.microsoft.com/office/powerpoint/2010/main" val="206383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424936" cy="969873"/>
          </a:xfrm>
        </p:spPr>
        <p:txBody>
          <a:bodyPr>
            <a:normAutofit fontScale="90000"/>
          </a:bodyPr>
          <a:lstStyle/>
          <a:p>
            <a:r>
              <a:rPr lang="en-GB" dirty="0" smtClean="0"/>
              <a:t>Examples of poor corporate governance</a:t>
            </a:r>
            <a:endParaRPr lang="en-GB" dirty="0"/>
          </a:p>
        </p:txBody>
      </p:sp>
      <p:sp>
        <p:nvSpPr>
          <p:cNvPr id="3" name="Content Placeholder 2"/>
          <p:cNvSpPr>
            <a:spLocks noGrp="1"/>
          </p:cNvSpPr>
          <p:nvPr>
            <p:ph idx="1"/>
          </p:nvPr>
        </p:nvSpPr>
        <p:spPr>
          <a:xfrm>
            <a:off x="467544" y="2420888"/>
            <a:ext cx="8229600" cy="4065315"/>
          </a:xfrm>
        </p:spPr>
        <p:txBody>
          <a:bodyPr>
            <a:normAutofit fontScale="77500" lnSpcReduction="20000"/>
          </a:bodyPr>
          <a:lstStyle/>
          <a:p>
            <a:r>
              <a:rPr lang="en-GB" dirty="0" smtClean="0"/>
              <a:t>Starbucks, Google and Amazon were all recently at the centre of a scandal involving their tax avoidance schemes (2013) . It turned out that because of the processes in place and the way the businesses had been set up they were avoiding paying corporation tax to the UK Government. </a:t>
            </a:r>
            <a:endParaRPr lang="en-GB" dirty="0"/>
          </a:p>
          <a:p>
            <a:r>
              <a:rPr lang="en-GB" dirty="0" smtClean="0"/>
              <a:t>According to the BBC, Starbucks had sales of £400m, but paid no tax. </a:t>
            </a:r>
            <a:endParaRPr lang="en-GB" dirty="0"/>
          </a:p>
          <a:p>
            <a:r>
              <a:rPr lang="en-GB" dirty="0" smtClean="0"/>
              <a:t>Nothing that the companies did was ‘illegal’ but it does seem unfair when the country was struggling financially. The businesses had not taken the interests of stakeholders into account and the processes of the businesses appeared to be acting against public feeling.</a:t>
            </a:r>
            <a:endParaRPr lang="en-GB" dirty="0"/>
          </a:p>
        </p:txBody>
      </p:sp>
    </p:spTree>
    <p:extLst>
      <p:ext uri="{BB962C8B-B14F-4D97-AF65-F5344CB8AC3E}">
        <p14:creationId xmlns="" xmlns:p14="http://schemas.microsoft.com/office/powerpoint/2010/main" val="2474540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l="6250" t="17143" r="37500" b="33571"/>
          <a:stretch>
            <a:fillRect/>
          </a:stretch>
        </p:blipFill>
        <p:spPr bwMode="auto">
          <a:xfrm>
            <a:off x="142812" y="785794"/>
            <a:ext cx="9001188" cy="4929222"/>
          </a:xfrm>
          <a:prstGeom prst="rect">
            <a:avLst/>
          </a:prstGeom>
          <a:noFill/>
          <a:ln w="9525">
            <a:noFill/>
            <a:miter lim="800000"/>
            <a:headEnd/>
            <a:tailEnd/>
          </a:ln>
          <a:effectLst/>
        </p:spPr>
      </p:pic>
    </p:spTree>
    <p:extLst>
      <p:ext uri="{BB962C8B-B14F-4D97-AF65-F5344CB8AC3E}">
        <p14:creationId xmlns="" xmlns:p14="http://schemas.microsoft.com/office/powerpoint/2010/main" val="2474540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1600</Words>
  <Application>Microsoft Office PowerPoint</Application>
  <PresentationFormat>On-screen Show (4:3)</PresentationFormat>
  <Paragraphs>146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10.4  Problems with strategy and why strategies fail </vt:lpstr>
      <vt:lpstr>Learning outcomes</vt:lpstr>
      <vt:lpstr>Control and ownership</vt:lpstr>
      <vt:lpstr>Slide 4</vt:lpstr>
      <vt:lpstr>Corporate governance</vt:lpstr>
      <vt:lpstr>Corporate governance</vt:lpstr>
      <vt:lpstr>Poor corporate governance</vt:lpstr>
      <vt:lpstr>Examples of poor corporate governance</vt:lpstr>
      <vt:lpstr>Slide 9</vt:lpstr>
      <vt:lpstr>Slide 10</vt:lpstr>
      <vt:lpstr>Evaluating strategic performance</vt:lpstr>
      <vt:lpstr>Evaluating strategic performance</vt:lpstr>
      <vt:lpstr>Why do strategic planning?</vt:lpstr>
      <vt:lpstr>Why do strategic planning?</vt:lpstr>
      <vt:lpstr>Why do strategic planning?</vt:lpstr>
      <vt:lpstr>Contingency planning</vt:lpstr>
      <vt:lpstr>Contingency planning</vt:lpstr>
      <vt:lpstr>Contingency planning</vt:lpstr>
      <vt:lpstr>Scenarios can be plotted on a risk and probability chart</vt:lpstr>
      <vt:lpstr>Scenarios can be plotted on a risk and probability chart</vt:lpstr>
      <vt:lpstr>Why do contingency planning?</vt:lpstr>
      <vt:lpstr>Why do contingency planning?</vt:lpstr>
      <vt:lpstr>Discussion or activity</vt:lpstr>
      <vt:lpstr>Exam-style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Problems with strategy and why strategies fail</dc:title>
  <dc:creator>user</dc:creator>
  <cp:lastModifiedBy>user</cp:lastModifiedBy>
  <cp:revision>20</cp:revision>
  <dcterms:created xsi:type="dcterms:W3CDTF">2017-02-25T10:59:28Z</dcterms:created>
  <dcterms:modified xsi:type="dcterms:W3CDTF">2017-02-25T12:41:13Z</dcterms:modified>
</cp:coreProperties>
</file>