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9" r:id="rId2"/>
    <p:sldId id="410" r:id="rId3"/>
    <p:sldId id="329" r:id="rId4"/>
    <p:sldId id="375" r:id="rId5"/>
    <p:sldId id="411" r:id="rId6"/>
    <p:sldId id="351" r:id="rId7"/>
    <p:sldId id="409" r:id="rId8"/>
    <p:sldId id="327" r:id="rId9"/>
  </p:sldIdLst>
  <p:sldSz cx="9144000" cy="6858000" type="screen4x3"/>
  <p:notesSz cx="6797675" cy="9928225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07" autoAdjust="0"/>
  </p:normalViewPr>
  <p:slideViewPr>
    <p:cSldViewPr snapToGrid="0" snapToObjects="1">
      <p:cViewPr>
        <p:scale>
          <a:sx n="100" d="100"/>
          <a:sy n="100" d="100"/>
        </p:scale>
        <p:origin x="-13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19/02/2019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9788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1.4 Making the business effective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1.4.1 The options for start-up and small businesses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and liability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and liability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Limited liability</a:t>
            </a:r>
          </a:p>
          <a:p>
            <a:pPr lvl="0"/>
            <a:r>
              <a:rPr lang="en-GB" dirty="0"/>
              <a:t>Unlimited liability</a:t>
            </a:r>
          </a:p>
          <a:p>
            <a:r>
              <a:rPr lang="en-GB" dirty="0"/>
              <a:t>Advantages and disadvantages of three types of business start up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504D"/>
                </a:solidFill>
              </a:rPr>
              <a:t>Unlimited </a:t>
            </a:r>
            <a:r>
              <a:rPr lang="en-GB" b="1" dirty="0">
                <a:solidFill>
                  <a:srgbClr val="C0504D"/>
                </a:solidFill>
              </a:rPr>
              <a:t>liability</a:t>
            </a:r>
          </a:p>
          <a:p>
            <a:r>
              <a:rPr lang="en-GB" dirty="0"/>
              <a:t>Treating the business and the individual owner as inseparable, therefore making the individual responsible for all the debts of a failed </a:t>
            </a:r>
            <a:r>
              <a:rPr lang="en-GB" dirty="0" smtClean="0"/>
              <a:t>business</a:t>
            </a:r>
          </a:p>
          <a:p>
            <a:pPr marL="0" indent="0">
              <a:buNone/>
            </a:pPr>
            <a:r>
              <a:rPr b="1" smtClean="0">
                <a:solidFill>
                  <a:srgbClr val="C0504D"/>
                </a:solidFill>
              </a:rPr>
              <a:t>Sole trader</a:t>
            </a:r>
          </a:p>
          <a:p>
            <a:r>
              <a:rPr smtClean="0"/>
              <a:t>A business run by one person, who has unlimited liability for any business </a:t>
            </a:r>
            <a:r>
              <a:rPr smtClean="0"/>
              <a:t>debts</a:t>
            </a:r>
          </a:p>
          <a:p>
            <a:pPr marL="0" indent="0">
              <a:buNone/>
            </a:pPr>
            <a:r>
              <a:rPr b="1" smtClean="0">
                <a:solidFill>
                  <a:srgbClr val="C0504D"/>
                </a:solidFill>
              </a:rPr>
              <a:t>Bankrupt</a:t>
            </a:r>
          </a:p>
          <a:p>
            <a:r>
              <a:rPr smtClean="0"/>
              <a:t>When an individual is unable to pay their debts, even after all personal assets have been sold for cash</a:t>
            </a:r>
          </a:p>
          <a:p>
            <a:endParaRPr sz="2200" smtClean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Unlimited liability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5756637" cy="4702804"/>
          </a:xfrm>
        </p:spPr>
        <p:txBody>
          <a:bodyPr/>
          <a:lstStyle/>
          <a:p>
            <a:pPr lvl="0"/>
            <a:r>
              <a:rPr lang="en-GB" sz="1800" b="1" dirty="0">
                <a:solidFill>
                  <a:srgbClr val="C0504D"/>
                </a:solidFill>
              </a:rPr>
              <a:t>Unlimited liability </a:t>
            </a:r>
            <a:r>
              <a:rPr lang="en-GB" sz="1800" dirty="0"/>
              <a:t>is where the owner of the business is responsible for all the debts it incurs, no matter how large.</a:t>
            </a:r>
          </a:p>
          <a:p>
            <a:pPr lvl="0"/>
            <a:r>
              <a:rPr lang="en-GB" sz="1800" dirty="0"/>
              <a:t>A person running their own business without forming a limited company is called a </a:t>
            </a:r>
            <a:r>
              <a:rPr lang="en-GB" sz="1800" b="1" dirty="0">
                <a:solidFill>
                  <a:srgbClr val="C0504D"/>
                </a:solidFill>
              </a:rPr>
              <a:t>sole trader</a:t>
            </a:r>
            <a:r>
              <a:rPr lang="en-GB" sz="1800" dirty="0"/>
              <a:t>.</a:t>
            </a:r>
          </a:p>
          <a:p>
            <a:pPr lvl="0"/>
            <a:r>
              <a:rPr lang="en-GB" sz="1800" dirty="0"/>
              <a:t>Where a person starts a business with others without becoming a limited company this is called a </a:t>
            </a:r>
            <a:r>
              <a:rPr lang="en-GB" sz="1800" b="1" dirty="0">
                <a:solidFill>
                  <a:srgbClr val="C0504D"/>
                </a:solidFill>
              </a:rPr>
              <a:t>partnership</a:t>
            </a:r>
            <a:r>
              <a:rPr lang="en-GB" sz="1800" dirty="0"/>
              <a:t>.</a:t>
            </a:r>
          </a:p>
          <a:p>
            <a:pPr lvl="0"/>
            <a:r>
              <a:rPr lang="en-GB" sz="1800" dirty="0">
                <a:solidFill>
                  <a:srgbClr val="00B050"/>
                </a:solidFill>
              </a:rPr>
              <a:t>A benefit of starting a business as an unlimited liability is there are less costs when setting up and less legal formalities.</a:t>
            </a:r>
          </a:p>
          <a:p>
            <a:pPr lvl="0"/>
            <a:r>
              <a:rPr lang="en-GB" sz="1800" dirty="0">
                <a:solidFill>
                  <a:srgbClr val="FF0000"/>
                </a:solidFill>
              </a:rPr>
              <a:t>A drawback of starting a business with unlimited liability is if the business fails the owner is responsible personally for all the debts.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If the person cannot pay the debts they could lose their personal possessions or be made </a:t>
            </a:r>
            <a:r>
              <a:rPr lang="en-GB" sz="1800" b="1" dirty="0">
                <a:solidFill>
                  <a:srgbClr val="FF0000"/>
                </a:solidFill>
              </a:rPr>
              <a:t>bankrupt</a:t>
            </a:r>
            <a:r>
              <a:rPr lang="en-GB" sz="1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20554" y="3225656"/>
            <a:ext cx="2900507" cy="290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423359"/>
            <a:ext cx="9143999" cy="4702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 smtClean="0">
                <a:solidFill>
                  <a:srgbClr val="C0504D"/>
                </a:solidFill>
              </a:rPr>
              <a:t>Limited </a:t>
            </a:r>
            <a:r>
              <a:rPr lang="en-GB" sz="2200" b="1" dirty="0">
                <a:solidFill>
                  <a:srgbClr val="C0504D"/>
                </a:solidFill>
              </a:rPr>
              <a:t>liability</a:t>
            </a:r>
          </a:p>
          <a:p>
            <a:r>
              <a:rPr lang="en-GB" sz="2200" dirty="0"/>
              <a:t>Restricting the losses suffered by owners or shareholders to the sum they invested in the </a:t>
            </a:r>
            <a:r>
              <a:rPr lang="en-GB" sz="2200" dirty="0" smtClean="0"/>
              <a:t>business</a:t>
            </a:r>
            <a:endParaRPr sz="2200" smtClean="0"/>
          </a:p>
          <a:p>
            <a:pPr marL="0" indent="0">
              <a:buNone/>
            </a:pPr>
            <a:r>
              <a:rPr sz="2200" b="1" smtClean="0">
                <a:solidFill>
                  <a:srgbClr val="C0504D"/>
                </a:solidFill>
              </a:rPr>
              <a:t>Private limited </a:t>
            </a:r>
            <a:r>
              <a:rPr sz="2200" b="1" smtClean="0">
                <a:solidFill>
                  <a:srgbClr val="C0504D"/>
                </a:solidFill>
              </a:rPr>
              <a:t>company (Ltd)</a:t>
            </a:r>
            <a:endParaRPr sz="2200" b="1" smtClean="0">
              <a:solidFill>
                <a:srgbClr val="C0504D"/>
              </a:solidFill>
            </a:endParaRPr>
          </a:p>
          <a:p>
            <a:r>
              <a:rPr sz="2200" smtClean="0"/>
              <a:t>A small family business in which shareholders enjoy limited </a:t>
            </a:r>
            <a:r>
              <a:rPr sz="2200" smtClean="0"/>
              <a:t>liability</a:t>
            </a:r>
            <a:endParaRPr sz="2200" smtClean="0"/>
          </a:p>
          <a:p>
            <a:pPr>
              <a:buNone/>
            </a:pPr>
            <a:r>
              <a:rPr sz="2200" b="1" smtClean="0">
                <a:solidFill>
                  <a:srgbClr val="C0504D"/>
                </a:solidFill>
              </a:rPr>
              <a:t>Incorporation</a:t>
            </a:r>
          </a:p>
          <a:p>
            <a:r>
              <a:rPr sz="2200" smtClean="0"/>
              <a:t>the </a:t>
            </a:r>
            <a:r>
              <a:rPr sz="2200" smtClean="0"/>
              <a:t>process by which a new or existing business registers as a limited company. A company is a legal entity with a separate identity from those who own or run it</a:t>
            </a:r>
            <a:r>
              <a:rPr sz="2200" smtClean="0"/>
              <a:t>.</a:t>
            </a:r>
          </a:p>
          <a:p>
            <a:pPr>
              <a:buNone/>
            </a:pPr>
            <a:r>
              <a:rPr sz="2200" b="1" smtClean="0">
                <a:solidFill>
                  <a:srgbClr val="C0504D"/>
                </a:solidFill>
              </a:rPr>
              <a:t>Companies </a:t>
            </a:r>
          </a:p>
          <a:p>
            <a:r>
              <a:rPr sz="2200" smtClean="0"/>
              <a:t>Business </a:t>
            </a:r>
            <a:r>
              <a:rPr sz="2200" smtClean="0"/>
              <a:t>whose shareholders have limited liability. These are either a Private Limited Company (Ltd) or Public Limited Company (PLC), They have to publish their accounts.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Limited liability &amp; private limited companies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Private limited companies are normally family owned businesses with the family as shareholders and enjoying limited liability.</a:t>
            </a:r>
          </a:p>
          <a:p>
            <a:pPr lvl="0"/>
            <a:r>
              <a:rPr lang="en-GB" sz="2200" dirty="0"/>
              <a:t>To set up a private limited company an application form is filled in and sent to Companies House, along with a payment.</a:t>
            </a:r>
          </a:p>
          <a:p>
            <a:pPr lvl="0"/>
            <a:r>
              <a:rPr lang="en-GB" sz="2200" dirty="0"/>
              <a:t>Benefits of being a limited company include:</a:t>
            </a:r>
          </a:p>
          <a:p>
            <a:pPr lvl="0"/>
            <a:r>
              <a:rPr lang="en-GB" sz="2200" dirty="0">
                <a:solidFill>
                  <a:srgbClr val="00B050"/>
                </a:solidFill>
              </a:rPr>
              <a:t>Ownership is divided amongst the people who own shares. 51% of the shares means the owner keeps control of the business.</a:t>
            </a:r>
          </a:p>
          <a:p>
            <a:pPr lvl="0"/>
            <a:r>
              <a:rPr lang="en-GB" sz="2200" dirty="0">
                <a:solidFill>
                  <a:srgbClr val="00B050"/>
                </a:solidFill>
              </a:rPr>
              <a:t>If the business fails, there is limited liability</a:t>
            </a:r>
          </a:p>
          <a:p>
            <a:pPr lvl="0"/>
            <a:r>
              <a:rPr lang="en-GB" sz="2200" dirty="0">
                <a:solidFill>
                  <a:srgbClr val="FF0000"/>
                </a:solidFill>
              </a:rPr>
              <a:t>A drawback of a limited company is that there are more costs to running it – such as </a:t>
            </a:r>
            <a:endParaRPr lang="en-GB" sz="2200" dirty="0" smtClean="0">
              <a:solidFill>
                <a:srgbClr val="FF0000"/>
              </a:solidFill>
            </a:endParaRPr>
          </a:p>
          <a:p>
            <a:pPr lvl="0"/>
            <a:r>
              <a:rPr lang="en-GB" sz="2200" dirty="0" smtClean="0">
                <a:solidFill>
                  <a:srgbClr val="FF0000"/>
                </a:solidFill>
              </a:rPr>
              <a:t>having </a:t>
            </a:r>
            <a:r>
              <a:rPr lang="en-GB" sz="2200" dirty="0">
                <a:solidFill>
                  <a:srgbClr val="FF0000"/>
                </a:solidFill>
              </a:rPr>
              <a:t>to get an accountant to publish accounts.</a:t>
            </a:r>
          </a:p>
          <a:p>
            <a:pPr lvl="0"/>
            <a:r>
              <a:rPr lang="en-GB" sz="2200" dirty="0">
                <a:solidFill>
                  <a:srgbClr val="FF0000"/>
                </a:solidFill>
              </a:rPr>
              <a:t>Finance the purchase of assets with a long life, e.g. property purchases</a:t>
            </a:r>
          </a:p>
          <a:p>
            <a:r>
              <a:rPr lang="en-GB" sz="2200" dirty="0">
                <a:solidFill>
                  <a:srgbClr val="FF0000"/>
                </a:solidFill>
              </a:rPr>
              <a:t>Expand the business such as increasing the size of a factory.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Advantages and disadvantages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84974" y="1535691"/>
            <a:ext cx="19012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INSERT aw 19_03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14011612"/>
              </p:ext>
            </p:extLst>
          </p:nvPr>
        </p:nvGraphicFramePr>
        <p:xfrm>
          <a:off x="155276" y="1550730"/>
          <a:ext cx="8766476" cy="45159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5250">
                  <a:extLst>
                    <a:ext uri="{9D8B030D-6E8A-4147-A177-3AD203B41FA5}">
                      <a16:colId xmlns:a16="http://schemas.microsoft.com/office/drawing/2014/main" xmlns="" val="726136495"/>
                    </a:ext>
                  </a:extLst>
                </a:gridCol>
                <a:gridCol w="3061077">
                  <a:extLst>
                    <a:ext uri="{9D8B030D-6E8A-4147-A177-3AD203B41FA5}">
                      <a16:colId xmlns:a16="http://schemas.microsoft.com/office/drawing/2014/main" xmlns="" val="1217922870"/>
                    </a:ext>
                  </a:extLst>
                </a:gridCol>
                <a:gridCol w="3900149">
                  <a:extLst>
                    <a:ext uri="{9D8B030D-6E8A-4147-A177-3AD203B41FA5}">
                      <a16:colId xmlns:a16="http://schemas.microsoft.com/office/drawing/2014/main" xmlns="" val="3505604201"/>
                    </a:ext>
                  </a:extLst>
                </a:gridCol>
              </a:tblGrid>
              <a:tr h="621775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buFont typeface="Arial"/>
                        <a:buNone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/>
                        <a:t>Advantages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/>
                        <a:t>Disadvantages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6441642"/>
                  </a:ext>
                </a:extLst>
              </a:tr>
              <a:tr h="1584249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Sole trader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start trading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immediately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100 per cent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/>
                        <a:t>Unlimited (personal) liability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 smtClean="0"/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 smtClean="0"/>
                        <a:t>Have </a:t>
                      </a:r>
                      <a:r>
                        <a:rPr lang="en-GB" sz="1400" kern="1200" dirty="0"/>
                        <a:t>100 per cent </a:t>
                      </a:r>
                      <a:r>
                        <a:rPr lang="en-GB" sz="1400" kern="1200" dirty="0" smtClean="0"/>
                        <a:t>responsibility </a:t>
                      </a:r>
                      <a:r>
                        <a:rPr lang="en-GB" sz="1400" kern="1200" dirty="0"/>
                        <a:t>for the business, making holidays a problem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42528259"/>
                  </a:ext>
                </a:extLst>
              </a:tr>
              <a:tr h="1298062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/>
                        <a:t>Partnership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/>
                        <a:t>Liability is spread between the partners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 smtClean="0"/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 smtClean="0"/>
                        <a:t>Complementary </a:t>
                      </a:r>
                      <a:r>
                        <a:rPr lang="en-GB" sz="1400" kern="1200" dirty="0"/>
                        <a:t>skills may enhance the business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1397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/>
                        <a:t>Unlimited liability, including for business debts caused by partner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 smtClean="0"/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 smtClean="0"/>
                        <a:t>There </a:t>
                      </a:r>
                      <a:r>
                        <a:rPr lang="en-GB" sz="1400" kern="1200" dirty="0"/>
                        <a:t>may be clashes as one partner seeks overall control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69330739"/>
                  </a:ext>
                </a:extLst>
              </a:tr>
              <a:tr h="1011875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400" kern="1200" dirty="0"/>
                        <a:t>Limited company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/>
                        <a:t>Limited liability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 smtClean="0"/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 smtClean="0"/>
                        <a:t>Can </a:t>
                      </a:r>
                      <a:r>
                        <a:rPr lang="en-GB" sz="1400" kern="1200" dirty="0"/>
                        <a:t>sell shares to outside investors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/>
                        <a:t>Risk of losing control</a:t>
                      </a:r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400" kern="1200" dirty="0" smtClean="0"/>
                    </a:p>
                    <a:p>
                      <a:pPr marL="0" lvl="0" indent="0" algn="l" defTabSz="4572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400" kern="1200" dirty="0" smtClean="0"/>
                        <a:t>Cost </a:t>
                      </a:r>
                      <a:r>
                        <a:rPr lang="en-GB" sz="1400" kern="1200" dirty="0"/>
                        <a:t>of starting up and cost of getting accounts audited every year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11696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709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Name a type of business that has unlimited liability.</a:t>
            </a:r>
          </a:p>
          <a:p>
            <a:pPr lvl="0"/>
            <a:r>
              <a:rPr lang="en-GB" dirty="0"/>
              <a:t>Give one advantage of setting up as this type of business.</a:t>
            </a:r>
          </a:p>
          <a:p>
            <a:pPr lvl="0"/>
            <a:r>
              <a:rPr lang="en-GB" dirty="0"/>
              <a:t>Give one disadvantage of setting up as this type of business.</a:t>
            </a:r>
          </a:p>
          <a:p>
            <a:pPr lvl="0"/>
            <a:r>
              <a:rPr lang="en-GB" dirty="0"/>
              <a:t>What does it mean if a person goes bankrupt?</a:t>
            </a:r>
          </a:p>
          <a:p>
            <a:pPr lvl="0"/>
            <a:r>
              <a:rPr lang="en-GB" dirty="0"/>
              <a:t>What is a business called that has shareholders?</a:t>
            </a:r>
          </a:p>
          <a:p>
            <a:r>
              <a:rPr lang="en-GB" dirty="0"/>
              <a:t>Name a benefit of a business with limited liability.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6119</TotalTime>
  <Words>640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Ownership and liability</vt:lpstr>
      <vt:lpstr>Ownership and liability</vt:lpstr>
      <vt:lpstr>Key words</vt:lpstr>
      <vt:lpstr>Unlimited liability</vt:lpstr>
      <vt:lpstr>Key words</vt:lpstr>
      <vt:lpstr>Limited liability &amp; private limited companies</vt:lpstr>
      <vt:lpstr>Advantages and disadvantages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491</cp:revision>
  <dcterms:created xsi:type="dcterms:W3CDTF">2012-02-07T12:53:50Z</dcterms:created>
  <dcterms:modified xsi:type="dcterms:W3CDTF">2019-02-19T17:30:55Z</dcterms:modified>
</cp:coreProperties>
</file>