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9" r:id="rId2"/>
    <p:sldId id="372" r:id="rId3"/>
    <p:sldId id="329" r:id="rId4"/>
    <p:sldId id="363" r:id="rId5"/>
    <p:sldId id="374" r:id="rId6"/>
    <p:sldId id="365" r:id="rId7"/>
    <p:sldId id="367" r:id="rId8"/>
    <p:sldId id="373" r:id="rId9"/>
    <p:sldId id="369" r:id="rId10"/>
    <p:sldId id="371" r:id="rId11"/>
    <p:sldId id="327" r:id="rId12"/>
  </p:sldIdLst>
  <p:sldSz cx="9144000" cy="6858000" type="screen4x3"/>
  <p:notesSz cx="6797675" cy="9928225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7" autoAdjust="0"/>
  </p:normalViewPr>
  <p:slideViewPr>
    <p:cSldViewPr snapToGrid="0" snapToObjects="1">
      <p:cViewPr varScale="1">
        <p:scale>
          <a:sx n="100" d="100"/>
          <a:sy n="100" d="100"/>
        </p:scale>
        <p:origin x="86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02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32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181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2.2 Making marketing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2.2.4 Place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E-tail distribution or e-commerce?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110538" cy="4702804"/>
          </a:xfrm>
        </p:spPr>
        <p:txBody>
          <a:bodyPr/>
          <a:lstStyle/>
          <a:p>
            <a:pPr lvl="0"/>
            <a:r>
              <a:rPr lang="en-GB" sz="2200" dirty="0"/>
              <a:t>E-</a:t>
            </a:r>
            <a:r>
              <a:rPr lang="en-GB" sz="2200" dirty="0" err="1"/>
              <a:t>tailers</a:t>
            </a:r>
            <a:r>
              <a:rPr lang="en-GB" sz="2200" dirty="0"/>
              <a:t> are increasingly becoming the first method of buying products due to their ease of use and accessibility. For example, Amazon reviews are unbiased and pull no punches on products.</a:t>
            </a:r>
          </a:p>
          <a:p>
            <a:pPr lvl="0"/>
            <a:r>
              <a:rPr lang="en-GB" sz="2200" dirty="0"/>
              <a:t>Look at the graph showing clothing e-</a:t>
            </a:r>
            <a:r>
              <a:rPr lang="en-GB" sz="2200" dirty="0" err="1"/>
              <a:t>tailer</a:t>
            </a:r>
            <a:r>
              <a:rPr lang="en-GB" sz="2200" dirty="0"/>
              <a:t> ASOS sales.</a:t>
            </a:r>
          </a:p>
          <a:p>
            <a:r>
              <a:rPr lang="en-GB" sz="2200" dirty="0"/>
              <a:t>If you were starting a </a:t>
            </a:r>
            <a:br>
              <a:rPr lang="en-GB" sz="2200" dirty="0"/>
            </a:br>
            <a:r>
              <a:rPr lang="en-GB" sz="2200" dirty="0"/>
              <a:t>business selling clothes </a:t>
            </a:r>
            <a:br>
              <a:rPr lang="en-GB" sz="2200" dirty="0"/>
            </a:br>
            <a:r>
              <a:rPr lang="en-GB" sz="2200" dirty="0"/>
              <a:t>would you be a retailer </a:t>
            </a:r>
            <a:br>
              <a:rPr lang="en-GB" sz="2200" dirty="0"/>
            </a:br>
            <a:r>
              <a:rPr lang="en-GB" sz="2200" dirty="0"/>
              <a:t>or an e-</a:t>
            </a:r>
            <a:r>
              <a:rPr lang="en-GB" sz="2200" dirty="0" err="1"/>
              <a:t>tailer</a:t>
            </a:r>
            <a:r>
              <a:rPr lang="en-GB" sz="2200" dirty="0"/>
              <a:t>? Explain why.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14284" y="3150606"/>
            <a:ext cx="5197309" cy="29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2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are the three main channels of distribution?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Draw a diagram of the three main channels of distribution. 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one benefit of being a retailer.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one drawback of being a retailer. 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one benefit of being an e-</a:t>
            </a:r>
            <a:r>
              <a:rPr lang="en-GB" dirty="0" err="1"/>
              <a:t>tailer</a:t>
            </a:r>
            <a:r>
              <a:rPr lang="en-GB" dirty="0"/>
              <a:t>.</a:t>
            </a:r>
          </a:p>
          <a:p>
            <a:pPr>
              <a:lnSpc>
                <a:spcPct val="90000"/>
              </a:lnSpc>
            </a:pPr>
            <a:r>
              <a:rPr lang="en-GB" dirty="0"/>
              <a:t>Give one drawback of being an e-</a:t>
            </a:r>
            <a:r>
              <a:rPr lang="en-GB" dirty="0" err="1"/>
              <a:t>tailer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Methods of retail distribution</a:t>
            </a:r>
          </a:p>
          <a:p>
            <a:pPr lvl="0"/>
            <a:r>
              <a:rPr lang="en-GB" dirty="0"/>
              <a:t>Gaining retail distribution</a:t>
            </a:r>
          </a:p>
          <a:p>
            <a:r>
              <a:rPr lang="fr-FR" dirty="0" err="1"/>
              <a:t>E-tail</a:t>
            </a:r>
            <a:r>
              <a:rPr lang="fr-FR" dirty="0"/>
              <a:t> distribution or e-commerce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3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11959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5400" b="1" dirty="0">
                <a:solidFill>
                  <a:srgbClr val="C0504D"/>
                </a:solidFill>
              </a:rPr>
              <a:t>Distribution</a:t>
            </a:r>
          </a:p>
          <a:p>
            <a:pPr lvl="0"/>
            <a:r>
              <a:rPr lang="en-GB" sz="5400" dirty="0"/>
              <a:t>How ownership changes as a product goes from producer to consumer</a:t>
            </a:r>
            <a:endParaRPr lang="en-GB" sz="5400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retail distribution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671852" cy="4702804"/>
          </a:xfrm>
        </p:spPr>
        <p:txBody>
          <a:bodyPr/>
          <a:lstStyle/>
          <a:p>
            <a:pPr lvl="0"/>
            <a:r>
              <a:rPr lang="en-GB" sz="2000" dirty="0"/>
              <a:t>Distribution is how ownership changes as a product goes from producer to consumer.</a:t>
            </a:r>
          </a:p>
          <a:p>
            <a:pPr lvl="0"/>
            <a:r>
              <a:rPr lang="en-GB" sz="2000" dirty="0"/>
              <a:t>Choosing the correct approach is key to the success of a product. There are three main methods – see the diagram.</a:t>
            </a:r>
          </a:p>
          <a:p>
            <a:pPr lvl="0"/>
            <a:r>
              <a:rPr lang="en-GB" sz="2000" dirty="0"/>
              <a:t>The traditional channel means producers sell in bulk to wholesalers, who then sell smaller amounts to retailers</a:t>
            </a:r>
          </a:p>
          <a:p>
            <a:pPr lvl="0"/>
            <a:r>
              <a:rPr lang="en-GB" sz="2000" dirty="0"/>
              <a:t>The modern channel is where the producer sells directly to the retailer – such as supermarkets buying milk directly </a:t>
            </a:r>
            <a:br>
              <a:rPr lang="en-GB" sz="2000" dirty="0"/>
            </a:br>
            <a:r>
              <a:rPr lang="en-GB" sz="2000" dirty="0"/>
              <a:t>from farmers.</a:t>
            </a:r>
          </a:p>
          <a:p>
            <a:pPr lvl="0"/>
            <a:r>
              <a:rPr lang="en-GB" sz="2000" dirty="0"/>
              <a:t>Finally, the direct channel is where </a:t>
            </a:r>
            <a:br>
              <a:rPr lang="en-GB" sz="2000" dirty="0"/>
            </a:br>
            <a:r>
              <a:rPr lang="en-GB" sz="2000" dirty="0"/>
              <a:t>the producer sells straight to the </a:t>
            </a:r>
            <a:br>
              <a:rPr lang="en-GB" sz="2000" dirty="0"/>
            </a:br>
            <a:r>
              <a:rPr lang="en-GB" sz="2000" dirty="0"/>
              <a:t>customer, e.g. Apple store or Next </a:t>
            </a:r>
            <a:br>
              <a:rPr lang="en-GB" sz="2000" dirty="0"/>
            </a:br>
            <a:r>
              <a:rPr lang="en-GB" sz="2000" dirty="0"/>
              <a:t>mail order.</a:t>
            </a:r>
          </a:p>
          <a:p>
            <a:r>
              <a:rPr lang="en-GB" sz="2000" dirty="0"/>
              <a:t>Can you name one advantage and </a:t>
            </a:r>
            <a:br>
              <a:rPr lang="en-GB" sz="2000" dirty="0"/>
            </a:br>
            <a:r>
              <a:rPr lang="en-GB" sz="2000" dirty="0"/>
              <a:t>disadvantage of selling through each method of distribution?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69941" y="3774761"/>
            <a:ext cx="3819322" cy="219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1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11959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800" b="1" dirty="0">
                <a:solidFill>
                  <a:srgbClr val="C0504D"/>
                </a:solidFill>
              </a:rPr>
              <a:t>Retailer</a:t>
            </a:r>
          </a:p>
          <a:p>
            <a:pPr lvl="0"/>
            <a:r>
              <a:rPr lang="en-GB" sz="4800" dirty="0"/>
              <a:t>A shop or chain of shops, usually selling from a building in a high street or shopping centre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100818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Gaining retail distribution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765785" cy="4702804"/>
          </a:xfrm>
        </p:spPr>
        <p:txBody>
          <a:bodyPr/>
          <a:lstStyle/>
          <a:p>
            <a:pPr lvl="0"/>
            <a:r>
              <a:rPr lang="en-GB" dirty="0"/>
              <a:t>A retailer is a shop or chain of shops, usually selling from a building in a high street or shopping centre.</a:t>
            </a:r>
          </a:p>
          <a:p>
            <a:pPr lvl="0"/>
            <a:r>
              <a:rPr lang="en-GB" dirty="0"/>
              <a:t>In order to distribute, a business needs to: </a:t>
            </a:r>
          </a:p>
          <a:p>
            <a:pPr lvl="1"/>
            <a:r>
              <a:rPr lang="en-GB" dirty="0"/>
              <a:t>show their brands are unique to the customer</a:t>
            </a:r>
          </a:p>
          <a:p>
            <a:pPr lvl="1"/>
            <a:r>
              <a:rPr lang="en-GB" dirty="0"/>
              <a:t>have strong marketing support behind the brand, e.g. a good sales team that can show customers the benefits of buying the product over competitors</a:t>
            </a:r>
          </a:p>
          <a:p>
            <a:pPr lvl="1"/>
            <a:r>
              <a:rPr lang="en-GB" dirty="0"/>
              <a:t>make a profit acceptable to the retailer.</a:t>
            </a:r>
          </a:p>
        </p:txBody>
      </p:sp>
    </p:spTree>
    <p:extLst>
      <p:ext uri="{BB962C8B-B14F-4D97-AF65-F5344CB8AC3E}">
        <p14:creationId xmlns:p14="http://schemas.microsoft.com/office/powerpoint/2010/main" val="39152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Gaining retail distribution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765785" cy="4702804"/>
          </a:xfrm>
        </p:spPr>
        <p:txBody>
          <a:bodyPr/>
          <a:lstStyle/>
          <a:p>
            <a:pPr lvl="0"/>
            <a:r>
              <a:rPr lang="en-GB" sz="2400" dirty="0"/>
              <a:t>To keep stock over a period of years:</a:t>
            </a:r>
          </a:p>
          <a:p>
            <a:pPr lvl="1"/>
            <a:r>
              <a:rPr lang="en-GB" sz="2400" dirty="0"/>
              <a:t>promotional offers need to be offered, such as half price sales</a:t>
            </a:r>
          </a:p>
          <a:p>
            <a:pPr lvl="1"/>
            <a:r>
              <a:rPr lang="en-GB" sz="2400" dirty="0"/>
              <a:t>customers need to be persuaded to try products at full price.</a:t>
            </a:r>
          </a:p>
          <a:p>
            <a:r>
              <a:rPr lang="en-GB" sz="2400" dirty="0"/>
              <a:t>Can you name one advantage and one disadvantage of selling products from a shop to the customer?</a:t>
            </a:r>
          </a:p>
          <a:p>
            <a:endParaRPr lang="en-GB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1FFB84B6-F66D-4CD9-BDC3-F21003F7A11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3428329"/>
              </p:ext>
            </p:extLst>
          </p:nvPr>
        </p:nvGraphicFramePr>
        <p:xfrm>
          <a:off x="271604" y="4275208"/>
          <a:ext cx="8650146" cy="18955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5073">
                  <a:extLst>
                    <a:ext uri="{9D8B030D-6E8A-4147-A177-3AD203B41FA5}">
                      <a16:colId xmlns:a16="http://schemas.microsoft.com/office/drawing/2014/main" val="878747653"/>
                    </a:ext>
                  </a:extLst>
                </a:gridCol>
                <a:gridCol w="4325073">
                  <a:extLst>
                    <a:ext uri="{9D8B030D-6E8A-4147-A177-3AD203B41FA5}">
                      <a16:colId xmlns:a16="http://schemas.microsoft.com/office/drawing/2014/main" val="2306432036"/>
                    </a:ext>
                  </a:extLst>
                </a:gridCol>
              </a:tblGrid>
              <a:tr h="310627">
                <a:tc>
                  <a:txBody>
                    <a:bodyPr/>
                    <a:lstStyle/>
                    <a:p>
                      <a:r>
                        <a:rPr lang="en-GB" sz="14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1634"/>
                  </a:ext>
                </a:extLst>
              </a:tr>
              <a:tr h="1327611">
                <a:tc>
                  <a:txBody>
                    <a:bodyPr/>
                    <a:lstStyle/>
                    <a:p>
                      <a:r>
                        <a:rPr lang="en-GB" sz="1400" u="none" strike="noStrike" kern="1200" baseline="0" dirty="0"/>
                        <a:t>Customers can touch, hold, feel, smell and wear products before buying; makes it easy to compare with rival products</a:t>
                      </a:r>
                    </a:p>
                    <a:p>
                      <a:r>
                        <a:rPr lang="en-GB" sz="1400" u="none" strike="noStrike" kern="1200" baseline="0" dirty="0"/>
                        <a:t>You can choose a lean piece of meat or a nearly-ripe piece of fruit; ecommerce can’t match that </a:t>
                      </a:r>
                    </a:p>
                    <a:p>
                      <a:r>
                        <a:rPr lang="en-GB" sz="1400" u="none" strike="noStrike" kern="1200" baseline="0" dirty="0"/>
                        <a:t>You can take it away instantly; not even same-day delivery can match that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u="none" strike="noStrike" kern="1200" baseline="0" dirty="0"/>
                        <a:t>‘Going shopping’ is time consuming, especially when it seems important to make full comparisons (e.g., visiting lots of shops)</a:t>
                      </a:r>
                    </a:p>
                    <a:p>
                      <a:r>
                        <a:rPr lang="en-GB" sz="1400" u="none" strike="noStrike" kern="1200" baseline="0" dirty="0"/>
                        <a:t>Choice can be overwhelming, leading to too much time being spent</a:t>
                      </a:r>
                    </a:p>
                    <a:p>
                      <a:r>
                        <a:rPr lang="en-GB" sz="1400" u="none" strike="noStrike" kern="1200" baseline="0" dirty="0"/>
                        <a:t>You have to carry everything; especially hard for those without a car (30 per cent of households)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236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4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11959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b="1" dirty="0">
                <a:solidFill>
                  <a:srgbClr val="C0504D"/>
                </a:solidFill>
              </a:rPr>
              <a:t>E-</a:t>
            </a:r>
            <a:r>
              <a:rPr lang="en-GB" sz="4400" b="1" dirty="0" err="1">
                <a:solidFill>
                  <a:srgbClr val="C0504D"/>
                </a:solidFill>
              </a:rPr>
              <a:t>tailer</a:t>
            </a:r>
            <a:r>
              <a:rPr lang="en-GB" sz="4400" b="1" dirty="0">
                <a:solidFill>
                  <a:srgbClr val="C0504D"/>
                </a:solidFill>
              </a:rPr>
              <a:t> </a:t>
            </a:r>
          </a:p>
          <a:p>
            <a:pPr lvl="0"/>
            <a:r>
              <a:rPr lang="en-GB" sz="4400" dirty="0"/>
              <a:t>An electronic retailer; in other words purchasing electronically, either by e-commerce or, more likely these days, mobile commerce (m-commerce)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159584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E-tail distribution or e-commerce?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5" cy="4702804"/>
          </a:xfrm>
        </p:spPr>
        <p:txBody>
          <a:bodyPr/>
          <a:lstStyle/>
          <a:p>
            <a:pPr lvl="0">
              <a:spcBef>
                <a:spcPts val="200"/>
              </a:spcBef>
            </a:pPr>
            <a:r>
              <a:rPr lang="en-GB" sz="1700" dirty="0"/>
              <a:t>An e-</a:t>
            </a:r>
            <a:r>
              <a:rPr lang="en-GB" sz="1700" dirty="0" err="1"/>
              <a:t>tailer</a:t>
            </a:r>
            <a:r>
              <a:rPr lang="en-GB" sz="1700" dirty="0"/>
              <a:t> is an electronic retailer such as Amazon. There are two types of e-commerce:</a:t>
            </a:r>
          </a:p>
          <a:p>
            <a:pPr lvl="1">
              <a:spcBef>
                <a:spcPts val="200"/>
              </a:spcBef>
            </a:pPr>
            <a:r>
              <a:rPr lang="en-GB" sz="1700" dirty="0"/>
              <a:t>direct sales that go straight from the producer to the customer, such as Dyson vacuum cleaners from their website</a:t>
            </a:r>
          </a:p>
          <a:p>
            <a:pPr lvl="1">
              <a:spcBef>
                <a:spcPts val="200"/>
              </a:spcBef>
            </a:pPr>
            <a:r>
              <a:rPr lang="en-GB" sz="1700" dirty="0"/>
              <a:t>sales through an e-</a:t>
            </a:r>
            <a:r>
              <a:rPr lang="en-GB" sz="1700" dirty="0" err="1"/>
              <a:t>tailer</a:t>
            </a:r>
            <a:r>
              <a:rPr lang="en-GB" sz="1700" dirty="0"/>
              <a:t>. Amazon sells Dyson vacuum cleaners to customers, so it goes from producer to e-</a:t>
            </a:r>
            <a:r>
              <a:rPr lang="en-GB" sz="1700" dirty="0" err="1"/>
              <a:t>tailer</a:t>
            </a:r>
            <a:r>
              <a:rPr lang="en-GB" sz="1700" dirty="0"/>
              <a:t> to customer.</a:t>
            </a:r>
          </a:p>
          <a:p>
            <a:pPr lvl="0">
              <a:spcBef>
                <a:spcPts val="200"/>
              </a:spcBef>
            </a:pPr>
            <a:r>
              <a:rPr lang="en-GB" sz="1700" dirty="0"/>
              <a:t>A benefit of direct sales is that the producer receives all the profits from the customer instead of having to receive a reduced profit for sales in bulk to the e-</a:t>
            </a:r>
            <a:r>
              <a:rPr lang="en-GB" sz="1700" dirty="0" err="1"/>
              <a:t>tailer</a:t>
            </a:r>
            <a:r>
              <a:rPr lang="en-GB" sz="1700" dirty="0"/>
              <a:t>.</a:t>
            </a:r>
          </a:p>
          <a:p>
            <a:pPr lvl="0">
              <a:spcBef>
                <a:spcPts val="200"/>
              </a:spcBef>
            </a:pPr>
            <a:r>
              <a:rPr lang="en-GB" sz="1700" dirty="0"/>
              <a:t>Benefits of the e-</a:t>
            </a:r>
            <a:r>
              <a:rPr lang="en-GB" sz="1700" dirty="0" err="1"/>
              <a:t>tailer</a:t>
            </a:r>
            <a:r>
              <a:rPr lang="en-GB" sz="1700" dirty="0"/>
              <a:t> approach is there are no costs for a physical shop and they can buy in bulk, undercutting high street stores.</a:t>
            </a:r>
          </a:p>
          <a:p>
            <a:pPr>
              <a:spcBef>
                <a:spcPts val="200"/>
              </a:spcBef>
            </a:pPr>
            <a:r>
              <a:rPr lang="en-GB" sz="1700" dirty="0"/>
              <a:t>The table shows some of the benefits and disadvantages of online retail.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B694F8-C7D3-44B9-91BC-25A9A1B52A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23"/>
          <a:stretch/>
        </p:blipFill>
        <p:spPr>
          <a:xfrm>
            <a:off x="57150" y="4226260"/>
            <a:ext cx="8931575" cy="256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890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f72520de5954b14a478a297969e99394f1b2b2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747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Place</vt:lpstr>
      <vt:lpstr>Place</vt:lpstr>
      <vt:lpstr>Key words</vt:lpstr>
      <vt:lpstr>Methods of retail distribution</vt:lpstr>
      <vt:lpstr>Key words</vt:lpstr>
      <vt:lpstr>Gaining retail distribution 1</vt:lpstr>
      <vt:lpstr>Gaining retail distribution 2</vt:lpstr>
      <vt:lpstr>Key words</vt:lpstr>
      <vt:lpstr>E-tail distribution or e-commerce? 1</vt:lpstr>
      <vt:lpstr>E-tail distribution or e-commerce? 2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591</cp:revision>
  <dcterms:created xsi:type="dcterms:W3CDTF">2012-02-07T12:53:50Z</dcterms:created>
  <dcterms:modified xsi:type="dcterms:W3CDTF">2019-11-16T02:26:01Z</dcterms:modified>
</cp:coreProperties>
</file>