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8" r:id="rId4"/>
    <p:sldId id="279" r:id="rId5"/>
    <p:sldId id="280" r:id="rId6"/>
    <p:sldId id="260" r:id="rId7"/>
    <p:sldId id="263" r:id="rId8"/>
    <p:sldId id="266" r:id="rId9"/>
    <p:sldId id="282" r:id="rId10"/>
    <p:sldId id="281" r:id="rId11"/>
    <p:sldId id="283" r:id="rId12"/>
    <p:sldId id="284" r:id="rId13"/>
    <p:sldId id="262" r:id="rId14"/>
    <p:sldId id="265" r:id="rId15"/>
    <p:sldId id="268" r:id="rId16"/>
    <p:sldId id="270" r:id="rId17"/>
    <p:sldId id="269" r:id="rId18"/>
    <p:sldId id="272" r:id="rId19"/>
    <p:sldId id="277" r:id="rId20"/>
    <p:sldId id="276" r:id="rId21"/>
    <p:sldId id="273" r:id="rId22"/>
    <p:sldId id="25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2028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473F-FF61-4C85-833D-E736BBFC532B}" type="datetimeFigureOut">
              <a:rPr lang="en-US" smtClean="0"/>
              <a:t>2/9/2019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7EDB-6400-494B-A66D-77F749FE567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473F-FF61-4C85-833D-E736BBFC532B}" type="datetimeFigureOut">
              <a:rPr lang="en-US" smtClean="0"/>
              <a:t>2/9/2019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7EDB-6400-494B-A66D-77F749FE567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473F-FF61-4C85-833D-E736BBFC532B}" type="datetimeFigureOut">
              <a:rPr lang="en-US" smtClean="0"/>
              <a:t>2/9/2019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7EDB-6400-494B-A66D-77F749FE567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473F-FF61-4C85-833D-E736BBFC532B}" type="datetimeFigureOut">
              <a:rPr lang="en-US" smtClean="0"/>
              <a:t>2/9/2019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7EDB-6400-494B-A66D-77F749FE567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473F-FF61-4C85-833D-E736BBFC532B}" type="datetimeFigureOut">
              <a:rPr lang="en-US" smtClean="0"/>
              <a:t>2/9/2019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7EDB-6400-494B-A66D-77F749FE567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473F-FF61-4C85-833D-E736BBFC532B}" type="datetimeFigureOut">
              <a:rPr lang="en-US" smtClean="0"/>
              <a:t>2/9/2019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7EDB-6400-494B-A66D-77F749FE567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473F-FF61-4C85-833D-E736BBFC532B}" type="datetimeFigureOut">
              <a:rPr lang="en-US" smtClean="0"/>
              <a:t>2/9/2019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7EDB-6400-494B-A66D-77F749FE567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473F-FF61-4C85-833D-E736BBFC532B}" type="datetimeFigureOut">
              <a:rPr lang="en-US" smtClean="0"/>
              <a:t>2/9/2019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7EDB-6400-494B-A66D-77F749FE567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473F-FF61-4C85-833D-E736BBFC532B}" type="datetimeFigureOut">
              <a:rPr lang="en-US" smtClean="0"/>
              <a:t>2/9/2019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7EDB-6400-494B-A66D-77F749FE567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473F-FF61-4C85-833D-E736BBFC532B}" type="datetimeFigureOut">
              <a:rPr lang="en-US" smtClean="0"/>
              <a:t>2/9/2019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7EDB-6400-494B-A66D-77F749FE567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8473F-FF61-4C85-833D-E736BBFC532B}" type="datetimeFigureOut">
              <a:rPr lang="en-US" smtClean="0"/>
              <a:t>2/9/2019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7EDB-6400-494B-A66D-77F749FE567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8473F-FF61-4C85-833D-E736BBFC532B}" type="datetimeFigureOut">
              <a:rPr lang="en-US" smtClean="0"/>
              <a:t>2/9/2019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27EDB-6400-494B-A66D-77F749FE567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e.kahoot.it/kahoots/my-kahoot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28736"/>
            <a:ext cx="9144000" cy="1470025"/>
          </a:xfrm>
        </p:spPr>
        <p:txBody>
          <a:bodyPr>
            <a:noAutofit/>
          </a:bodyPr>
          <a:lstStyle/>
          <a:p>
            <a:r>
              <a:rPr lang="en-GB" sz="6600" dirty="0" smtClean="0"/>
              <a:t>Putting a business idea into practice</a:t>
            </a:r>
            <a:endParaRPr lang="en-GB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6600" dirty="0" smtClean="0">
                <a:solidFill>
                  <a:srgbClr val="FF0000"/>
                </a:solidFill>
              </a:rPr>
              <a:t>Revision Session</a:t>
            </a:r>
            <a:endParaRPr lang="en-GB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l="8482" t="23571" r="60714" b="48571"/>
          <a:stretch>
            <a:fillRect/>
          </a:stretch>
        </p:blipFill>
        <p:spPr bwMode="auto">
          <a:xfrm>
            <a:off x="71406" y="71414"/>
            <a:ext cx="7286676" cy="411855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/>
          <a:srcRect l="41964" t="20714" r="31696" b="34286"/>
          <a:stretch>
            <a:fillRect/>
          </a:stretch>
        </p:blipFill>
        <p:spPr bwMode="auto">
          <a:xfrm>
            <a:off x="6463406" y="4000504"/>
            <a:ext cx="2609188" cy="278608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9144000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a)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(AO1) One way in which the cash position would change is that they would receive more cash inflows.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(AO2) A 50% off sale would attract more customers.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(AO3) This would lead to more cash flowing into the business.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Another way it could potentially affect the cash position is: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This is because: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impact of this would be:</a:t>
            </a:r>
            <a:endParaRPr kumimoji="0" lang="en-GB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8482" t="39517" r="60714" b="48571"/>
          <a:stretch>
            <a:fillRect/>
          </a:stretch>
        </p:blipFill>
        <p:spPr bwMode="auto">
          <a:xfrm>
            <a:off x="142843" y="214290"/>
            <a:ext cx="8867383" cy="214314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42844" y="2828836"/>
            <a:ext cx="88583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One way it could potentially affect the cash flow of the business is: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This is because: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impact of this would be: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 smtClean="0"/>
              <a:t>1.3.2 Business revenues, costs and profits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4972072"/>
          </a:xfrm>
        </p:spPr>
        <p:txBody>
          <a:bodyPr>
            <a:normAutofit/>
          </a:bodyPr>
          <a:lstStyle/>
          <a:p>
            <a:r>
              <a:rPr lang="en-GB" sz="1800" dirty="0" smtClean="0">
                <a:solidFill>
                  <a:srgbClr val="FF0000"/>
                </a:solidFill>
              </a:rPr>
              <a:t>The concept and calculation of: </a:t>
            </a:r>
          </a:p>
          <a:p>
            <a:pPr lvl="1"/>
            <a:r>
              <a:rPr lang="en-GB" sz="1800" dirty="0" smtClean="0">
                <a:solidFill>
                  <a:srgbClr val="FF0000"/>
                </a:solidFill>
              </a:rPr>
              <a:t>Revenue </a:t>
            </a:r>
            <a:r>
              <a:rPr lang="en-GB" sz="1800" dirty="0" smtClean="0"/>
              <a:t>- How do we calculate this?</a:t>
            </a:r>
            <a:endParaRPr lang="en-GB" sz="1800" dirty="0" smtClean="0">
              <a:solidFill>
                <a:srgbClr val="FF0000"/>
              </a:solidFill>
            </a:endParaRPr>
          </a:p>
          <a:p>
            <a:pPr lvl="1"/>
            <a:r>
              <a:rPr lang="en-GB" sz="1800" dirty="0" smtClean="0">
                <a:solidFill>
                  <a:srgbClr val="FF0000"/>
                </a:solidFill>
              </a:rPr>
              <a:t>fixed and variable costs </a:t>
            </a:r>
            <a:r>
              <a:rPr lang="en-GB" sz="1800" dirty="0" smtClean="0"/>
              <a:t>– Give examples of each of these</a:t>
            </a:r>
            <a:endParaRPr lang="en-GB" sz="1800" dirty="0" smtClean="0">
              <a:solidFill>
                <a:srgbClr val="FF0000"/>
              </a:solidFill>
            </a:endParaRPr>
          </a:p>
          <a:p>
            <a:pPr lvl="1"/>
            <a:r>
              <a:rPr lang="en-GB" sz="1800" dirty="0" smtClean="0">
                <a:solidFill>
                  <a:srgbClr val="FF0000"/>
                </a:solidFill>
              </a:rPr>
              <a:t>total costs </a:t>
            </a:r>
            <a:r>
              <a:rPr lang="en-GB" sz="1800" dirty="0" smtClean="0"/>
              <a:t>- How do we calculate this?</a:t>
            </a:r>
            <a:endParaRPr lang="en-GB" sz="1800" dirty="0" smtClean="0">
              <a:solidFill>
                <a:srgbClr val="FF0000"/>
              </a:solidFill>
            </a:endParaRPr>
          </a:p>
          <a:p>
            <a:pPr lvl="1"/>
            <a:r>
              <a:rPr lang="en-GB" sz="1800" dirty="0" smtClean="0">
                <a:solidFill>
                  <a:srgbClr val="FF0000"/>
                </a:solidFill>
              </a:rPr>
              <a:t>profit and loss </a:t>
            </a:r>
            <a:r>
              <a:rPr lang="en-GB" sz="1800" dirty="0" smtClean="0"/>
              <a:t>- How do we calculate this?</a:t>
            </a:r>
            <a:endParaRPr lang="en-GB" sz="1800" dirty="0" smtClean="0">
              <a:solidFill>
                <a:srgbClr val="FF0000"/>
              </a:solidFill>
            </a:endParaRPr>
          </a:p>
          <a:p>
            <a:pPr lvl="1"/>
            <a:r>
              <a:rPr lang="en-GB" sz="1800" dirty="0" smtClean="0">
                <a:solidFill>
                  <a:srgbClr val="FF0000"/>
                </a:solidFill>
              </a:rPr>
              <a:t>Interest </a:t>
            </a:r>
            <a:r>
              <a:rPr lang="en-GB" sz="1800" dirty="0" smtClean="0"/>
              <a:t>- How do we calculate this?</a:t>
            </a:r>
            <a:endParaRPr lang="en-GB" sz="1800" dirty="0" smtClean="0">
              <a:solidFill>
                <a:srgbClr val="FF0000"/>
              </a:solidFill>
            </a:endParaRPr>
          </a:p>
          <a:p>
            <a:pPr lvl="1"/>
            <a:r>
              <a:rPr lang="en-GB" sz="1800" dirty="0" smtClean="0">
                <a:solidFill>
                  <a:srgbClr val="FF0000"/>
                </a:solidFill>
              </a:rPr>
              <a:t>Break even level of output </a:t>
            </a:r>
            <a:r>
              <a:rPr lang="en-GB" sz="1800" dirty="0" smtClean="0"/>
              <a:t>- How do we calculate this?</a:t>
            </a:r>
            <a:endParaRPr lang="en-GB" sz="1800" dirty="0" smtClean="0">
              <a:solidFill>
                <a:srgbClr val="FF0000"/>
              </a:solidFill>
            </a:endParaRPr>
          </a:p>
          <a:p>
            <a:pPr lvl="1"/>
            <a:r>
              <a:rPr lang="en-GB" sz="1800" dirty="0" smtClean="0">
                <a:solidFill>
                  <a:srgbClr val="FF0000"/>
                </a:solidFill>
              </a:rPr>
              <a:t>Margin of safety. </a:t>
            </a:r>
            <a:r>
              <a:rPr lang="en-GB" sz="1800" dirty="0" smtClean="0"/>
              <a:t>- How do we calculate this?</a:t>
            </a:r>
            <a:endParaRPr lang="en-GB" sz="1800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GB" sz="1800" dirty="0" smtClean="0">
              <a:solidFill>
                <a:srgbClr val="FF0000"/>
              </a:solidFill>
            </a:endParaRPr>
          </a:p>
          <a:p>
            <a:r>
              <a:rPr lang="en-GB" sz="1800" dirty="0" smtClean="0">
                <a:solidFill>
                  <a:srgbClr val="FF0000"/>
                </a:solidFill>
              </a:rPr>
              <a:t>Interpretation of break even diagrams</a:t>
            </a:r>
          </a:p>
          <a:p>
            <a:pPr lvl="1"/>
            <a:r>
              <a:rPr lang="en-GB" sz="1800" dirty="0" smtClean="0">
                <a:solidFill>
                  <a:srgbClr val="FF0000"/>
                </a:solidFill>
              </a:rPr>
              <a:t>The impact of changes in revenue and costs</a:t>
            </a:r>
          </a:p>
          <a:p>
            <a:pPr lvl="1"/>
            <a:r>
              <a:rPr lang="en-GB" sz="1800" dirty="0" smtClean="0">
                <a:solidFill>
                  <a:srgbClr val="FF0000"/>
                </a:solidFill>
              </a:rPr>
              <a:t>break even level of output</a:t>
            </a:r>
          </a:p>
          <a:p>
            <a:pPr lvl="1"/>
            <a:r>
              <a:rPr lang="en-GB" sz="1800" dirty="0" smtClean="0">
                <a:solidFill>
                  <a:srgbClr val="FF0000"/>
                </a:solidFill>
              </a:rPr>
              <a:t>Margin of safety</a:t>
            </a:r>
          </a:p>
          <a:p>
            <a:pPr lvl="1"/>
            <a:r>
              <a:rPr lang="en-GB" sz="1800" dirty="0" smtClean="0">
                <a:solidFill>
                  <a:srgbClr val="FF0000"/>
                </a:solidFill>
              </a:rPr>
              <a:t>Profit and loss.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9375" t="14286" r="2678" b="40000"/>
          <a:stretch>
            <a:fillRect/>
          </a:stretch>
        </p:blipFill>
        <p:spPr bwMode="auto">
          <a:xfrm>
            <a:off x="56895" y="500042"/>
            <a:ext cx="901569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3839" t="15714" r="16518" b="6428"/>
          <a:stretch>
            <a:fillRect/>
          </a:stretch>
        </p:blipFill>
        <p:spPr bwMode="auto">
          <a:xfrm>
            <a:off x="142844" y="142852"/>
            <a:ext cx="8858312" cy="6189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2053" t="24286" r="16518" b="15000"/>
          <a:stretch>
            <a:fillRect/>
          </a:stretch>
        </p:blipFill>
        <p:spPr bwMode="auto">
          <a:xfrm>
            <a:off x="71405" y="71414"/>
            <a:ext cx="9009593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l="31696" t="18572" r="21428" b="63571"/>
          <a:stretch>
            <a:fillRect/>
          </a:stretch>
        </p:blipFill>
        <p:spPr bwMode="auto">
          <a:xfrm>
            <a:off x="1571604" y="5000636"/>
            <a:ext cx="750099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9821" t="22143" r="13392" b="12857"/>
          <a:stretch>
            <a:fillRect/>
          </a:stretch>
        </p:blipFill>
        <p:spPr bwMode="auto">
          <a:xfrm>
            <a:off x="71438" y="238396"/>
            <a:ext cx="9001156" cy="476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9911" t="12857" r="29464" b="29942"/>
          <a:stretch>
            <a:fillRect/>
          </a:stretch>
        </p:blipFill>
        <p:spPr bwMode="auto">
          <a:xfrm>
            <a:off x="285720" y="142851"/>
            <a:ext cx="7500990" cy="660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9911" t="69191" r="29464" b="6428"/>
          <a:stretch>
            <a:fillRect/>
          </a:stretch>
        </p:blipFill>
        <p:spPr bwMode="auto">
          <a:xfrm>
            <a:off x="214282" y="285728"/>
            <a:ext cx="876091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Learning Objectives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4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To understand the different concepts from unit 3 (AO1)</a:t>
            </a:r>
          </a:p>
          <a:p>
            <a:pPr>
              <a:buNone/>
            </a:pPr>
            <a:endParaRPr lang="en-GB" sz="2800" dirty="0" smtClean="0"/>
          </a:p>
          <a:p>
            <a:r>
              <a:rPr lang="en-GB" sz="2800" dirty="0" smtClean="0"/>
              <a:t>To be able to apply the concepts from unit 3 (AO2)</a:t>
            </a:r>
          </a:p>
          <a:p>
            <a:pPr>
              <a:buNone/>
            </a:pPr>
            <a:endParaRPr lang="en-GB" sz="2800" dirty="0" smtClean="0"/>
          </a:p>
          <a:p>
            <a:r>
              <a:rPr lang="en-GB" sz="2800" dirty="0" smtClean="0"/>
              <a:t>To be able to analyse the concepts from unit 3 (AO3)</a:t>
            </a:r>
          </a:p>
          <a:p>
            <a:pPr>
              <a:buNone/>
            </a:pPr>
            <a:endParaRPr lang="en-GB" sz="2800" dirty="0" smtClean="0"/>
          </a:p>
          <a:p>
            <a:r>
              <a:rPr lang="en-GB" sz="2800" dirty="0" smtClean="0"/>
              <a:t>To be able to evaluate the concepts from unit 3 (AO4)</a:t>
            </a:r>
            <a:endParaRPr lang="en-GB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1429" t="15714" r="22767" b="17143"/>
          <a:stretch>
            <a:fillRect/>
          </a:stretch>
        </p:blipFill>
        <p:spPr bwMode="auto">
          <a:xfrm>
            <a:off x="0" y="71414"/>
            <a:ext cx="9072594" cy="671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8750" t="20000" r="17857" b="21428"/>
          <a:stretch>
            <a:fillRect/>
          </a:stretch>
        </p:blipFill>
        <p:spPr bwMode="auto">
          <a:xfrm>
            <a:off x="41785" y="142852"/>
            <a:ext cx="903080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Kahoot</a:t>
            </a:r>
            <a:r>
              <a:rPr lang="en-GB" dirty="0" smtClean="0"/>
              <a:t> time!</a:t>
            </a:r>
          </a:p>
          <a:p>
            <a:endParaRPr lang="en-GB" dirty="0" smtClean="0"/>
          </a:p>
          <a:p>
            <a:r>
              <a:rPr lang="en-GB" dirty="0" smtClean="0">
                <a:hlinkClick r:id="rId2"/>
              </a:rPr>
              <a:t>https://create.kahoot.it/kahoots/my-kahoots</a:t>
            </a:r>
            <a:endParaRPr lang="en-GB" dirty="0" smtClean="0"/>
          </a:p>
          <a:p>
            <a:pPr>
              <a:buNone/>
            </a:pPr>
            <a:endParaRPr lang="en-GB" dirty="0"/>
          </a:p>
          <a:p>
            <a:r>
              <a:rPr lang="en-GB" dirty="0" smtClean="0"/>
              <a:t>Take your </a:t>
            </a:r>
            <a:r>
              <a:rPr lang="en-GB" dirty="0" err="1" smtClean="0"/>
              <a:t>iPads</a:t>
            </a:r>
            <a:r>
              <a:rPr lang="en-GB" dirty="0" smtClean="0"/>
              <a:t> and log in to the game!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</p:spPr>
        <p:txBody>
          <a:bodyPr>
            <a:noAutofit/>
          </a:bodyPr>
          <a:lstStyle/>
          <a:p>
            <a:r>
              <a:rPr lang="en-GB" sz="2400" dirty="0" smtClean="0"/>
              <a:t>Please complete the crossword sheet (extension tasks are on the back)</a:t>
            </a:r>
            <a:endParaRPr lang="en-GB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13393" t="18571" r="12946" b="11428"/>
          <a:stretch>
            <a:fillRect/>
          </a:stretch>
        </p:blipFill>
        <p:spPr bwMode="auto">
          <a:xfrm>
            <a:off x="71406" y="1071546"/>
            <a:ext cx="902083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18303" t="20714" r="17857" b="8571"/>
          <a:stretch>
            <a:fillRect/>
          </a:stretch>
        </p:blipFill>
        <p:spPr bwMode="auto">
          <a:xfrm>
            <a:off x="134941" y="241768"/>
            <a:ext cx="8937653" cy="618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42844" y="214290"/>
            <a:ext cx="871543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Business A sells its products for £2.50. Over the last year it has sold 150,000 products, which each cost 85p to make. The business has fixed costs of £200,000.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Business B sells its products for £300. Over the last year it has sold 20,000 products, which each cost £190 to make. The business has fixed costs of £2,500,000.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1) Which business is more profitable?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sz="3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2) What is the break-even point for each business? </a:t>
            </a:r>
            <a:endParaRPr lang="en-GB" sz="3000" b="1" dirty="0">
              <a:solidFill>
                <a:srgbClr val="00B05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3) Give two ways in which a business can become more profitable.</a:t>
            </a:r>
            <a:endParaRPr kumimoji="0" lang="en-GB" sz="3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This session will be a mix of short, medium and long 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There is a </a:t>
            </a:r>
            <a:r>
              <a:rPr lang="en-GB" b="1" u="sng" dirty="0" smtClean="0">
                <a:solidFill>
                  <a:srgbClr val="FF0000"/>
                </a:solidFill>
              </a:rPr>
              <a:t>cheat sheet </a:t>
            </a:r>
            <a:r>
              <a:rPr lang="en-GB" dirty="0" smtClean="0">
                <a:solidFill>
                  <a:srgbClr val="FF0000"/>
                </a:solidFill>
              </a:rPr>
              <a:t>to help you throughout that has definitions and calculations on it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u="sng" dirty="0" smtClean="0"/>
              <a:t>1.3.3 Cash and cash-flow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7298"/>
            <a:ext cx="9001156" cy="5286412"/>
          </a:xfrm>
        </p:spPr>
        <p:txBody>
          <a:bodyPr>
            <a:normAutofit fontScale="92500"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The importance of cash to a business:</a:t>
            </a:r>
          </a:p>
          <a:p>
            <a:endParaRPr lang="en-GB" sz="1000" dirty="0" smtClean="0">
              <a:solidFill>
                <a:srgbClr val="FF0000"/>
              </a:solidFill>
            </a:endParaRP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To pay suppliers, overheads and employees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to prevent business failure (insolvency)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The difference between cash and profit.</a:t>
            </a:r>
          </a:p>
          <a:p>
            <a:endParaRPr lang="en-GB" sz="2800" dirty="0" smtClean="0">
              <a:solidFill>
                <a:srgbClr val="FF0000"/>
              </a:solidFill>
            </a:endParaRPr>
          </a:p>
          <a:p>
            <a:r>
              <a:rPr lang="en-GB" sz="2800" dirty="0" smtClean="0">
                <a:solidFill>
                  <a:srgbClr val="FF0000"/>
                </a:solidFill>
              </a:rPr>
              <a:t>Calculation and interpretation of cash-flow forecasts</a:t>
            </a:r>
          </a:p>
          <a:p>
            <a:endParaRPr lang="en-GB" sz="1000" dirty="0" smtClean="0">
              <a:solidFill>
                <a:srgbClr val="FF0000"/>
              </a:solidFill>
            </a:endParaRP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cash inflows – </a:t>
            </a:r>
            <a:r>
              <a:rPr lang="en-GB" dirty="0" smtClean="0"/>
              <a:t>How do we calculate this?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cash outflows – </a:t>
            </a:r>
            <a:r>
              <a:rPr lang="en-GB" dirty="0" smtClean="0"/>
              <a:t>How do we calculate this?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net cash flow – </a:t>
            </a:r>
            <a:r>
              <a:rPr lang="en-GB" dirty="0" smtClean="0"/>
              <a:t>How do we calculate this?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opening and closing balances –</a:t>
            </a:r>
            <a:r>
              <a:rPr lang="en-GB" dirty="0" smtClean="0"/>
              <a:t> How do we calculate these?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4286" t="20000" r="19196" b="11428"/>
          <a:stretch>
            <a:fillRect/>
          </a:stretch>
        </p:blipFill>
        <p:spPr bwMode="auto">
          <a:xfrm>
            <a:off x="0" y="285728"/>
            <a:ext cx="9072594" cy="575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 l="6250" t="38571" r="30357" b="35714"/>
          <a:stretch>
            <a:fillRect/>
          </a:stretch>
        </p:blipFill>
        <p:spPr bwMode="auto">
          <a:xfrm>
            <a:off x="0" y="642918"/>
            <a:ext cx="901706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357422" y="3143248"/>
            <a:ext cx="1214446" cy="4286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000628" y="2214554"/>
            <a:ext cx="1000132" cy="4286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000760" y="1214422"/>
            <a:ext cx="1000132" cy="4286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000760" y="1714488"/>
            <a:ext cx="1000132" cy="4286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143900" y="1214422"/>
            <a:ext cx="785818" cy="4286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072330" y="3143248"/>
            <a:ext cx="1000132" cy="4286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643306" y="1714488"/>
            <a:ext cx="1214446" cy="4286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714744" y="3143248"/>
            <a:ext cx="1214446" cy="4286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000760" y="3143248"/>
            <a:ext cx="1000132" cy="4286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072330" y="2643182"/>
            <a:ext cx="1000132" cy="4286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512</Words>
  <Application>Microsoft Office PowerPoint</Application>
  <PresentationFormat>On-screen Show (4:3)</PresentationFormat>
  <Paragraphs>76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Putting a business idea into practice</vt:lpstr>
      <vt:lpstr>Learning Objectives</vt:lpstr>
      <vt:lpstr>Please complete the crossword sheet (extension tasks are on the back)</vt:lpstr>
      <vt:lpstr>Slide 4</vt:lpstr>
      <vt:lpstr>Slide 5</vt:lpstr>
      <vt:lpstr>This session will be a mix of short, medium and long answers</vt:lpstr>
      <vt:lpstr>1.3.3 Cash and cash-flow</vt:lpstr>
      <vt:lpstr>Slide 8</vt:lpstr>
      <vt:lpstr>Slide 9</vt:lpstr>
      <vt:lpstr>Slide 10</vt:lpstr>
      <vt:lpstr>Slide 11</vt:lpstr>
      <vt:lpstr>Slide 12</vt:lpstr>
      <vt:lpstr>1.3.2 Business revenues, costs and profits 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Plenary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Putting a business idea into practice</dc:title>
  <dc:creator>user</dc:creator>
  <cp:lastModifiedBy>user</cp:lastModifiedBy>
  <cp:revision>53</cp:revision>
  <dcterms:created xsi:type="dcterms:W3CDTF">2019-02-09T20:31:38Z</dcterms:created>
  <dcterms:modified xsi:type="dcterms:W3CDTF">2019-02-10T13:34:43Z</dcterms:modified>
</cp:coreProperties>
</file>