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8" r:id="rId5"/>
    <p:sldId id="259" r:id="rId6"/>
    <p:sldId id="260" r:id="rId7"/>
    <p:sldId id="261" r:id="rId8"/>
    <p:sldId id="267" r:id="rId9"/>
    <p:sldId id="269" r:id="rId10"/>
    <p:sldId id="270" r:id="rId11"/>
    <p:sldId id="271" r:id="rId12"/>
    <p:sldId id="272" r:id="rId13"/>
    <p:sldId id="273" r:id="rId14"/>
    <p:sldId id="263" r:id="rId15"/>
    <p:sldId id="262" r:id="rId16"/>
    <p:sldId id="274"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1FDE-251E-45C7-88BF-47DB6FCF209E}" type="datetimeFigureOut">
              <a:rPr lang="en-US" smtClean="0"/>
              <a:pPr/>
              <a:t>11/22/2015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A64E3-86F4-44A0-975C-1A5D2074354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1FDE-251E-45C7-88BF-47DB6FCF209E}" type="datetimeFigureOut">
              <a:rPr lang="en-US" smtClean="0"/>
              <a:pPr/>
              <a:t>11/22/2015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A64E3-86F4-44A0-975C-1A5D2074354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Elasticity of demand</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a:bodyPr>
          <a:lstStyle/>
          <a:p>
            <a:r>
              <a:rPr lang="en-GB" u="sng" dirty="0" smtClean="0">
                <a:solidFill>
                  <a:srgbClr val="FF0000"/>
                </a:solidFill>
              </a:rPr>
              <a:t>Unitary elasticity </a:t>
            </a:r>
            <a:r>
              <a:rPr lang="en-GB" dirty="0" smtClean="0"/>
              <a:t>– if demand for a good is unitary, sales revenue will be the same whether price rises or falls</a:t>
            </a:r>
          </a:p>
          <a:p>
            <a:r>
              <a:rPr lang="en-GB" dirty="0" smtClean="0"/>
              <a:t>A price rise would then be advisable if the business is aiming to increase profit, because this means a lower volume of sales would be required, which would enable production costs to fall</a:t>
            </a:r>
          </a:p>
          <a:p>
            <a:r>
              <a:rPr lang="en-GB" dirty="0" smtClean="0"/>
              <a:t>However, the business may not increase price if it has other aims, such as increasing market share</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IMG_4837.JPG"/>
          <p:cNvPicPr>
            <a:picLocks noChangeAspect="1" noChangeArrowheads="1"/>
          </p:cNvPicPr>
          <p:nvPr/>
        </p:nvPicPr>
        <p:blipFill>
          <a:blip r:embed="rId2" cstate="print"/>
          <a:srcRect l="7812" t="31250" r="7031" b="36458"/>
          <a:stretch>
            <a:fillRect/>
          </a:stretch>
        </p:blipFill>
        <p:spPr bwMode="auto">
          <a:xfrm>
            <a:off x="214281" y="357166"/>
            <a:ext cx="8791483" cy="250033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1143000"/>
          </a:xfrm>
        </p:spPr>
        <p:txBody>
          <a:bodyPr>
            <a:noAutofit/>
          </a:bodyPr>
          <a:lstStyle/>
          <a:p>
            <a:r>
              <a:rPr lang="en-GB" sz="3200" dirty="0" smtClean="0"/>
              <a:t>Factors influencing price elasticity of demand</a:t>
            </a:r>
            <a:endParaRPr lang="en-GB" sz="3200" dirty="0"/>
          </a:p>
        </p:txBody>
      </p:sp>
      <p:sp>
        <p:nvSpPr>
          <p:cNvPr id="3" name="Content Placeholder 2"/>
          <p:cNvSpPr>
            <a:spLocks noGrp="1"/>
          </p:cNvSpPr>
          <p:nvPr>
            <p:ph idx="1"/>
          </p:nvPr>
        </p:nvSpPr>
        <p:spPr>
          <a:xfrm>
            <a:off x="142844" y="1214422"/>
            <a:ext cx="8786874" cy="5429288"/>
          </a:xfrm>
        </p:spPr>
        <p:txBody>
          <a:bodyPr>
            <a:normAutofit fontScale="62500" lnSpcReduction="20000"/>
          </a:bodyPr>
          <a:lstStyle/>
          <a:p>
            <a:r>
              <a:rPr lang="en-GB" b="1" u="sng" dirty="0" smtClean="0"/>
              <a:t>Necessity</a:t>
            </a:r>
            <a:r>
              <a:rPr lang="en-GB" dirty="0" smtClean="0"/>
              <a:t> – the more necessary a product, the more inelastic the demand (e.g. Bread and milk) However, a reduction in price will not tend to encourage buyers to purchase more</a:t>
            </a:r>
          </a:p>
          <a:p>
            <a:r>
              <a:rPr lang="en-GB" b="1" u="sng" dirty="0" smtClean="0"/>
              <a:t>Habit</a:t>
            </a:r>
            <a:r>
              <a:rPr lang="en-GB" dirty="0" smtClean="0"/>
              <a:t> – the stronger the habit, the more inelastic the demand (e.g. Cigarettes, alcohol, chocolate, TV)</a:t>
            </a:r>
          </a:p>
          <a:p>
            <a:r>
              <a:rPr lang="en-GB" b="1" u="sng" dirty="0" smtClean="0"/>
              <a:t>Availability of substitutes </a:t>
            </a:r>
            <a:r>
              <a:rPr lang="en-GB" dirty="0" smtClean="0"/>
              <a:t>– the greater the availability of close substitutes, the more elastic the demand – think petrol in a city or the countryside</a:t>
            </a:r>
          </a:p>
          <a:p>
            <a:r>
              <a:rPr lang="en-GB" b="1" u="sng" dirty="0" smtClean="0"/>
              <a:t>Brand loyalty </a:t>
            </a:r>
            <a:r>
              <a:rPr lang="en-GB" dirty="0" smtClean="0"/>
              <a:t>– the greater the level of brand loyalty, the more inelastic the demand (e.g. Someone who insists on wearing Armani)</a:t>
            </a:r>
          </a:p>
          <a:p>
            <a:r>
              <a:rPr lang="en-GB" b="1" u="sng" dirty="0" smtClean="0"/>
              <a:t>Proportion of income spent on a product </a:t>
            </a:r>
            <a:r>
              <a:rPr lang="en-GB" dirty="0" smtClean="0"/>
              <a:t>– consumers will be less concerned about price rises if a product takes up a small percentage of their income and vice versa (e.g. Matches/cars)</a:t>
            </a:r>
          </a:p>
          <a:p>
            <a:r>
              <a:rPr lang="en-GB" b="1" u="sng" dirty="0" smtClean="0"/>
              <a:t>Consumer income </a:t>
            </a:r>
            <a:r>
              <a:rPr lang="en-GB" dirty="0" smtClean="0"/>
              <a:t>– Wealthier people are less worried about price increases. Wealthier areas can increase prices because demand for their products will be more inelastic</a:t>
            </a:r>
          </a:p>
          <a:p>
            <a:r>
              <a:rPr lang="en-GB" b="1" u="sng" dirty="0" smtClean="0"/>
              <a:t>Time</a:t>
            </a:r>
            <a:r>
              <a:rPr lang="en-GB" dirty="0" smtClean="0"/>
              <a:t> – if price changes, consumers will often look around for alternatives before deciding to switch to another product. Therefore, price changes tend to have less impact in the short term</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IMG_4838.JPG"/>
          <p:cNvPicPr>
            <a:picLocks noChangeAspect="1" noChangeArrowheads="1"/>
          </p:cNvPicPr>
          <p:nvPr/>
        </p:nvPicPr>
        <p:blipFill>
          <a:blip r:embed="rId2" cstate="print"/>
          <a:srcRect l="5555" t="32670" r="15278" b="9375"/>
          <a:stretch>
            <a:fillRect/>
          </a:stretch>
        </p:blipFill>
        <p:spPr bwMode="auto">
          <a:xfrm>
            <a:off x="214282" y="214290"/>
            <a:ext cx="7929618" cy="640831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052736"/>
            <a:ext cx="9143999" cy="684076"/>
          </a:xfrm>
          <a:noFill/>
          <a:ln>
            <a:noFill/>
          </a:ln>
        </p:spPr>
        <p:txBody>
          <a:bodyPr>
            <a:normAutofit fontScale="90000"/>
          </a:bodyPr>
          <a:lstStyle/>
          <a:p>
            <a:r>
              <a:rPr lang="en-GB" b="1" dirty="0" smtClean="0">
                <a:latin typeface="+mn-lt"/>
              </a:rPr>
              <a:t>Task: Price elasticity of demand </a:t>
            </a:r>
            <a:endParaRPr lang="en-GB" dirty="0" smtClean="0">
              <a:latin typeface="+mn-lt"/>
            </a:endParaRPr>
          </a:p>
        </p:txBody>
      </p:sp>
      <p:sp>
        <p:nvSpPr>
          <p:cNvPr id="1028" name="Rectangle 3"/>
          <p:cNvSpPr>
            <a:spLocks noGrp="1" noChangeArrowheads="1"/>
          </p:cNvSpPr>
          <p:nvPr>
            <p:ph type="body" idx="1"/>
          </p:nvPr>
        </p:nvSpPr>
        <p:spPr>
          <a:xfrm>
            <a:off x="179512" y="1484784"/>
            <a:ext cx="8791872" cy="4968552"/>
          </a:xfrm>
        </p:spPr>
        <p:txBody>
          <a:bodyPr>
            <a:normAutofit fontScale="92500" lnSpcReduction="10000"/>
          </a:bodyPr>
          <a:lstStyle/>
          <a:p>
            <a:pPr marL="457200" indent="-457200" algn="just">
              <a:spcAft>
                <a:spcPts val="1200"/>
              </a:spcAft>
              <a:buFont typeface="+mj-lt"/>
              <a:buAutoNum type="arabicPeriod"/>
            </a:pPr>
            <a:endParaRPr lang="en-GB" sz="1800" dirty="0" smtClean="0"/>
          </a:p>
          <a:p>
            <a:pPr marL="457200" indent="-457200" algn="just">
              <a:spcAft>
                <a:spcPts val="1200"/>
              </a:spcAft>
              <a:buFont typeface="+mj-lt"/>
              <a:buAutoNum type="arabicPeriod"/>
            </a:pPr>
            <a:r>
              <a:rPr lang="en-GB" sz="1800" dirty="0" smtClean="0"/>
              <a:t>Produce a table (like the one below) that highlights the main factors that influence elasticity (</a:t>
            </a:r>
            <a:r>
              <a:rPr lang="en-GB" sz="1800" i="1" dirty="0" smtClean="0"/>
              <a:t>Add others if not listed</a:t>
            </a:r>
            <a:r>
              <a:rPr lang="en-GB" sz="1800" dirty="0" smtClean="0"/>
              <a:t>)</a:t>
            </a:r>
            <a:endParaRPr lang="en-GB" sz="1800" dirty="0"/>
          </a:p>
          <a:p>
            <a:pPr marL="457200" indent="-457200" algn="just">
              <a:spcAft>
                <a:spcPts val="1200"/>
              </a:spcAft>
              <a:buFont typeface="+mj-lt"/>
              <a:buAutoNum type="arabicPeriod"/>
            </a:pPr>
            <a:endParaRPr lang="en-GB" sz="2200" dirty="0" smtClean="0"/>
          </a:p>
          <a:p>
            <a:pPr marL="457200" indent="-457200" algn="just">
              <a:spcAft>
                <a:spcPts val="1200"/>
              </a:spcAft>
              <a:buFont typeface="+mj-lt"/>
              <a:buAutoNum type="arabicPeriod"/>
            </a:pPr>
            <a:endParaRPr lang="en-GB" sz="2200" dirty="0" smtClean="0"/>
          </a:p>
          <a:p>
            <a:pPr marL="457200" indent="-457200" algn="just">
              <a:spcAft>
                <a:spcPts val="1200"/>
              </a:spcAft>
              <a:buFont typeface="+mj-lt"/>
              <a:buAutoNum type="arabicPeriod"/>
            </a:pPr>
            <a:endParaRPr lang="en-GB" sz="2200" dirty="0" smtClean="0"/>
          </a:p>
          <a:p>
            <a:pPr marL="457200" indent="-457200" algn="just">
              <a:spcAft>
                <a:spcPts val="1200"/>
              </a:spcAft>
              <a:buFont typeface="+mj-lt"/>
              <a:buAutoNum type="arabicPeriod"/>
            </a:pPr>
            <a:endParaRPr lang="en-GB" sz="2200" dirty="0"/>
          </a:p>
          <a:p>
            <a:pPr marL="457200" indent="-457200" algn="just">
              <a:spcAft>
                <a:spcPts val="1200"/>
              </a:spcAft>
              <a:buFont typeface="+mj-lt"/>
              <a:buAutoNum type="arabicPeriod"/>
            </a:pPr>
            <a:endParaRPr lang="en-GB" sz="2200" dirty="0"/>
          </a:p>
          <a:p>
            <a:pPr marL="457200" indent="-457200" algn="just">
              <a:spcBef>
                <a:spcPts val="0"/>
              </a:spcBef>
              <a:spcAft>
                <a:spcPts val="600"/>
              </a:spcAft>
              <a:buFont typeface="+mj-lt"/>
              <a:buAutoNum type="arabicPeriod"/>
            </a:pPr>
            <a:r>
              <a:rPr lang="en-GB" sz="1800" dirty="0" smtClean="0"/>
              <a:t>Two firms are competing in intense markets and are trying to improve their overall profit. Suggest how they should improve their competitiveness in terms of price and costs.</a:t>
            </a:r>
          </a:p>
          <a:p>
            <a:pPr marL="857250" lvl="1" indent="-457200" algn="just">
              <a:spcBef>
                <a:spcPts val="0"/>
              </a:spcBef>
              <a:spcAft>
                <a:spcPts val="600"/>
              </a:spcAft>
              <a:buFont typeface="+mj-lt"/>
              <a:buAutoNum type="alphaLcParenR"/>
            </a:pPr>
            <a:r>
              <a:rPr lang="en-GB" sz="1800" dirty="0" smtClean="0"/>
              <a:t>An electronics firm with a PED of -0.6</a:t>
            </a:r>
          </a:p>
          <a:p>
            <a:pPr marL="857250" lvl="1" indent="-457200" algn="just">
              <a:spcBef>
                <a:spcPts val="0"/>
              </a:spcBef>
              <a:spcAft>
                <a:spcPts val="600"/>
              </a:spcAft>
              <a:buFont typeface="+mj-lt"/>
              <a:buAutoNum type="alphaLcParenR"/>
            </a:pPr>
            <a:r>
              <a:rPr lang="en-GB" sz="1800" dirty="0" smtClean="0"/>
              <a:t>A handbag manufacturer with PED of -4.3</a:t>
            </a:r>
          </a:p>
        </p:txBody>
      </p:sp>
      <p:graphicFrame>
        <p:nvGraphicFramePr>
          <p:cNvPr id="3" name="Table 2"/>
          <p:cNvGraphicFramePr>
            <a:graphicFrameLocks noGrp="1"/>
          </p:cNvGraphicFramePr>
          <p:nvPr>
            <p:extLst>
              <p:ext uri="{D42A27DB-BD31-4B8C-83A1-F6EECF244321}">
                <p14:modId xmlns="" xmlns:p14="http://schemas.microsoft.com/office/powerpoint/2010/main" val="3519035976"/>
              </p:ext>
            </p:extLst>
          </p:nvPr>
        </p:nvGraphicFramePr>
        <p:xfrm>
          <a:off x="323528" y="2651553"/>
          <a:ext cx="8352928" cy="2280918"/>
        </p:xfrm>
        <a:graphic>
          <a:graphicData uri="http://schemas.openxmlformats.org/drawingml/2006/table">
            <a:tbl>
              <a:tblPr firstRow="1" bandRow="1">
                <a:tableStyleId>{5C22544A-7EE6-4342-B048-85BDC9FD1C3A}</a:tableStyleId>
              </a:tblPr>
              <a:tblGrid>
                <a:gridCol w="4408489"/>
                <a:gridCol w="3944439"/>
              </a:tblGrid>
              <a:tr h="452118">
                <a:tc>
                  <a:txBody>
                    <a:bodyPr/>
                    <a:lstStyle/>
                    <a:p>
                      <a:r>
                        <a:rPr lang="en-GB" sz="1700" dirty="0" smtClean="0"/>
                        <a:t>Factors influencing price elasticity of demand</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700" dirty="0" smtClean="0"/>
                        <a:t>How they influence elasticity</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4287">
                <a:tc>
                  <a:txBody>
                    <a:bodyPr/>
                    <a:lstStyle/>
                    <a:p>
                      <a:r>
                        <a:rPr lang="en-GB" sz="1700" dirty="0" smtClean="0"/>
                        <a:t>Necessity or luxury good</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4287">
                <a:tc>
                  <a:txBody>
                    <a:bodyPr/>
                    <a:lstStyle/>
                    <a:p>
                      <a:r>
                        <a:rPr lang="en-GB" sz="1700" dirty="0" smtClean="0"/>
                        <a:t>Habit</a:t>
                      </a:r>
                      <a:r>
                        <a:rPr lang="en-GB" sz="1700" baseline="0" dirty="0" smtClean="0"/>
                        <a:t> forming</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4287">
                <a:tc>
                  <a:txBody>
                    <a:bodyPr/>
                    <a:lstStyle/>
                    <a:p>
                      <a:r>
                        <a:rPr lang="en-GB" sz="1700" dirty="0" smtClean="0"/>
                        <a:t>Brand loyalty</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4287">
                <a:tc>
                  <a:txBody>
                    <a:bodyPr/>
                    <a:lstStyle/>
                    <a:p>
                      <a:r>
                        <a:rPr lang="en-GB" sz="1700" dirty="0" smtClean="0"/>
                        <a:t>Proportion of income spent on the product</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4287">
                <a:tc>
                  <a:txBody>
                    <a:bodyPr/>
                    <a:lstStyle/>
                    <a:p>
                      <a:r>
                        <a:rPr lang="en-GB" sz="1700" dirty="0" smtClean="0"/>
                        <a:t>Availability of substitutes</a:t>
                      </a:r>
                      <a:endParaRPr lang="en-GB"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14</a:t>
            </a:fld>
            <a:endParaRPr lang="en-GB"/>
          </a:p>
        </p:txBody>
      </p:sp>
    </p:spTree>
    <p:extLst>
      <p:ext uri="{BB962C8B-B14F-4D97-AF65-F5344CB8AC3E}">
        <p14:creationId xmlns="" xmlns:p14="http://schemas.microsoft.com/office/powerpoint/2010/main" val="34025277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850106"/>
          </a:xfrm>
        </p:spPr>
        <p:txBody>
          <a:bodyPr/>
          <a:lstStyle/>
          <a:p>
            <a:r>
              <a:rPr lang="en-US" dirty="0" smtClean="0"/>
              <a:t>Income </a:t>
            </a:r>
            <a:r>
              <a:rPr lang="en-US" dirty="0"/>
              <a:t>elasticity of </a:t>
            </a:r>
            <a:r>
              <a:rPr lang="en-US" dirty="0" smtClean="0"/>
              <a:t>demand (IED)</a:t>
            </a:r>
            <a:endParaRPr lang="en-GB" dirty="0"/>
          </a:p>
        </p:txBody>
      </p:sp>
      <p:sp>
        <p:nvSpPr>
          <p:cNvPr id="3" name="Content Placeholder 2"/>
          <p:cNvSpPr>
            <a:spLocks noGrp="1"/>
          </p:cNvSpPr>
          <p:nvPr>
            <p:ph idx="1"/>
          </p:nvPr>
        </p:nvSpPr>
        <p:spPr>
          <a:xfrm>
            <a:off x="323528" y="1142984"/>
            <a:ext cx="8496944" cy="4518264"/>
          </a:xfrm>
        </p:spPr>
        <p:txBody>
          <a:bodyPr>
            <a:noAutofit/>
          </a:bodyPr>
          <a:lstStyle/>
          <a:p>
            <a:pPr marL="0" indent="0" algn="just">
              <a:spcBef>
                <a:spcPts val="0"/>
              </a:spcBef>
              <a:buNone/>
            </a:pPr>
            <a:r>
              <a:rPr lang="en-GB" sz="1750" dirty="0" smtClean="0">
                <a:solidFill>
                  <a:srgbClr val="FF0000"/>
                </a:solidFill>
              </a:rPr>
              <a:t>Key term: This </a:t>
            </a:r>
            <a:r>
              <a:rPr lang="en-GB" sz="1750" dirty="0">
                <a:solidFill>
                  <a:srgbClr val="FF0000"/>
                </a:solidFill>
              </a:rPr>
              <a:t>measures the degree to which demand will change in response to a change in </a:t>
            </a:r>
            <a:r>
              <a:rPr lang="en-GB" sz="1750" dirty="0" smtClean="0">
                <a:solidFill>
                  <a:srgbClr val="FF0000"/>
                </a:solidFill>
              </a:rPr>
              <a:t>consumer income</a:t>
            </a:r>
            <a:endParaRPr lang="en-GB" sz="1750" dirty="0">
              <a:solidFill>
                <a:srgbClr val="FF0000"/>
              </a:solidFill>
            </a:endParaRPr>
          </a:p>
          <a:p>
            <a:pPr marL="0" indent="0" algn="ctr">
              <a:spcBef>
                <a:spcPts val="0"/>
              </a:spcBef>
              <a:buNone/>
            </a:pPr>
            <a:r>
              <a:rPr lang="en-GB" sz="1750" b="1" dirty="0">
                <a:solidFill>
                  <a:srgbClr val="000000"/>
                </a:solidFill>
              </a:rPr>
              <a:t>I</a:t>
            </a:r>
            <a:r>
              <a:rPr lang="en-GB" sz="1750" b="1" dirty="0" smtClean="0">
                <a:solidFill>
                  <a:srgbClr val="000000"/>
                </a:solidFill>
              </a:rPr>
              <a:t>ED </a:t>
            </a:r>
            <a:r>
              <a:rPr lang="en-GB" sz="1750" b="1" dirty="0">
                <a:solidFill>
                  <a:srgbClr val="000000"/>
                </a:solidFill>
              </a:rPr>
              <a:t>= 	</a:t>
            </a:r>
            <a:r>
              <a:rPr lang="en-GB" sz="1750" b="1" u="sng" dirty="0" smtClean="0">
                <a:solidFill>
                  <a:srgbClr val="000000"/>
                </a:solidFill>
              </a:rPr>
              <a:t>percentage </a:t>
            </a:r>
            <a:r>
              <a:rPr lang="en-GB" sz="1750" b="1" u="sng" dirty="0">
                <a:solidFill>
                  <a:srgbClr val="000000"/>
                </a:solidFill>
              </a:rPr>
              <a:t>change in quantity demanded</a:t>
            </a:r>
            <a:endParaRPr lang="en-GB" sz="1750" b="1" dirty="0">
              <a:solidFill>
                <a:srgbClr val="000000"/>
              </a:solidFill>
            </a:endParaRPr>
          </a:p>
          <a:p>
            <a:pPr marL="0" indent="0">
              <a:spcBef>
                <a:spcPts val="0"/>
              </a:spcBef>
              <a:buNone/>
            </a:pPr>
            <a:r>
              <a:rPr lang="en-GB" sz="1750" b="1" dirty="0">
                <a:solidFill>
                  <a:srgbClr val="000000"/>
                </a:solidFill>
              </a:rPr>
              <a:t>			            </a:t>
            </a:r>
            <a:r>
              <a:rPr lang="en-GB" sz="1750" b="1" dirty="0" smtClean="0">
                <a:solidFill>
                  <a:srgbClr val="000000"/>
                </a:solidFill>
              </a:rPr>
              <a:t>percentage change </a:t>
            </a:r>
            <a:r>
              <a:rPr lang="en-GB" sz="1750" b="1" dirty="0">
                <a:solidFill>
                  <a:srgbClr val="000000"/>
                </a:solidFill>
              </a:rPr>
              <a:t>in </a:t>
            </a:r>
            <a:r>
              <a:rPr lang="en-GB" sz="1750" b="1" dirty="0" smtClean="0">
                <a:solidFill>
                  <a:srgbClr val="000000"/>
                </a:solidFill>
              </a:rPr>
              <a:t>income</a:t>
            </a:r>
            <a:endParaRPr lang="en-GB" sz="1750" dirty="0">
              <a:solidFill>
                <a:srgbClr val="000000"/>
              </a:solidFill>
            </a:endParaRPr>
          </a:p>
          <a:p>
            <a:pPr>
              <a:spcBef>
                <a:spcPts val="0"/>
              </a:spcBef>
            </a:pPr>
            <a:r>
              <a:rPr lang="en-GB" sz="1750" b="1" i="1" dirty="0" smtClean="0">
                <a:solidFill>
                  <a:srgbClr val="000000"/>
                </a:solidFill>
              </a:rPr>
              <a:t>Income elastic </a:t>
            </a:r>
            <a:r>
              <a:rPr lang="en-GB" sz="1750" b="1" i="1" dirty="0">
                <a:solidFill>
                  <a:srgbClr val="000000"/>
                </a:solidFill>
              </a:rPr>
              <a:t>goods</a:t>
            </a:r>
            <a:r>
              <a:rPr lang="en-GB" sz="1750" dirty="0">
                <a:solidFill>
                  <a:srgbClr val="000000"/>
                </a:solidFill>
              </a:rPr>
              <a:t> = an answer </a:t>
            </a:r>
            <a:r>
              <a:rPr lang="en-GB" sz="1750" b="1" dirty="0">
                <a:solidFill>
                  <a:srgbClr val="000000"/>
                </a:solidFill>
              </a:rPr>
              <a:t>greater than 1</a:t>
            </a:r>
            <a:r>
              <a:rPr lang="en-GB" sz="1750" dirty="0">
                <a:solidFill>
                  <a:srgbClr val="000000"/>
                </a:solidFill>
              </a:rPr>
              <a:t>, where demand will change </a:t>
            </a:r>
            <a:r>
              <a:rPr lang="en-GB" sz="1750" dirty="0" smtClean="0">
                <a:solidFill>
                  <a:srgbClr val="000000"/>
                </a:solidFill>
              </a:rPr>
              <a:t>by a more significant amount with </a:t>
            </a:r>
            <a:r>
              <a:rPr lang="en-GB" sz="1750" dirty="0">
                <a:solidFill>
                  <a:srgbClr val="000000"/>
                </a:solidFill>
              </a:rPr>
              <a:t>a </a:t>
            </a:r>
            <a:r>
              <a:rPr lang="en-GB" sz="1750" dirty="0" smtClean="0">
                <a:solidFill>
                  <a:srgbClr val="000000"/>
                </a:solidFill>
              </a:rPr>
              <a:t>income change. Consumers will wish to purchase more as they become wealthier; usually </a:t>
            </a:r>
            <a:r>
              <a:rPr lang="en-GB" sz="1750" b="1" dirty="0" smtClean="0">
                <a:solidFill>
                  <a:srgbClr val="000000"/>
                </a:solidFill>
              </a:rPr>
              <a:t>luxury</a:t>
            </a:r>
            <a:r>
              <a:rPr lang="en-GB" sz="1750" dirty="0" smtClean="0">
                <a:solidFill>
                  <a:srgbClr val="000000"/>
                </a:solidFill>
              </a:rPr>
              <a:t> goods such as holidays and electrical goods.</a:t>
            </a:r>
            <a:endParaRPr lang="en-GB" sz="1750" dirty="0">
              <a:solidFill>
                <a:srgbClr val="000000"/>
              </a:solidFill>
            </a:endParaRPr>
          </a:p>
          <a:p>
            <a:pPr>
              <a:spcBef>
                <a:spcPts val="0"/>
              </a:spcBef>
            </a:pPr>
            <a:r>
              <a:rPr lang="en-GB" sz="1750" b="1" i="1" dirty="0" smtClean="0">
                <a:solidFill>
                  <a:srgbClr val="000000"/>
                </a:solidFill>
              </a:rPr>
              <a:t>Income inelastic </a:t>
            </a:r>
            <a:r>
              <a:rPr lang="en-GB" sz="1750" b="1" i="1" dirty="0">
                <a:solidFill>
                  <a:srgbClr val="000000"/>
                </a:solidFill>
              </a:rPr>
              <a:t>goods</a:t>
            </a:r>
            <a:r>
              <a:rPr lang="en-GB" sz="1750" dirty="0">
                <a:solidFill>
                  <a:srgbClr val="000000"/>
                </a:solidFill>
              </a:rPr>
              <a:t> = </a:t>
            </a:r>
            <a:r>
              <a:rPr lang="en-GB" sz="1750" b="1" dirty="0">
                <a:solidFill>
                  <a:srgbClr val="000000"/>
                </a:solidFill>
              </a:rPr>
              <a:t>Less than 1</a:t>
            </a:r>
            <a:r>
              <a:rPr lang="en-GB" sz="1750" dirty="0">
                <a:solidFill>
                  <a:srgbClr val="000000"/>
                </a:solidFill>
              </a:rPr>
              <a:t>, where demand is relatively unresponsive to a change in </a:t>
            </a:r>
            <a:r>
              <a:rPr lang="en-GB" sz="1750" dirty="0" smtClean="0">
                <a:solidFill>
                  <a:srgbClr val="000000"/>
                </a:solidFill>
              </a:rPr>
              <a:t>consumer income. Consumers do not generally demand a great deal more as they gain in income; usually </a:t>
            </a:r>
            <a:r>
              <a:rPr lang="en-GB" sz="1750" b="1" dirty="0" smtClean="0">
                <a:solidFill>
                  <a:srgbClr val="000000"/>
                </a:solidFill>
              </a:rPr>
              <a:t>necessity</a:t>
            </a:r>
            <a:r>
              <a:rPr lang="en-GB" sz="1750" dirty="0" smtClean="0">
                <a:solidFill>
                  <a:srgbClr val="000000"/>
                </a:solidFill>
              </a:rPr>
              <a:t> products, such as basic foods and fuel.</a:t>
            </a:r>
            <a:endParaRPr lang="en-GB" sz="1750" dirty="0">
              <a:solidFill>
                <a:srgbClr val="000000"/>
              </a:solidFill>
            </a:endParaRPr>
          </a:p>
          <a:p>
            <a:pPr>
              <a:spcBef>
                <a:spcPts val="0"/>
              </a:spcBef>
            </a:pPr>
            <a:r>
              <a:rPr lang="en-GB" sz="1750" b="1" i="1" dirty="0" smtClean="0">
                <a:solidFill>
                  <a:srgbClr val="000000"/>
                </a:solidFill>
              </a:rPr>
              <a:t>Unitary income elasticity</a:t>
            </a:r>
            <a:r>
              <a:rPr lang="en-GB" sz="1750" dirty="0" smtClean="0">
                <a:solidFill>
                  <a:srgbClr val="000000"/>
                </a:solidFill>
              </a:rPr>
              <a:t> </a:t>
            </a:r>
            <a:r>
              <a:rPr lang="en-GB" sz="1750" dirty="0">
                <a:solidFill>
                  <a:srgbClr val="000000"/>
                </a:solidFill>
              </a:rPr>
              <a:t>= an </a:t>
            </a:r>
            <a:r>
              <a:rPr lang="en-GB" sz="1750" b="1" dirty="0">
                <a:solidFill>
                  <a:srgbClr val="000000"/>
                </a:solidFill>
              </a:rPr>
              <a:t>elasticity of 1</a:t>
            </a:r>
            <a:r>
              <a:rPr lang="en-GB" sz="1750" dirty="0">
                <a:solidFill>
                  <a:srgbClr val="000000"/>
                </a:solidFill>
              </a:rPr>
              <a:t>, any </a:t>
            </a:r>
            <a:r>
              <a:rPr lang="en-GB" sz="1750" dirty="0" smtClean="0">
                <a:solidFill>
                  <a:srgbClr val="000000"/>
                </a:solidFill>
              </a:rPr>
              <a:t>consumer income </a:t>
            </a:r>
            <a:r>
              <a:rPr lang="en-GB" sz="1750" dirty="0">
                <a:solidFill>
                  <a:srgbClr val="000000"/>
                </a:solidFill>
              </a:rPr>
              <a:t>change is cancelled out by the demand </a:t>
            </a:r>
            <a:r>
              <a:rPr lang="en-GB" sz="1750" dirty="0" smtClean="0">
                <a:solidFill>
                  <a:srgbClr val="000000"/>
                </a:solidFill>
              </a:rPr>
              <a:t>change.</a:t>
            </a:r>
          </a:p>
          <a:p>
            <a:pPr>
              <a:spcBef>
                <a:spcPts val="0"/>
              </a:spcBef>
            </a:pPr>
            <a:endParaRPr lang="en-GB" sz="1750" dirty="0">
              <a:solidFill>
                <a:srgbClr val="000000"/>
              </a:solidFill>
            </a:endParaRPr>
          </a:p>
          <a:p>
            <a:pPr marL="0" indent="0">
              <a:spcBef>
                <a:spcPts val="0"/>
              </a:spcBef>
              <a:buNone/>
            </a:pPr>
            <a:r>
              <a:rPr lang="en-GB" sz="1750" dirty="0" smtClean="0">
                <a:solidFill>
                  <a:srgbClr val="000000"/>
                </a:solidFill>
              </a:rPr>
              <a:t>Income elasticity </a:t>
            </a:r>
            <a:r>
              <a:rPr lang="en-GB" sz="1750" b="1" dirty="0">
                <a:solidFill>
                  <a:srgbClr val="000000"/>
                </a:solidFill>
              </a:rPr>
              <a:t>will </a:t>
            </a:r>
            <a:r>
              <a:rPr lang="en-GB" sz="1750" b="1" dirty="0" smtClean="0">
                <a:solidFill>
                  <a:srgbClr val="000000"/>
                </a:solidFill>
              </a:rPr>
              <a:t>usually be </a:t>
            </a:r>
            <a:r>
              <a:rPr lang="en-GB" sz="1750" b="1" dirty="0">
                <a:solidFill>
                  <a:srgbClr val="000000"/>
                </a:solidFill>
              </a:rPr>
              <a:t>a </a:t>
            </a:r>
            <a:r>
              <a:rPr lang="en-GB" sz="1750" b="1" dirty="0" smtClean="0">
                <a:solidFill>
                  <a:srgbClr val="000000"/>
                </a:solidFill>
              </a:rPr>
              <a:t>positive </a:t>
            </a:r>
            <a:r>
              <a:rPr lang="en-GB" sz="1750" b="1" dirty="0">
                <a:solidFill>
                  <a:srgbClr val="000000"/>
                </a:solidFill>
              </a:rPr>
              <a:t>figure </a:t>
            </a:r>
            <a:r>
              <a:rPr lang="en-GB" sz="1750" dirty="0">
                <a:solidFill>
                  <a:srgbClr val="000000"/>
                </a:solidFill>
              </a:rPr>
              <a:t>as when </a:t>
            </a:r>
            <a:r>
              <a:rPr lang="en-GB" sz="1750" dirty="0" smtClean="0">
                <a:solidFill>
                  <a:srgbClr val="000000"/>
                </a:solidFill>
              </a:rPr>
              <a:t>consumer income goes </a:t>
            </a:r>
            <a:r>
              <a:rPr lang="en-GB" sz="1750" dirty="0">
                <a:solidFill>
                  <a:srgbClr val="000000"/>
                </a:solidFill>
              </a:rPr>
              <a:t>up demand </a:t>
            </a:r>
            <a:r>
              <a:rPr lang="en-GB" sz="1750" dirty="0" smtClean="0">
                <a:solidFill>
                  <a:srgbClr val="000000"/>
                </a:solidFill>
              </a:rPr>
              <a:t>will usually increase. However some goods known as </a:t>
            </a:r>
            <a:r>
              <a:rPr lang="en-GB" sz="1750" b="1" dirty="0">
                <a:solidFill>
                  <a:srgbClr val="000000"/>
                </a:solidFill>
              </a:rPr>
              <a:t>i</a:t>
            </a:r>
            <a:r>
              <a:rPr lang="en-GB" sz="1750" b="1" dirty="0" smtClean="0">
                <a:solidFill>
                  <a:srgbClr val="000000"/>
                </a:solidFill>
              </a:rPr>
              <a:t>nferior goods </a:t>
            </a:r>
            <a:r>
              <a:rPr lang="en-GB" sz="1750" dirty="0" smtClean="0">
                <a:solidFill>
                  <a:srgbClr val="000000"/>
                </a:solidFill>
              </a:rPr>
              <a:t>will have a negative IED as demand </a:t>
            </a:r>
            <a:r>
              <a:rPr lang="en-GB" sz="1750" dirty="0" smtClean="0"/>
              <a:t>will fall as consumers’ incomes rise, e.g. supermarket own brands</a:t>
            </a:r>
            <a:r>
              <a:rPr lang="en-GB" sz="1750" dirty="0" smtClean="0"/>
              <a:t>.</a:t>
            </a:r>
          </a:p>
          <a:p>
            <a:pPr marL="0" indent="0">
              <a:spcBef>
                <a:spcPts val="0"/>
              </a:spcBef>
              <a:buNone/>
            </a:pPr>
            <a:endParaRPr lang="en-GB" sz="1750" dirty="0" smtClean="0"/>
          </a:p>
          <a:p>
            <a:pPr marL="0" indent="0">
              <a:spcBef>
                <a:spcPts val="0"/>
              </a:spcBef>
              <a:buNone/>
            </a:pPr>
            <a:r>
              <a:rPr lang="en-GB" sz="1750" dirty="0" smtClean="0"/>
              <a:t>Firms cannot control the levels of income in a market, so the main use of income elasticity is to forecast demand.</a:t>
            </a:r>
            <a:endParaRPr lang="en-GB" sz="1750" dirty="0" smtClean="0"/>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15</a:t>
            </a:fld>
            <a:endParaRPr lang="en-GB"/>
          </a:p>
        </p:txBody>
      </p:sp>
    </p:spTree>
    <p:extLst>
      <p:ext uri="{BB962C8B-B14F-4D97-AF65-F5344CB8AC3E}">
        <p14:creationId xmlns="" xmlns:p14="http://schemas.microsoft.com/office/powerpoint/2010/main" val="19640693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IMG_4839.JPG"/>
          <p:cNvPicPr>
            <a:picLocks noChangeAspect="1" noChangeArrowheads="1"/>
          </p:cNvPicPr>
          <p:nvPr/>
        </p:nvPicPr>
        <p:blipFill>
          <a:blip r:embed="rId2"/>
          <a:srcRect l="3906" t="22916" r="4687" b="32292"/>
          <a:stretch>
            <a:fillRect/>
          </a:stretch>
        </p:blipFill>
        <p:spPr bwMode="auto">
          <a:xfrm>
            <a:off x="214282" y="214290"/>
            <a:ext cx="8747002" cy="53578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539552" y="1988840"/>
            <a:ext cx="8229600" cy="4320480"/>
          </a:xfrm>
        </p:spPr>
        <p:txBody>
          <a:bodyPr>
            <a:normAutofit fontScale="62500" lnSpcReduction="20000"/>
          </a:bodyPr>
          <a:lstStyle/>
          <a:p>
            <a:pPr algn="just">
              <a:lnSpc>
                <a:spcPct val="110000"/>
              </a:lnSpc>
              <a:spcBef>
                <a:spcPts val="0"/>
              </a:spcBef>
              <a:spcAft>
                <a:spcPts val="1200"/>
              </a:spcAft>
            </a:pPr>
            <a:r>
              <a:rPr lang="en-GB" dirty="0" smtClean="0"/>
              <a:t>There are a wide variety of techniques discussed in this unit that firms can use to analyse their market.</a:t>
            </a:r>
          </a:p>
          <a:p>
            <a:pPr algn="just">
              <a:lnSpc>
                <a:spcPct val="110000"/>
              </a:lnSpc>
              <a:spcBef>
                <a:spcPts val="0"/>
              </a:spcBef>
              <a:spcAft>
                <a:spcPts val="1200"/>
              </a:spcAft>
            </a:pPr>
            <a:r>
              <a:rPr lang="en-GB" dirty="0" smtClean="0"/>
              <a:t>For many it is essential to understand their market and consumers to ensure they anticipate and satisfy consumer demands to stay ahead of rivals.</a:t>
            </a:r>
          </a:p>
          <a:p>
            <a:pPr algn="just">
              <a:lnSpc>
                <a:spcPct val="110000"/>
              </a:lnSpc>
              <a:spcBef>
                <a:spcPts val="0"/>
              </a:spcBef>
              <a:spcAft>
                <a:spcPts val="1200"/>
              </a:spcAft>
            </a:pPr>
            <a:r>
              <a:rPr lang="en-GB" dirty="0" smtClean="0"/>
              <a:t>Firms that are market-led aim to learn what consumers want and provide it.</a:t>
            </a:r>
          </a:p>
          <a:p>
            <a:pPr algn="just">
              <a:lnSpc>
                <a:spcPct val="110000"/>
              </a:lnSpc>
              <a:spcBef>
                <a:spcPts val="0"/>
              </a:spcBef>
              <a:spcAft>
                <a:spcPts val="1200"/>
              </a:spcAft>
            </a:pPr>
            <a:r>
              <a:rPr lang="en-GB" dirty="0" smtClean="0"/>
              <a:t>However other firms focus more on an asset-led approach and produce unique products they know will change markets and that consumers will want, creating a sustainable competitive advantage.</a:t>
            </a:r>
          </a:p>
          <a:p>
            <a:pPr algn="just">
              <a:lnSpc>
                <a:spcPct val="110000"/>
              </a:lnSpc>
              <a:spcBef>
                <a:spcPts val="0"/>
              </a:spcBef>
              <a:spcAft>
                <a:spcPts val="1200"/>
              </a:spcAft>
            </a:pPr>
            <a:r>
              <a:rPr lang="en-GB" dirty="0" smtClean="0"/>
              <a:t>The level of market analysis needed by a business and how successful it is will depend on the type of market the firm is in and the strengths of the business in terms of its staff, skills and brand.</a:t>
            </a:r>
          </a:p>
        </p:txBody>
      </p:sp>
      <p:sp>
        <p:nvSpPr>
          <p:cNvPr id="4" name="Footer Placeholder 3"/>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17</a:t>
            </a:fld>
            <a:endParaRPr lang="en-GB"/>
          </a:p>
        </p:txBody>
      </p:sp>
    </p:spTree>
    <p:extLst>
      <p:ext uri="{BB962C8B-B14F-4D97-AF65-F5344CB8AC3E}">
        <p14:creationId xmlns="" xmlns:p14="http://schemas.microsoft.com/office/powerpoint/2010/main" val="18930404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79512" y="1916832"/>
            <a:ext cx="8784976" cy="4464496"/>
          </a:xfrm>
        </p:spPr>
        <p:txBody>
          <a:bodyPr>
            <a:noAutofit/>
          </a:bodyPr>
          <a:lstStyle/>
          <a:p>
            <a:pPr marL="0" indent="0" algn="just">
              <a:spcBef>
                <a:spcPts val="0"/>
              </a:spcBef>
              <a:buNone/>
            </a:pPr>
            <a:r>
              <a:rPr lang="en-GB" sz="2100" dirty="0" smtClean="0">
                <a:solidFill>
                  <a:srgbClr val="FF0000"/>
                </a:solidFill>
              </a:rPr>
              <a:t>Key term: This </a:t>
            </a:r>
            <a:r>
              <a:rPr lang="en-GB" sz="2100" dirty="0" smtClean="0">
                <a:solidFill>
                  <a:srgbClr val="FF0000"/>
                </a:solidFill>
              </a:rPr>
              <a:t>measures the degree to which demand will change in response to a change in price</a:t>
            </a:r>
          </a:p>
          <a:p>
            <a:pPr marL="0" indent="0" algn="ctr">
              <a:spcBef>
                <a:spcPts val="0"/>
              </a:spcBef>
              <a:buNone/>
            </a:pPr>
            <a:r>
              <a:rPr lang="en-GB" sz="2100" b="1" dirty="0"/>
              <a:t>PED = 		</a:t>
            </a:r>
            <a:r>
              <a:rPr lang="en-GB" sz="2100" b="1" u="sng" dirty="0" smtClean="0"/>
              <a:t>percentage </a:t>
            </a:r>
            <a:r>
              <a:rPr lang="en-GB" sz="2100" b="1" u="sng" dirty="0"/>
              <a:t>change in quantity demanded</a:t>
            </a:r>
            <a:endParaRPr lang="en-GB" sz="2100" b="1" dirty="0"/>
          </a:p>
          <a:p>
            <a:pPr marL="0" indent="0" algn="ctr">
              <a:spcBef>
                <a:spcPts val="0"/>
              </a:spcBef>
              <a:buNone/>
            </a:pPr>
            <a:r>
              <a:rPr lang="en-GB" sz="2100" b="1" dirty="0"/>
              <a:t>			</a:t>
            </a:r>
            <a:r>
              <a:rPr lang="en-GB" sz="2100" b="1" dirty="0" smtClean="0"/>
              <a:t>           percentage change </a:t>
            </a:r>
            <a:r>
              <a:rPr lang="en-GB" sz="2100" b="1" dirty="0"/>
              <a:t>in </a:t>
            </a:r>
            <a:r>
              <a:rPr lang="en-GB" sz="2100" b="1" dirty="0" smtClean="0"/>
              <a:t>price</a:t>
            </a:r>
            <a:endParaRPr lang="en-GB" sz="2100" dirty="0"/>
          </a:p>
          <a:p>
            <a:pPr>
              <a:spcBef>
                <a:spcPts val="0"/>
              </a:spcBef>
            </a:pPr>
            <a:r>
              <a:rPr lang="en-GB" sz="2100" b="1" i="1" dirty="0">
                <a:solidFill>
                  <a:srgbClr val="FF0000"/>
                </a:solidFill>
              </a:rPr>
              <a:t>Elastic goods</a:t>
            </a:r>
            <a:r>
              <a:rPr lang="en-GB" sz="2100" dirty="0">
                <a:solidFill>
                  <a:srgbClr val="FF0000"/>
                </a:solidFill>
              </a:rPr>
              <a:t> = an answer </a:t>
            </a:r>
            <a:r>
              <a:rPr lang="en-GB" sz="2100" b="1" dirty="0">
                <a:solidFill>
                  <a:srgbClr val="FF0000"/>
                </a:solidFill>
              </a:rPr>
              <a:t>greater than 1</a:t>
            </a:r>
            <a:r>
              <a:rPr lang="en-GB" sz="2100" dirty="0">
                <a:solidFill>
                  <a:srgbClr val="FF0000"/>
                </a:solidFill>
              </a:rPr>
              <a:t>, where demand will change with a price </a:t>
            </a:r>
            <a:r>
              <a:rPr lang="en-GB" sz="2100" dirty="0" smtClean="0">
                <a:solidFill>
                  <a:srgbClr val="FF0000"/>
                </a:solidFill>
              </a:rPr>
              <a:t>change</a:t>
            </a:r>
            <a:endParaRPr lang="en-GB" sz="2100" dirty="0">
              <a:solidFill>
                <a:srgbClr val="FF0000"/>
              </a:solidFill>
            </a:endParaRPr>
          </a:p>
          <a:p>
            <a:pPr>
              <a:spcBef>
                <a:spcPts val="0"/>
              </a:spcBef>
            </a:pPr>
            <a:r>
              <a:rPr lang="en-GB" sz="2100" b="1" i="1" dirty="0">
                <a:solidFill>
                  <a:srgbClr val="FF0000"/>
                </a:solidFill>
              </a:rPr>
              <a:t>Inelastic goods</a:t>
            </a:r>
            <a:r>
              <a:rPr lang="en-GB" sz="2100" dirty="0">
                <a:solidFill>
                  <a:srgbClr val="FF0000"/>
                </a:solidFill>
              </a:rPr>
              <a:t> = </a:t>
            </a:r>
            <a:r>
              <a:rPr lang="en-GB" sz="2100" b="1" dirty="0">
                <a:solidFill>
                  <a:srgbClr val="FF0000"/>
                </a:solidFill>
              </a:rPr>
              <a:t>Less than 1</a:t>
            </a:r>
            <a:r>
              <a:rPr lang="en-GB" sz="2100" dirty="0">
                <a:solidFill>
                  <a:srgbClr val="FF0000"/>
                </a:solidFill>
              </a:rPr>
              <a:t>, where demand is relatively unresponsive to a change in </a:t>
            </a:r>
            <a:r>
              <a:rPr lang="en-GB" sz="2100" dirty="0" smtClean="0">
                <a:solidFill>
                  <a:srgbClr val="FF0000"/>
                </a:solidFill>
              </a:rPr>
              <a:t>price</a:t>
            </a:r>
            <a:endParaRPr lang="en-GB" sz="2100" dirty="0">
              <a:solidFill>
                <a:srgbClr val="FF0000"/>
              </a:solidFill>
            </a:endParaRPr>
          </a:p>
          <a:p>
            <a:pPr>
              <a:spcBef>
                <a:spcPts val="0"/>
              </a:spcBef>
            </a:pPr>
            <a:r>
              <a:rPr lang="en-GB" sz="2100" b="1" i="1" dirty="0" smtClean="0">
                <a:solidFill>
                  <a:srgbClr val="FF0000"/>
                </a:solidFill>
              </a:rPr>
              <a:t>Unitary </a:t>
            </a:r>
            <a:r>
              <a:rPr lang="en-GB" sz="2100" b="1" i="1" dirty="0">
                <a:solidFill>
                  <a:srgbClr val="FF0000"/>
                </a:solidFill>
              </a:rPr>
              <a:t>elasticity</a:t>
            </a:r>
            <a:r>
              <a:rPr lang="en-GB" sz="2100" dirty="0">
                <a:solidFill>
                  <a:srgbClr val="FF0000"/>
                </a:solidFill>
              </a:rPr>
              <a:t> = an </a:t>
            </a:r>
            <a:r>
              <a:rPr lang="en-GB" sz="2100" b="1" dirty="0">
                <a:solidFill>
                  <a:srgbClr val="FF0000"/>
                </a:solidFill>
              </a:rPr>
              <a:t>elasticity of </a:t>
            </a:r>
            <a:r>
              <a:rPr lang="en-GB" sz="2100" b="1" dirty="0" smtClean="0">
                <a:solidFill>
                  <a:srgbClr val="FF0000"/>
                </a:solidFill>
              </a:rPr>
              <a:t>1</a:t>
            </a:r>
            <a:r>
              <a:rPr lang="en-GB" sz="2100" dirty="0" smtClean="0">
                <a:solidFill>
                  <a:srgbClr val="FF0000"/>
                </a:solidFill>
              </a:rPr>
              <a:t>; </a:t>
            </a:r>
            <a:r>
              <a:rPr lang="en-GB" sz="2100" dirty="0">
                <a:solidFill>
                  <a:srgbClr val="FF0000"/>
                </a:solidFill>
              </a:rPr>
              <a:t>any price change is cancelled out by the demand </a:t>
            </a:r>
            <a:r>
              <a:rPr lang="en-GB" sz="2100" dirty="0" smtClean="0">
                <a:solidFill>
                  <a:srgbClr val="FF0000"/>
                </a:solidFill>
              </a:rPr>
              <a:t>change</a:t>
            </a:r>
          </a:p>
          <a:p>
            <a:pPr marL="0" indent="0">
              <a:spcBef>
                <a:spcPts val="0"/>
              </a:spcBef>
              <a:buNone/>
            </a:pPr>
            <a:r>
              <a:rPr lang="en-GB" sz="2100" u="sng" dirty="0" smtClean="0"/>
              <a:t>Elasticity </a:t>
            </a:r>
            <a:r>
              <a:rPr lang="en-GB" sz="2100" b="1" u="sng" dirty="0" smtClean="0"/>
              <a:t>will always be a negative figure </a:t>
            </a:r>
            <a:r>
              <a:rPr lang="en-GB" sz="2100" u="sng" dirty="0" smtClean="0"/>
              <a:t>as when price goes up demand falls and when prices fall demand rises. The relationship between these variables is opposite and therefore negative.</a:t>
            </a:r>
            <a:endParaRPr lang="en-GB" sz="2100" u="sng" dirty="0"/>
          </a:p>
          <a:p>
            <a:pPr algn="just"/>
            <a:endParaRPr lang="en-GB" sz="2400" dirty="0" smtClean="0"/>
          </a:p>
        </p:txBody>
      </p:sp>
      <p:sp>
        <p:nvSpPr>
          <p:cNvPr id="4" name="Title 1"/>
          <p:cNvSpPr txBox="1">
            <a:spLocks/>
          </p:cNvSpPr>
          <p:nvPr/>
        </p:nvSpPr>
        <p:spPr>
          <a:xfrm>
            <a:off x="35132" y="1052736"/>
            <a:ext cx="9180512" cy="792088"/>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rgbClr val="C00000"/>
                </a:solidFill>
              </a:rPr>
              <a:t>Price elasticity of demand (PED)</a:t>
            </a:r>
            <a:endParaRPr lang="en-GB" dirty="0">
              <a:solidFill>
                <a:srgbClr val="C00000"/>
              </a:solidFill>
            </a:endParaRP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2</a:t>
            </a:fld>
            <a:endParaRPr lang="en-GB"/>
          </a:p>
        </p:txBody>
      </p:sp>
    </p:spTree>
    <p:extLst>
      <p:ext uri="{BB962C8B-B14F-4D97-AF65-F5344CB8AC3E}">
        <p14:creationId xmlns="" xmlns:p14="http://schemas.microsoft.com/office/powerpoint/2010/main" val="13293339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0" y="980728"/>
            <a:ext cx="9144000" cy="1143000"/>
          </a:xfrm>
          <a:noFill/>
          <a:ln>
            <a:noFill/>
          </a:ln>
        </p:spPr>
        <p:txBody>
          <a:bodyPr>
            <a:normAutofit fontScale="90000"/>
          </a:bodyPr>
          <a:lstStyle/>
          <a:p>
            <a:r>
              <a:rPr lang="en-GB" dirty="0" smtClean="0">
                <a:latin typeface="+mn-lt"/>
              </a:rPr>
              <a:t>Example</a:t>
            </a:r>
            <a:r>
              <a:rPr lang="en-GB" b="1" dirty="0" smtClean="0">
                <a:latin typeface="+mn-lt"/>
              </a:rPr>
              <a:t> </a:t>
            </a:r>
            <a:r>
              <a:rPr lang="en-GB" sz="2000" dirty="0">
                <a:latin typeface="+mn-lt"/>
              </a:rPr>
              <a:t/>
            </a:r>
            <a:br>
              <a:rPr lang="en-GB" sz="2000" dirty="0">
                <a:latin typeface="+mn-lt"/>
              </a:rPr>
            </a:br>
            <a:r>
              <a:rPr lang="en-GB" sz="2000" dirty="0" smtClean="0">
                <a:latin typeface="+mn-lt"/>
              </a:rPr>
              <a:t/>
            </a:r>
            <a:br>
              <a:rPr lang="en-GB" sz="2000" dirty="0" smtClean="0">
                <a:latin typeface="+mn-lt"/>
              </a:rPr>
            </a:br>
            <a:endParaRPr lang="en-GB" sz="3200" dirty="0" smtClean="0">
              <a:solidFill>
                <a:schemeClr val="tx1"/>
              </a:solidFill>
              <a:latin typeface="+mn-lt"/>
            </a:endParaRPr>
          </a:p>
        </p:txBody>
      </p:sp>
      <p:sp>
        <p:nvSpPr>
          <p:cNvPr id="18435" name="Rectangle 1027"/>
          <p:cNvSpPr>
            <a:spLocks noGrp="1" noChangeArrowheads="1"/>
          </p:cNvSpPr>
          <p:nvPr>
            <p:ph type="body" idx="1"/>
          </p:nvPr>
        </p:nvSpPr>
        <p:spPr>
          <a:xfrm>
            <a:off x="395536" y="1844824"/>
            <a:ext cx="8424936" cy="3672408"/>
          </a:xfrm>
        </p:spPr>
        <p:txBody>
          <a:bodyPr>
            <a:normAutofit fontScale="92500" lnSpcReduction="20000"/>
          </a:bodyPr>
          <a:lstStyle/>
          <a:p>
            <a:pPr marL="0" indent="0">
              <a:buNone/>
            </a:pPr>
            <a:r>
              <a:rPr lang="en-GB" sz="2000" dirty="0"/>
              <a:t>A product increases its price from £100 - £110 and demand falls from 240 units to 180 units</a:t>
            </a:r>
            <a:endParaRPr lang="en-GB" sz="2000" dirty="0" smtClean="0">
              <a:solidFill>
                <a:srgbClr val="C00000"/>
              </a:solidFill>
            </a:endParaRPr>
          </a:p>
          <a:p>
            <a:pPr marL="0" indent="0">
              <a:buNone/>
            </a:pPr>
            <a:r>
              <a:rPr lang="en-GB" sz="2000" dirty="0" smtClean="0">
                <a:solidFill>
                  <a:srgbClr val="0000FF"/>
                </a:solidFill>
              </a:rPr>
              <a:t>	</a:t>
            </a:r>
            <a:r>
              <a:rPr lang="en-GB" sz="2000" dirty="0" smtClean="0"/>
              <a:t>% change = </a:t>
            </a:r>
            <a:r>
              <a:rPr lang="en-GB" sz="2000" u="sng" dirty="0" smtClean="0"/>
              <a:t>Original figure – New figure</a:t>
            </a:r>
            <a:r>
              <a:rPr lang="en-GB" sz="2000" dirty="0" smtClean="0"/>
              <a:t>	x 100</a:t>
            </a:r>
            <a:endParaRPr lang="en-GB" sz="2000" u="sng" dirty="0" smtClean="0"/>
          </a:p>
          <a:p>
            <a:pPr marL="0" indent="0">
              <a:buNone/>
            </a:pPr>
            <a:r>
              <a:rPr lang="en-GB" sz="2000" dirty="0" smtClean="0"/>
              <a:t>			Original figure</a:t>
            </a:r>
          </a:p>
          <a:p>
            <a:r>
              <a:rPr lang="en-GB" sz="2000" dirty="0" smtClean="0"/>
              <a:t>To </a:t>
            </a:r>
            <a:r>
              <a:rPr lang="en-GB" sz="2000" dirty="0"/>
              <a:t>calculate % change in price</a:t>
            </a:r>
            <a:r>
              <a:rPr lang="en-GB" sz="2000" dirty="0" smtClean="0"/>
              <a:t>:</a:t>
            </a:r>
          </a:p>
          <a:p>
            <a:pPr marL="400050" lvl="1" indent="0">
              <a:buNone/>
            </a:pPr>
            <a:r>
              <a:rPr lang="en-GB" sz="2000" dirty="0" smtClean="0"/>
              <a:t>	(100 – 110)/100 * 100 = 10%</a:t>
            </a:r>
          </a:p>
          <a:p>
            <a:endParaRPr lang="en-GB" sz="2000" dirty="0" smtClean="0"/>
          </a:p>
          <a:p>
            <a:r>
              <a:rPr lang="en-GB" sz="2000" dirty="0" smtClean="0"/>
              <a:t>Then do the same for demand:</a:t>
            </a:r>
            <a:endParaRPr lang="en-GB" sz="2000" dirty="0"/>
          </a:p>
          <a:p>
            <a:pPr marL="0" indent="0">
              <a:buNone/>
            </a:pPr>
            <a:r>
              <a:rPr lang="en-GB" sz="2000" dirty="0" smtClean="0"/>
              <a:t>	(240-180)/240 * 100 = -25%</a:t>
            </a:r>
          </a:p>
          <a:p>
            <a:endParaRPr lang="en-GB" sz="2000" dirty="0" smtClean="0"/>
          </a:p>
          <a:p>
            <a:r>
              <a:rPr lang="en-GB" sz="2000" dirty="0" smtClean="0"/>
              <a:t>Therefore using the equation </a:t>
            </a:r>
            <a:r>
              <a:rPr lang="en-GB" sz="2000" b="1" dirty="0" smtClean="0"/>
              <a:t>PED</a:t>
            </a:r>
            <a:endParaRPr lang="en-GB" sz="2000" dirty="0" smtClean="0"/>
          </a:p>
          <a:p>
            <a:pPr marL="0" indent="0">
              <a:buNone/>
            </a:pPr>
            <a:r>
              <a:rPr lang="en-GB" sz="2000" dirty="0" smtClean="0"/>
              <a:t>	PED  = -25% / 10% = -2.5 (Price elastic)</a:t>
            </a:r>
          </a:p>
        </p:txBody>
      </p:sp>
      <p:sp>
        <p:nvSpPr>
          <p:cNvPr id="5" name="Rectangle 4"/>
          <p:cNvSpPr/>
          <p:nvPr/>
        </p:nvSpPr>
        <p:spPr>
          <a:xfrm>
            <a:off x="467544" y="5157192"/>
            <a:ext cx="8424936" cy="112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rgbClr val="660066"/>
                </a:solidFill>
              </a:rPr>
              <a:t>Exam tip: </a:t>
            </a:r>
          </a:p>
          <a:p>
            <a:r>
              <a:rPr lang="en-GB" sz="2000" dirty="0" smtClean="0">
                <a:solidFill>
                  <a:schemeClr val="tx1"/>
                </a:solidFill>
              </a:rPr>
              <a:t>There will be no need to calculate this in the examination</a:t>
            </a:r>
            <a:endParaRPr lang="en-GB" sz="2000" dirty="0">
              <a:solidFill>
                <a:schemeClr val="tx1"/>
              </a:solidFill>
            </a:endParaRPr>
          </a:p>
        </p:txBody>
      </p:sp>
      <p:sp>
        <p:nvSpPr>
          <p:cNvPr id="2" name="Footer Placeholder 1"/>
          <p:cNvSpPr>
            <a:spLocks noGrp="1"/>
          </p:cNvSpPr>
          <p:nvPr>
            <p:ph type="ftr" sz="quarter" idx="11"/>
          </p:nvPr>
        </p:nvSpPr>
        <p:spPr/>
        <p:txBody>
          <a:bodyPr/>
          <a:lstStyle/>
          <a:p>
            <a:r>
              <a:rPr lang="en-GB" smtClean="0"/>
              <a:t>AQA A-level Business © Hodder &amp; Stoughton Limited 2015</a:t>
            </a:r>
            <a:endParaRPr lang="en-GB"/>
          </a:p>
        </p:txBody>
      </p:sp>
      <p:sp>
        <p:nvSpPr>
          <p:cNvPr id="3" name="Slide Number Placeholder 2"/>
          <p:cNvSpPr>
            <a:spLocks noGrp="1"/>
          </p:cNvSpPr>
          <p:nvPr>
            <p:ph type="sldNum" sz="quarter" idx="12"/>
          </p:nvPr>
        </p:nvSpPr>
        <p:spPr/>
        <p:txBody>
          <a:bodyPr/>
          <a:lstStyle/>
          <a:p>
            <a:fld id="{3CE47246-2CC8-4C53-9EA3-1413DD9598CD}" type="slidenum">
              <a:rPr lang="en-GB" smtClean="0"/>
              <a:pPr/>
              <a:t>3</a:t>
            </a:fld>
            <a:endParaRPr lang="en-GB"/>
          </a:p>
        </p:txBody>
      </p:sp>
    </p:spTree>
    <p:extLst>
      <p:ext uri="{BB962C8B-B14F-4D97-AF65-F5344CB8AC3E}">
        <p14:creationId xmlns="" xmlns:p14="http://schemas.microsoft.com/office/powerpoint/2010/main" val="41519678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pPr>
              <a:buNone/>
            </a:pPr>
            <a:r>
              <a:rPr lang="en-GB" dirty="0" smtClean="0"/>
              <a:t>Calculate whether demand is elastic or not:</a:t>
            </a:r>
          </a:p>
          <a:p>
            <a:pPr>
              <a:buNone/>
            </a:pPr>
            <a:endParaRPr lang="en-GB" dirty="0" smtClean="0"/>
          </a:p>
          <a:p>
            <a:pPr>
              <a:buNone/>
            </a:pPr>
            <a:r>
              <a:rPr lang="en-GB" dirty="0" smtClean="0"/>
              <a:t>Price rises from £11 to £13</a:t>
            </a:r>
          </a:p>
          <a:p>
            <a:pPr>
              <a:buNone/>
            </a:pPr>
            <a:r>
              <a:rPr lang="en-GB" dirty="0" smtClean="0"/>
              <a:t>Demand falls from 76 units to 52 units.</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93"/>
          <p:cNvSpPr txBox="1">
            <a:spLocks noChangeArrowheads="1"/>
          </p:cNvSpPr>
          <p:nvPr/>
        </p:nvSpPr>
        <p:spPr bwMode="auto">
          <a:xfrm>
            <a:off x="107504" y="1052736"/>
            <a:ext cx="9144000" cy="769441"/>
          </a:xfrm>
          <a:prstGeom prst="rect">
            <a:avLst/>
          </a:prstGeom>
          <a:no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4400" dirty="0">
                <a:solidFill>
                  <a:srgbClr val="C00000"/>
                </a:solidFill>
                <a:latin typeface="+mn-lt"/>
              </a:rPr>
              <a:t>An illustration of </a:t>
            </a:r>
            <a:r>
              <a:rPr lang="en-GB" sz="4400" dirty="0" smtClean="0">
                <a:solidFill>
                  <a:srgbClr val="C00000"/>
                </a:solidFill>
                <a:latin typeface="+mn-lt"/>
              </a:rPr>
              <a:t>price </a:t>
            </a:r>
            <a:r>
              <a:rPr lang="en-GB" sz="4400" dirty="0">
                <a:solidFill>
                  <a:srgbClr val="C00000"/>
                </a:solidFill>
                <a:latin typeface="+mn-lt"/>
              </a:rPr>
              <a:t>e</a:t>
            </a:r>
            <a:r>
              <a:rPr lang="en-GB" sz="4400" dirty="0" smtClean="0">
                <a:solidFill>
                  <a:srgbClr val="C00000"/>
                </a:solidFill>
                <a:latin typeface="+mn-lt"/>
              </a:rPr>
              <a:t>lasticity</a:t>
            </a:r>
            <a:endParaRPr lang="en-GB" sz="3600" dirty="0">
              <a:solidFill>
                <a:srgbClr val="C00000"/>
              </a:solidFill>
              <a:latin typeface="+mn-lt"/>
            </a:endParaRPr>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5</a:t>
            </a:fld>
            <a:endParaRPr lang="en-GB"/>
          </a:p>
        </p:txBody>
      </p:sp>
      <p:pic>
        <p:nvPicPr>
          <p:cNvPr id="1026" name="Picture 2" descr="N:\Schools Editorial\Humanities and Social Sciences\Business\Commissioned projects\A Level\Dynamic Learning\For desk editor\Beta stage\DL artworks\PP3_02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79304" y="2204864"/>
            <a:ext cx="3708920" cy="3528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808550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93"/>
          <p:cNvSpPr txBox="1">
            <a:spLocks noChangeArrowheads="1"/>
          </p:cNvSpPr>
          <p:nvPr/>
        </p:nvSpPr>
        <p:spPr bwMode="auto">
          <a:xfrm>
            <a:off x="107504" y="1052736"/>
            <a:ext cx="9144000" cy="769441"/>
          </a:xfrm>
          <a:prstGeom prst="rect">
            <a:avLst/>
          </a:prstGeom>
          <a:no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4400" dirty="0">
                <a:solidFill>
                  <a:srgbClr val="C00000"/>
                </a:solidFill>
                <a:latin typeface="+mn-lt"/>
              </a:rPr>
              <a:t>An illustration of </a:t>
            </a:r>
            <a:r>
              <a:rPr lang="en-GB" sz="4400" dirty="0" smtClean="0">
                <a:solidFill>
                  <a:srgbClr val="C00000"/>
                </a:solidFill>
                <a:latin typeface="+mn-lt"/>
              </a:rPr>
              <a:t>price </a:t>
            </a:r>
            <a:r>
              <a:rPr lang="en-GB" sz="4400" dirty="0">
                <a:solidFill>
                  <a:srgbClr val="C00000"/>
                </a:solidFill>
                <a:latin typeface="+mn-lt"/>
              </a:rPr>
              <a:t>e</a:t>
            </a:r>
            <a:r>
              <a:rPr lang="en-GB" sz="4400" dirty="0" smtClean="0">
                <a:solidFill>
                  <a:srgbClr val="C00000"/>
                </a:solidFill>
                <a:latin typeface="+mn-lt"/>
              </a:rPr>
              <a:t>lasticity</a:t>
            </a:r>
            <a:endParaRPr lang="en-GB" sz="3600" dirty="0">
              <a:solidFill>
                <a:srgbClr val="C00000"/>
              </a:solidFill>
              <a:latin typeface="+mn-lt"/>
            </a:endParaRPr>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6</a:t>
            </a:fld>
            <a:endParaRPr lang="en-GB"/>
          </a:p>
        </p:txBody>
      </p:sp>
      <p:pic>
        <p:nvPicPr>
          <p:cNvPr id="2050" name="Picture 2" descr="N:\Schools Editorial\Humanities and Social Sciences\Business\Commissioned projects\A Level\Dynamic Learning\For desk editor\Beta stage\DL artworks\PP3_02b.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43300" y="2132856"/>
            <a:ext cx="3672408" cy="33994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29963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 Box 93"/>
          <p:cNvSpPr txBox="1">
            <a:spLocks noChangeArrowheads="1"/>
          </p:cNvSpPr>
          <p:nvPr/>
        </p:nvSpPr>
        <p:spPr bwMode="auto">
          <a:xfrm>
            <a:off x="107504" y="1052736"/>
            <a:ext cx="9144000" cy="769441"/>
          </a:xfrm>
          <a:prstGeom prst="rect">
            <a:avLst/>
          </a:prstGeom>
          <a:noFill/>
          <a:ln>
            <a:noFill/>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4400" dirty="0">
                <a:solidFill>
                  <a:srgbClr val="C00000"/>
                </a:solidFill>
                <a:latin typeface="+mn-lt"/>
              </a:rPr>
              <a:t>An illustration of </a:t>
            </a:r>
            <a:r>
              <a:rPr lang="en-GB" sz="4400" dirty="0" smtClean="0">
                <a:solidFill>
                  <a:srgbClr val="C00000"/>
                </a:solidFill>
                <a:latin typeface="+mn-lt"/>
              </a:rPr>
              <a:t>price </a:t>
            </a:r>
            <a:r>
              <a:rPr lang="en-GB" sz="4400" dirty="0">
                <a:solidFill>
                  <a:srgbClr val="C00000"/>
                </a:solidFill>
                <a:latin typeface="+mn-lt"/>
              </a:rPr>
              <a:t>e</a:t>
            </a:r>
            <a:r>
              <a:rPr lang="en-GB" sz="4400" dirty="0" smtClean="0">
                <a:solidFill>
                  <a:srgbClr val="C00000"/>
                </a:solidFill>
                <a:latin typeface="+mn-lt"/>
              </a:rPr>
              <a:t>lasticity</a:t>
            </a:r>
            <a:endParaRPr lang="en-GB" sz="3600" dirty="0">
              <a:solidFill>
                <a:srgbClr val="C00000"/>
              </a:solidFill>
              <a:latin typeface="+mn-lt"/>
            </a:endParaRPr>
          </a:p>
        </p:txBody>
      </p:sp>
      <p:sp>
        <p:nvSpPr>
          <p:cNvPr id="3" name="Footer Placeholder 2"/>
          <p:cNvSpPr>
            <a:spLocks noGrp="1"/>
          </p:cNvSpPr>
          <p:nvPr>
            <p:ph type="ftr" sz="quarter" idx="11"/>
          </p:nvPr>
        </p:nvSpPr>
        <p:spPr/>
        <p:txBody>
          <a:bodyPr/>
          <a:lstStyle/>
          <a:p>
            <a:r>
              <a:rPr lang="en-GB" smtClean="0"/>
              <a:t>AQA A-level Business © Hodder &amp; Stoughton Limited 2015</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7</a:t>
            </a:fld>
            <a:endParaRPr lang="en-GB"/>
          </a:p>
        </p:txBody>
      </p:sp>
      <p:pic>
        <p:nvPicPr>
          <p:cNvPr id="3074" name="Picture 2" descr="N:\Schools Editorial\Humanities and Social Sciences\Business\Commissioned projects\A Level\Dynamic Learning\For desk editor\Beta stage\DL artworks\PP3_02c.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980941" y="2204864"/>
            <a:ext cx="3541224" cy="33843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143709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Effect of price elasticity of demand on sales revenue and profit</a:t>
            </a:r>
            <a:endParaRPr lang="en-GB" b="1" dirty="0"/>
          </a:p>
        </p:txBody>
      </p:sp>
      <p:sp>
        <p:nvSpPr>
          <p:cNvPr id="3" name="Content Placeholder 2"/>
          <p:cNvSpPr>
            <a:spLocks noGrp="1"/>
          </p:cNvSpPr>
          <p:nvPr>
            <p:ph idx="1"/>
          </p:nvPr>
        </p:nvSpPr>
        <p:spPr>
          <a:xfrm>
            <a:off x="214282" y="1600200"/>
            <a:ext cx="8715436" cy="5043510"/>
          </a:xfrm>
        </p:spPr>
        <p:txBody>
          <a:bodyPr>
            <a:normAutofit fontScale="85000" lnSpcReduction="10000"/>
          </a:bodyPr>
          <a:lstStyle/>
          <a:p>
            <a:r>
              <a:rPr lang="en-GB" u="sng" dirty="0" smtClean="0">
                <a:solidFill>
                  <a:srgbClr val="FF0000"/>
                </a:solidFill>
              </a:rPr>
              <a:t>Inelastic demand </a:t>
            </a:r>
            <a:r>
              <a:rPr lang="en-GB" dirty="0" smtClean="0"/>
              <a:t>– if demand for a good is inelastic, when its price rises the quantity demanded falls by a smaller percentage. This means that the impact of the price increase will outweigh the relatively small percentage change in demand, so sales revenue will increase</a:t>
            </a:r>
          </a:p>
          <a:p>
            <a:r>
              <a:rPr lang="en-GB" dirty="0" smtClean="0"/>
              <a:t>As you are producing less, costs will be lower, so costs will fall as revenue increases</a:t>
            </a:r>
          </a:p>
          <a:p>
            <a:endParaRPr lang="en-GB" dirty="0" smtClean="0"/>
          </a:p>
          <a:p>
            <a:r>
              <a:rPr lang="en-GB" dirty="0" smtClean="0"/>
              <a:t>A PRICE RISE WILL ALWAYS INCREASE SALES REVENUE AND PROFIT IF PRICE ELASTICITY OF DEMAND IS INELASTIC</a:t>
            </a:r>
          </a:p>
          <a:p>
            <a:r>
              <a:rPr lang="en-GB" dirty="0" smtClean="0"/>
              <a:t>A PRICE FALL WILL LEAD TO LOWER SALES REVENUE AND PROFIT IF PRICE ELASTICITY OF DEMAND IS INELASTIC</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715436" cy="6357982"/>
          </a:xfrm>
        </p:spPr>
        <p:txBody>
          <a:bodyPr>
            <a:normAutofit fontScale="70000" lnSpcReduction="20000"/>
          </a:bodyPr>
          <a:lstStyle/>
          <a:p>
            <a:r>
              <a:rPr lang="en-GB" u="sng" dirty="0" smtClean="0">
                <a:solidFill>
                  <a:srgbClr val="FF0000"/>
                </a:solidFill>
              </a:rPr>
              <a:t>Elastic demand </a:t>
            </a:r>
            <a:r>
              <a:rPr lang="en-GB" dirty="0" smtClean="0"/>
              <a:t>– if demand for a good is elastic, when its price rises the quantity demanded falls by a larger percentage. This means that the impact of the price increase will be outweighed by the relatively large percentage change in demand, so sales revenue will decrease</a:t>
            </a:r>
          </a:p>
          <a:p>
            <a:r>
              <a:rPr lang="en-GB" dirty="0" smtClean="0"/>
              <a:t>this doesn’t necessarily mean a decrease in profit</a:t>
            </a:r>
          </a:p>
          <a:p>
            <a:r>
              <a:rPr lang="en-GB" dirty="0" smtClean="0"/>
              <a:t>it will be cheaper to produce less goods so costs will fall as well as income</a:t>
            </a:r>
          </a:p>
          <a:p>
            <a:r>
              <a:rPr lang="en-GB" dirty="0" smtClean="0"/>
              <a:t>if costs fall by more than income, profit will still be improved</a:t>
            </a:r>
          </a:p>
          <a:p>
            <a:r>
              <a:rPr lang="en-GB" dirty="0" smtClean="0"/>
              <a:t>if costs fall by a smaller amount, profit will fall</a:t>
            </a:r>
          </a:p>
          <a:p>
            <a:endParaRPr lang="en-GB" dirty="0" smtClean="0"/>
          </a:p>
          <a:p>
            <a:r>
              <a:rPr lang="en-GB" dirty="0" smtClean="0"/>
              <a:t>THUS, A PRICE RISE WILL ALWAYS DECREASE SALES REVENUE IF PRICE ELASTICITY OF DEMAND IS ELASTIC, BUT THE EFFECT ON PROFIT WILL DEPEND ON COST SAVINGS</a:t>
            </a:r>
          </a:p>
          <a:p>
            <a:endParaRPr lang="en-GB" dirty="0" smtClean="0"/>
          </a:p>
          <a:p>
            <a:r>
              <a:rPr lang="en-GB" dirty="0" smtClean="0"/>
              <a:t>IN THE CASE OF A PRICE FALL, THE SALES REVENUE OF A GOOD WITH A PRICE ELASTIC DEMAND WILL ALWAYS INCREASE. HOWEVER, THE UANTITY DEMANDED RISES AND SO PRODUCTION COSTS WILL RISE. THEREFORE, IT IS IMPOSSIBLE TO PREDICT THE EFFECT ON PROFITS WITHOUT KNOWING THE COSTS OF PRODUCTION</a:t>
            </a:r>
          </a:p>
          <a:p>
            <a:endParaRPr lang="en-GB" dirty="0" smtClean="0"/>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1029</Words>
  <Application>Microsoft Office PowerPoint</Application>
  <PresentationFormat>On-screen Show (4:3)</PresentationFormat>
  <Paragraphs>107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Elasticity of demand</vt:lpstr>
      <vt:lpstr>Slide 2</vt:lpstr>
      <vt:lpstr>Example   </vt:lpstr>
      <vt:lpstr>Slide 4</vt:lpstr>
      <vt:lpstr>Slide 5</vt:lpstr>
      <vt:lpstr>Slide 6</vt:lpstr>
      <vt:lpstr>Slide 7</vt:lpstr>
      <vt:lpstr>Effect of price elasticity of demand on sales revenue and profit</vt:lpstr>
      <vt:lpstr>Slide 9</vt:lpstr>
      <vt:lpstr>Slide 10</vt:lpstr>
      <vt:lpstr>Slide 11</vt:lpstr>
      <vt:lpstr>Factors influencing price elasticity of demand</vt:lpstr>
      <vt:lpstr>Slide 13</vt:lpstr>
      <vt:lpstr>Task: Price elasticity of demand </vt:lpstr>
      <vt:lpstr>Income elasticity of demand (IED)</vt:lpstr>
      <vt:lpstr>Slide 16</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14</cp:revision>
  <dcterms:created xsi:type="dcterms:W3CDTF">2015-11-21T21:18:25Z</dcterms:created>
  <dcterms:modified xsi:type="dcterms:W3CDTF">2015-11-22T12:25:58Z</dcterms:modified>
</cp:coreProperties>
</file>