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9" r:id="rId2"/>
    <p:sldId id="366" r:id="rId3"/>
    <p:sldId id="329" r:id="rId4"/>
    <p:sldId id="357" r:id="rId5"/>
    <p:sldId id="359" r:id="rId6"/>
    <p:sldId id="361" r:id="rId7"/>
    <p:sldId id="363" r:id="rId8"/>
    <p:sldId id="365" r:id="rId9"/>
    <p:sldId id="327" r:id="rId10"/>
  </p:sldIdLst>
  <p:sldSz cx="9144000" cy="6858000" type="screen4x3"/>
  <p:notesSz cx="6797675" cy="9928225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207" autoAdjust="0"/>
  </p:normalViewPr>
  <p:slideViewPr>
    <p:cSldViewPr snapToGrid="0" snapToObjects="1">
      <p:cViewPr varScale="1">
        <p:scale>
          <a:sx n="108" d="100"/>
          <a:sy n="108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pPr/>
              <a:t>23/10/2019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pPr/>
              <a:t>23/10/2019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033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0334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5881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5881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5881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2.2 Making marketing decisions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2.2.2 Price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ntleymotors.com/en/models/bentayga/bentayga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witch.com/mobiles/iphone-7-deal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tsy.com/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2u.net/business/reference/product-life-cycl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7503957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The importance of price</a:t>
            </a:r>
          </a:p>
          <a:p>
            <a:pPr lvl="0"/>
            <a:r>
              <a:rPr lang="en-GB" dirty="0"/>
              <a:t>Pricing strategy for different market segments</a:t>
            </a:r>
          </a:p>
          <a:p>
            <a:pPr lvl="0"/>
            <a:r>
              <a:rPr lang="en-GB" dirty="0"/>
              <a:t>How technology influences pricing strategies</a:t>
            </a:r>
          </a:p>
          <a:p>
            <a:r>
              <a:rPr lang="en-GB" dirty="0"/>
              <a:t>Pricing strategies at different stages of the product life cycle</a:t>
            </a:r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640382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Profit margins</a:t>
            </a:r>
          </a:p>
          <a:p>
            <a:pPr lvl="0"/>
            <a:r>
              <a:rPr lang="en-GB" dirty="0"/>
              <a:t>Profit as a percentage of the selling price (one unit) or as a percentage of total sales revenue (for the business as a whole)</a:t>
            </a:r>
          </a:p>
          <a:p>
            <a:pPr marL="0" lv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Price</a:t>
            </a:r>
          </a:p>
          <a:p>
            <a:pPr lvl="0"/>
            <a:r>
              <a:rPr lang="en-GB" dirty="0"/>
              <a:t>Amount of money given in payment for a product or service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61299" y="3176609"/>
            <a:ext cx="4055342" cy="2677952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importance of price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8765785" cy="4702804"/>
          </a:xfrm>
        </p:spPr>
        <p:txBody>
          <a:bodyPr/>
          <a:lstStyle/>
          <a:p>
            <a:pPr lvl="0"/>
            <a:r>
              <a:rPr lang="en-GB" sz="2100" dirty="0"/>
              <a:t>Price is amount of money given in payment for a product or service.</a:t>
            </a:r>
          </a:p>
          <a:p>
            <a:pPr lvl="0"/>
            <a:r>
              <a:rPr lang="en-GB" sz="2100" dirty="0"/>
              <a:t>A low price can be set in order to try and sell a large amount of the product, normally with low profit margins, e.g. value baked beans.</a:t>
            </a:r>
          </a:p>
          <a:p>
            <a:pPr lvl="0"/>
            <a:r>
              <a:rPr lang="en-GB" sz="2100" dirty="0"/>
              <a:t>A high price can be set which will normally result in low sales but higher profit margins, e.g. Ferrari sports cars.</a:t>
            </a:r>
          </a:p>
          <a:p>
            <a:pPr lvl="0"/>
            <a:r>
              <a:rPr lang="en-GB" sz="2100" dirty="0"/>
              <a:t>Where a product has a strong brand </a:t>
            </a:r>
            <a:br>
              <a:rPr lang="en-GB" sz="2100" dirty="0"/>
            </a:br>
            <a:r>
              <a:rPr lang="en-GB" sz="2100" dirty="0"/>
              <a:t>image they can often charge a higher </a:t>
            </a:r>
            <a:br>
              <a:rPr lang="en-GB" sz="2100" dirty="0"/>
            </a:br>
            <a:r>
              <a:rPr lang="en-GB" sz="2100" dirty="0"/>
              <a:t>price for the same product.</a:t>
            </a:r>
          </a:p>
          <a:p>
            <a:pPr lvl="0"/>
            <a:r>
              <a:rPr lang="en-GB" sz="2100" b="1" dirty="0">
                <a:solidFill>
                  <a:srgbClr val="C0504D"/>
                </a:solidFill>
              </a:rPr>
              <a:t>Example: </a:t>
            </a:r>
            <a:r>
              <a:rPr lang="en-GB" sz="2100" dirty="0"/>
              <a:t>See the chart showing prices </a:t>
            </a:r>
            <a:br>
              <a:rPr lang="en-GB" sz="2100" dirty="0"/>
            </a:br>
            <a:r>
              <a:rPr lang="en-GB" sz="2100" dirty="0"/>
              <a:t>of ibuprofen tablets with the same </a:t>
            </a:r>
            <a:br>
              <a:rPr lang="en-GB" sz="2100" dirty="0"/>
            </a:br>
            <a:r>
              <a:rPr lang="en-GB" sz="2100" dirty="0"/>
              <a:t>contents.</a:t>
            </a:r>
          </a:p>
          <a:p>
            <a:r>
              <a:rPr lang="en-GB" sz="2100" dirty="0"/>
              <a:t>Give a reason why Waitrose can charge </a:t>
            </a:r>
            <a:br>
              <a:rPr lang="en-GB" sz="2100" dirty="0"/>
            </a:br>
            <a:r>
              <a:rPr lang="en-GB" sz="2100" dirty="0"/>
              <a:t>much more than Asda for the same products.</a:t>
            </a:r>
          </a:p>
        </p:txBody>
      </p:sp>
    </p:spTree>
    <p:extLst>
      <p:ext uri="{BB962C8B-B14F-4D97-AF65-F5344CB8AC3E}">
        <p14:creationId xmlns:p14="http://schemas.microsoft.com/office/powerpoint/2010/main" xmlns="" val="31764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Pricing strategy – mass market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8765785" cy="4702804"/>
          </a:xfrm>
        </p:spPr>
        <p:txBody>
          <a:bodyPr/>
          <a:lstStyle/>
          <a:p>
            <a:pPr lvl="0"/>
            <a:r>
              <a:rPr lang="en-GB" dirty="0"/>
              <a:t>Mass market price is likely to be low as businesses try and compete for as many customers as possible, i.e. large sales and smaller profits per sale.</a:t>
            </a:r>
          </a:p>
          <a:p>
            <a:pPr lvl="0"/>
            <a:r>
              <a:rPr lang="en-GB" dirty="0"/>
              <a:t>Mass markets suffer from little seasonal effects, e.g. toilet rolls sell equally well in January as at Christmas.</a:t>
            </a:r>
          </a:p>
          <a:p>
            <a:pPr lvl="0"/>
            <a:r>
              <a:rPr lang="en-GB" dirty="0"/>
              <a:t>Mass markets are not based on one region of the country alone, sales are high everywhere.</a:t>
            </a:r>
          </a:p>
          <a:p>
            <a:r>
              <a:rPr lang="en-GB" dirty="0"/>
              <a:t>There are high levels of consumption on a regular basis. Milk is used most days by most people.</a:t>
            </a:r>
          </a:p>
        </p:txBody>
      </p:sp>
    </p:spTree>
    <p:extLst>
      <p:ext uri="{BB962C8B-B14F-4D97-AF65-F5344CB8AC3E}">
        <p14:creationId xmlns:p14="http://schemas.microsoft.com/office/powerpoint/2010/main" xmlns="" val="185638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Pricing strategy – niche markets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7011879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A niche market is based on the wants and needs of customers who want a product that is different to most other people.</a:t>
            </a:r>
          </a:p>
          <a:p>
            <a:pPr lvl="0"/>
            <a:r>
              <a:rPr lang="en-GB" dirty="0"/>
              <a:t>The number of products sold in a niche market are comparatively small.</a:t>
            </a:r>
          </a:p>
          <a:p>
            <a:pPr lvl="0"/>
            <a:r>
              <a:rPr lang="en-GB" dirty="0"/>
              <a:t>The business makes a profit by having higher profit margins on every product it sells.</a:t>
            </a:r>
          </a:p>
          <a:p>
            <a:r>
              <a:rPr lang="en-GB" b="1" dirty="0">
                <a:solidFill>
                  <a:srgbClr val="C0504D"/>
                </a:solidFill>
              </a:rPr>
              <a:t>Example: </a:t>
            </a:r>
            <a:r>
              <a:rPr lang="en-GB" dirty="0"/>
              <a:t>Bentley, the luxury car maker, now make an SUV for those customers who can afford £135,000 price tag.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358743" y="4765633"/>
            <a:ext cx="1492650" cy="46166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xmlns="" val="5779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does technology influence pricing?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7011879" cy="4695976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As customers can now search the internet for products, this has affected how prices are set by business.</a:t>
            </a:r>
          </a:p>
          <a:p>
            <a:pPr lvl="0"/>
            <a:r>
              <a:rPr lang="en-GB" sz="2000" dirty="0"/>
              <a:t>Comparison sites exist for many products, so pricing strategies have to reflect this.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Example: </a:t>
            </a:r>
            <a:r>
              <a:rPr lang="en-GB" sz="2000" dirty="0" err="1"/>
              <a:t>Uswitch</a:t>
            </a:r>
            <a:r>
              <a:rPr lang="en-GB" sz="2000" dirty="0"/>
              <a:t> provides comparison for mobile phone contracts. On the EE network, one phone is £40.99 per month m with 10GB of data, while the same phone on O2 is £42.99 per month with 12GB of data .</a:t>
            </a:r>
          </a:p>
          <a:p>
            <a:pPr lvl="0"/>
            <a:r>
              <a:rPr lang="en-GB" sz="2000" dirty="0"/>
              <a:t>Cutting costs to reduce prices and improving customer service are key to sales.</a:t>
            </a:r>
          </a:p>
          <a:p>
            <a:r>
              <a:rPr lang="en-GB" sz="2000" dirty="0"/>
              <a:t>For some businesses, the internet has created a market for products that would otherwise be difficult to sell, e.g. </a:t>
            </a:r>
            <a:r>
              <a:rPr lang="en-GB" sz="2000" b="1" dirty="0">
                <a:solidFill>
                  <a:srgbClr val="C0504D"/>
                </a:solidFill>
              </a:rPr>
              <a:t>Etsy</a:t>
            </a:r>
            <a:r>
              <a:rPr lang="en-GB" sz="2000" dirty="0"/>
              <a:t> specialises in allowing very small specialist shops to access customers worldwide.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358743" y="2867071"/>
            <a:ext cx="1492650" cy="46166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6" name="TextBox 5">
            <a:hlinkClick r:id="rId4"/>
          </p:cNvPr>
          <p:cNvSpPr txBox="1"/>
          <p:nvPr/>
        </p:nvSpPr>
        <p:spPr>
          <a:xfrm>
            <a:off x="7358743" y="4822165"/>
            <a:ext cx="1492650" cy="46166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Etsy</a:t>
            </a:r>
          </a:p>
        </p:txBody>
      </p:sp>
    </p:spTree>
    <p:extLst>
      <p:ext uri="{BB962C8B-B14F-4D97-AF65-F5344CB8AC3E}">
        <p14:creationId xmlns:p14="http://schemas.microsoft.com/office/powerpoint/2010/main" xmlns="" val="273649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Pricing strategies and product life cycle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8696119" cy="4695976"/>
          </a:xfrm>
        </p:spPr>
        <p:txBody>
          <a:bodyPr>
            <a:noAutofit/>
          </a:bodyPr>
          <a:lstStyle/>
          <a:p>
            <a:pPr lvl="0"/>
            <a:r>
              <a:rPr lang="en-GB" sz="2000" b="1" dirty="0">
                <a:solidFill>
                  <a:srgbClr val="C0504D"/>
                </a:solidFill>
              </a:rPr>
              <a:t>Introduction: </a:t>
            </a:r>
            <a:r>
              <a:rPr lang="en-GB" sz="2000" dirty="0"/>
              <a:t>where new products start with lower introductory</a:t>
            </a:r>
            <a:br>
              <a:rPr lang="en-GB" sz="2000" dirty="0"/>
            </a:br>
            <a:r>
              <a:rPr lang="en-GB" sz="2000" dirty="0"/>
              <a:t>prices to encourage customers to try out a product, e.g. when</a:t>
            </a:r>
            <a:br>
              <a:rPr lang="en-GB" sz="2000" dirty="0"/>
            </a:br>
            <a:r>
              <a:rPr lang="en-GB" sz="2000" dirty="0"/>
              <a:t>Japanese cars were first brought to the UK market pricing was</a:t>
            </a:r>
            <a:br>
              <a:rPr lang="en-GB" sz="2000" dirty="0"/>
            </a:br>
            <a:r>
              <a:rPr lang="en-GB" sz="2000" dirty="0"/>
              <a:t>lower than UK cars.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Growth:</a:t>
            </a:r>
            <a:r>
              <a:rPr lang="en-GB" sz="2000" b="1" dirty="0"/>
              <a:t> </a:t>
            </a:r>
            <a:r>
              <a:rPr lang="en-GB" sz="2000" dirty="0"/>
              <a:t>where established products can have a price increase as customers have more loyalty to the product, e.g. once Japanese manufacturers had gained customer loyalty prices increased.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Maturity:</a:t>
            </a:r>
            <a:r>
              <a:rPr lang="en-GB" sz="2000" dirty="0"/>
              <a:t> is the opportunity for the business to raise the price of successful products to make maximum profits without losing much demand, e.g. Toyota cars sell at a premium as they have gained many loyal customers.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Decline: </a:t>
            </a:r>
            <a:r>
              <a:rPr lang="en-GB" sz="2000" dirty="0"/>
              <a:t>where sales are starting to dwindle. </a:t>
            </a:r>
          </a:p>
          <a:p>
            <a:pPr lvl="0"/>
            <a:r>
              <a:rPr lang="en-GB" sz="2000" dirty="0"/>
              <a:t>If the product is outdated lower prices may gain more sales.</a:t>
            </a:r>
          </a:p>
          <a:p>
            <a:r>
              <a:rPr lang="en-GB" sz="2000" dirty="0"/>
              <a:t>If the product has loyal customers the price may increase to increase profits even as sales drop.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289075" y="1552151"/>
            <a:ext cx="1492650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Product Life Cycle</a:t>
            </a:r>
          </a:p>
        </p:txBody>
      </p:sp>
    </p:spTree>
    <p:extLst>
      <p:ext uri="{BB962C8B-B14F-4D97-AF65-F5344CB8AC3E}">
        <p14:creationId xmlns:p14="http://schemas.microsoft.com/office/powerpoint/2010/main" xmlns="" val="36308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What is a mass market?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Does a mass market pricing strategy normally mean a low or high volume of sales?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Give an example of a niche market product.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Would sale volume be high or low for a niche market product? Explain why.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Give one way e-commerce affects the price of a Samsung TV.</a:t>
            </a:r>
          </a:p>
          <a:p>
            <a:pPr>
              <a:lnSpc>
                <a:spcPct val="90000"/>
              </a:lnSpc>
            </a:pPr>
            <a:r>
              <a:rPr lang="en-GB" dirty="0"/>
              <a:t>What would the pricing strategy be in the maturity stage of a product?</a:t>
            </a:r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9c76a89a1de3b2a36cd48f3318532a3bb7cbe4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6246</TotalTime>
  <Words>582</Words>
  <Application>Microsoft Office PowerPoint</Application>
  <PresentationFormat>On-screen Show (4:3)</PresentationFormat>
  <Paragraphs>63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Price</vt:lpstr>
      <vt:lpstr>Price</vt:lpstr>
      <vt:lpstr>Key words</vt:lpstr>
      <vt:lpstr>The importance of price</vt:lpstr>
      <vt:lpstr>Pricing strategy – mass market</vt:lpstr>
      <vt:lpstr>Pricing strategy – niche markets</vt:lpstr>
      <vt:lpstr>How does technology influence pricing?</vt:lpstr>
      <vt:lpstr>Pricing strategies and product life cycle </vt:lpstr>
      <vt:lpstr>Summary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user</cp:lastModifiedBy>
  <cp:revision>550</cp:revision>
  <dcterms:created xsi:type="dcterms:W3CDTF">2012-02-07T12:53:50Z</dcterms:created>
  <dcterms:modified xsi:type="dcterms:W3CDTF">2019-10-23T17:26:55Z</dcterms:modified>
</cp:coreProperties>
</file>