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9" r:id="rId2"/>
    <p:sldId id="370" r:id="rId3"/>
    <p:sldId id="329" r:id="rId4"/>
    <p:sldId id="357" r:id="rId5"/>
    <p:sldId id="371" r:id="rId6"/>
    <p:sldId id="363" r:id="rId7"/>
    <p:sldId id="372" r:id="rId8"/>
    <p:sldId id="365" r:id="rId9"/>
    <p:sldId id="367" r:id="rId10"/>
    <p:sldId id="373" r:id="rId11"/>
    <p:sldId id="369" r:id="rId12"/>
    <p:sldId id="327" r:id="rId13"/>
  </p:sldIdLst>
  <p:sldSz cx="9144000" cy="6858000" type="screen4x3"/>
  <p:notesSz cx="6797675" cy="9928225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23/10/2019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23/10/2019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2.2 Making marketing decisions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2.2.1 Product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businessinsider.com/tesla-the-origin-story-2014-1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000" b="1" dirty="0" smtClean="0">
                <a:solidFill>
                  <a:srgbClr val="C0504D"/>
                </a:solidFill>
              </a:rPr>
              <a:t>Extension </a:t>
            </a:r>
            <a:r>
              <a:rPr lang="en-GB" sz="4000" b="1" dirty="0">
                <a:solidFill>
                  <a:srgbClr val="C0504D"/>
                </a:solidFill>
              </a:rPr>
              <a:t>strategy</a:t>
            </a:r>
          </a:p>
          <a:p>
            <a:pPr lvl="0"/>
            <a:r>
              <a:rPr lang="en-GB" sz="4000" dirty="0"/>
              <a:t>An attempt to prolong sales of a product for the medium to long term, to prevent it from entering its decline stage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31829" y="3168713"/>
            <a:ext cx="4189232" cy="3038931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extension strategy?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7350047" cy="4702804"/>
          </a:xfrm>
        </p:spPr>
        <p:txBody>
          <a:bodyPr/>
          <a:lstStyle/>
          <a:p>
            <a:pPr lvl="0"/>
            <a:r>
              <a:rPr lang="en-GB" sz="2000" dirty="0"/>
              <a:t>An extension strategy is an attempt to prolong sales of a product to prevent it from entering its decline stage.</a:t>
            </a:r>
          </a:p>
          <a:p>
            <a:pPr lvl="0"/>
            <a:r>
              <a:rPr lang="en-GB" sz="2000" dirty="0"/>
              <a:t>It might be about finding new uses for a product. Play-Doh started life as a wallpaper cleaner in 1930.</a:t>
            </a:r>
          </a:p>
          <a:p>
            <a:pPr lvl="0"/>
            <a:r>
              <a:rPr lang="en-GB" sz="2000" dirty="0"/>
              <a:t>It might be about changing the appearance, format or </a:t>
            </a:r>
            <a:br>
              <a:rPr lang="en-GB" sz="2000" dirty="0"/>
            </a:br>
            <a:r>
              <a:rPr lang="en-GB" sz="2000" dirty="0"/>
              <a:t>packaging of a product, e.g.  Coke bottles becoming </a:t>
            </a:r>
            <a:br>
              <a:rPr lang="en-GB" sz="2000" dirty="0"/>
            </a:br>
            <a:r>
              <a:rPr lang="en-GB" sz="2000" dirty="0"/>
              <a:t>plastic with different labels.</a:t>
            </a:r>
          </a:p>
          <a:p>
            <a:pPr lvl="0"/>
            <a:r>
              <a:rPr lang="en-GB" sz="2000" dirty="0"/>
              <a:t>It might be about encouraging use of </a:t>
            </a:r>
            <a:br>
              <a:rPr lang="en-GB" sz="2000" dirty="0"/>
            </a:br>
            <a:r>
              <a:rPr lang="en-GB" sz="2000" dirty="0"/>
              <a:t>the product on more occasions, such </a:t>
            </a:r>
            <a:br>
              <a:rPr lang="en-GB" sz="2000" dirty="0"/>
            </a:br>
            <a:r>
              <a:rPr lang="en-GB" sz="2000" dirty="0"/>
              <a:t>as eating </a:t>
            </a:r>
            <a:r>
              <a:rPr lang="en-GB" sz="2000" dirty="0" err="1"/>
              <a:t>Viennetta</a:t>
            </a:r>
            <a:r>
              <a:rPr lang="en-GB" sz="2000" dirty="0"/>
              <a:t> for pudding as </a:t>
            </a:r>
            <a:br>
              <a:rPr lang="en-GB" sz="2000" dirty="0"/>
            </a:br>
            <a:r>
              <a:rPr lang="en-GB" sz="2000" dirty="0"/>
              <a:t>well as treats and hot days.</a:t>
            </a:r>
          </a:p>
          <a:p>
            <a:r>
              <a:rPr lang="en-GB" sz="2000" dirty="0"/>
              <a:t>It might be about adapting the product, </a:t>
            </a:r>
            <a:br>
              <a:rPr lang="en-GB" sz="2000" dirty="0"/>
            </a:br>
            <a:r>
              <a:rPr lang="en-GB" sz="2000" dirty="0"/>
              <a:t>e.g. Apple iPad to iPad Pro</a:t>
            </a:r>
          </a:p>
        </p:txBody>
      </p:sp>
    </p:spTree>
    <p:extLst>
      <p:ext uri="{BB962C8B-B14F-4D97-AF65-F5344CB8AC3E}">
        <p14:creationId xmlns:p14="http://schemas.microsoft.com/office/powerpoint/2010/main" xmlns="" val="23093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Name the three parts of the design mix.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an example of a way a car could be made more cheaply.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an example of how Snapchat differentiates itself from Facebook.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Name the four elements of the product life cycle.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the element of the product life cycle called when sales of a product are at their highest?</a:t>
            </a:r>
          </a:p>
          <a:p>
            <a:pPr>
              <a:lnSpc>
                <a:spcPct val="90000"/>
              </a:lnSpc>
            </a:pPr>
            <a:r>
              <a:rPr lang="en-GB" dirty="0"/>
              <a:t>Give one way a business can extend the life of a product.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Design and the design mix</a:t>
            </a:r>
          </a:p>
          <a:p>
            <a:pPr lvl="0"/>
            <a:r>
              <a:rPr lang="en-GB" dirty="0"/>
              <a:t>The importance to a business of differentiating products/services</a:t>
            </a:r>
          </a:p>
          <a:p>
            <a:pPr lvl="0"/>
            <a:r>
              <a:rPr lang="en-GB" dirty="0"/>
              <a:t>Product life cycles</a:t>
            </a:r>
          </a:p>
          <a:p>
            <a:r>
              <a:rPr lang="en-GB" dirty="0"/>
              <a:t>Extension strategies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Aesthetics</a:t>
            </a:r>
          </a:p>
          <a:p>
            <a:pPr lvl="0"/>
            <a:r>
              <a:rPr lang="en-GB" sz="2600" dirty="0"/>
              <a:t>How things appeal to the senses: do they look great, smell good, feel nice, sound solid (the ‘</a:t>
            </a:r>
            <a:r>
              <a:rPr lang="en-GB" sz="2600" dirty="0" err="1"/>
              <a:t>kerplunk</a:t>
            </a:r>
            <a:r>
              <a:rPr lang="en-GB" sz="2600" dirty="0"/>
              <a:t>’ of a BMW door shutting) or taste great?</a:t>
            </a:r>
          </a:p>
          <a:p>
            <a:pPr marL="0" lv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Economic manufacture</a:t>
            </a:r>
          </a:p>
          <a:p>
            <a:pPr lvl="0"/>
            <a:r>
              <a:rPr lang="en-GB" sz="2600" dirty="0"/>
              <a:t>Making the product cheaply enough to </a:t>
            </a:r>
            <a:r>
              <a:rPr lang="en-GB" sz="2600" dirty="0" smtClean="0"/>
              <a:t>make it profitable</a:t>
            </a:r>
          </a:p>
          <a:p>
            <a:pPr marL="0" lvl="0" indent="0">
              <a:buNone/>
            </a:pPr>
            <a:r>
              <a:rPr sz="2600" b="1" smtClean="0">
                <a:solidFill>
                  <a:srgbClr val="C0504D"/>
                </a:solidFill>
              </a:rPr>
              <a:t>Function </a:t>
            </a:r>
          </a:p>
          <a:p>
            <a:pPr lvl="0"/>
            <a:r>
              <a:rPr sz="2600" smtClean="0"/>
              <a:t>How well the product or service works for the customer. For example, are the beds comfortable at a hotel, does the smartphone take sharp photos</a:t>
            </a:r>
            <a:r>
              <a:rPr sz="2600" smtClean="0"/>
              <a:t>?</a:t>
            </a:r>
            <a:endParaRPr sz="2600" smtClean="0"/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and the design mix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7857040" cy="4702804"/>
          </a:xfrm>
        </p:spPr>
        <p:txBody>
          <a:bodyPr/>
          <a:lstStyle/>
          <a:p>
            <a:pPr lvl="0"/>
            <a:r>
              <a:rPr lang="en-GB" sz="2000" dirty="0"/>
              <a:t>The product or service needs to match the needs and wants of the customer to be successful.</a:t>
            </a:r>
          </a:p>
          <a:p>
            <a:pPr lvl="0"/>
            <a:r>
              <a:rPr lang="en-GB" sz="2000" dirty="0"/>
              <a:t>The design mix tries to balance the three main design priorities to ensure the right product is created – see the diagram.</a:t>
            </a:r>
          </a:p>
          <a:p>
            <a:pPr lvl="0"/>
            <a:r>
              <a:rPr lang="en-GB" sz="2000" dirty="0"/>
              <a:t>Economic manufacture means making the product cheaply enough to make it profitable. In 2017 ArcelorMittal, a steel producer announced a car door that is 34% lighter and cheaper to make. </a:t>
            </a:r>
          </a:p>
          <a:p>
            <a:pPr lvl="0"/>
            <a:r>
              <a:rPr lang="en-GB" sz="2000" dirty="0"/>
              <a:t>Function is how well the product or service works for </a:t>
            </a:r>
            <a:br>
              <a:rPr lang="en-GB" sz="2000" dirty="0"/>
            </a:br>
            <a:r>
              <a:rPr lang="en-GB" sz="2000" dirty="0"/>
              <a:t>the customer. Dyson vacuum cleaners do not lose </a:t>
            </a:r>
            <a:br>
              <a:rPr lang="en-GB" sz="2000" dirty="0"/>
            </a:br>
            <a:r>
              <a:rPr lang="en-GB" sz="2000" dirty="0"/>
              <a:t>suction even if it is getting full of rubbish.</a:t>
            </a:r>
          </a:p>
          <a:p>
            <a:r>
              <a:rPr lang="en-GB" sz="2000" dirty="0"/>
              <a:t>Aesthetics is how things appeal to the senses, e.g. </a:t>
            </a:r>
            <a:br>
              <a:rPr lang="en-GB" sz="2000" dirty="0"/>
            </a:br>
            <a:r>
              <a:rPr lang="en-GB" sz="2000" dirty="0"/>
              <a:t>the wrap-around screen of the Samsung Galaxy </a:t>
            </a:r>
            <a:br>
              <a:rPr lang="en-GB" sz="2000" dirty="0"/>
            </a:br>
            <a:r>
              <a:rPr lang="en-GB" sz="2000" dirty="0"/>
              <a:t>edge appeals to the luxury mobile customer as </a:t>
            </a:r>
            <a:br>
              <a:rPr lang="en-GB" sz="2000" dirty="0"/>
            </a:br>
            <a:r>
              <a:rPr lang="en-GB" sz="2000" dirty="0"/>
              <a:t>it is unique.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9426" y="3467479"/>
            <a:ext cx="3181635" cy="277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64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88690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400" b="1" dirty="0" smtClean="0">
                <a:solidFill>
                  <a:srgbClr val="C0504D"/>
                </a:solidFill>
              </a:rPr>
              <a:t>Product </a:t>
            </a:r>
            <a:r>
              <a:rPr lang="en-GB" sz="4400" b="1" dirty="0">
                <a:solidFill>
                  <a:srgbClr val="C0504D"/>
                </a:solidFill>
              </a:rPr>
              <a:t>differentiation</a:t>
            </a:r>
          </a:p>
          <a:p>
            <a:pPr lvl="0"/>
            <a:r>
              <a:rPr lang="en-GB" sz="4400" dirty="0"/>
              <a:t>The extent to which consumers see your product as being distinct from its </a:t>
            </a:r>
            <a:r>
              <a:rPr lang="en-GB" sz="4400" dirty="0" smtClean="0"/>
              <a:t>rivals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differentiate between products?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765787" cy="4695976"/>
          </a:xfrm>
        </p:spPr>
        <p:txBody>
          <a:bodyPr>
            <a:noAutofit/>
          </a:bodyPr>
          <a:lstStyle/>
          <a:p>
            <a:pPr lvl="0"/>
            <a:r>
              <a:rPr lang="en-GB" sz="2100" dirty="0"/>
              <a:t>Product differentiation is the extent to which consumers see your product as being distinct from its rivals.</a:t>
            </a:r>
          </a:p>
          <a:p>
            <a:pPr lvl="0"/>
            <a:r>
              <a:rPr lang="en-GB" sz="2100" b="1" dirty="0">
                <a:solidFill>
                  <a:srgbClr val="C0504D"/>
                </a:solidFill>
              </a:rPr>
              <a:t>Example: </a:t>
            </a:r>
            <a:r>
              <a:rPr lang="en-GB" sz="2100" dirty="0"/>
              <a:t>The Tesla car company was the first to make an</a:t>
            </a:r>
            <a:br>
              <a:rPr lang="en-GB" sz="2100" dirty="0"/>
            </a:br>
            <a:r>
              <a:rPr lang="en-GB" sz="2100" dirty="0"/>
              <a:t>electric car that had a real-world range of over 250 miles,</a:t>
            </a:r>
            <a:br>
              <a:rPr lang="en-GB" sz="2100" dirty="0"/>
            </a:br>
            <a:r>
              <a:rPr lang="en-GB" sz="2100" dirty="0"/>
              <a:t>along with a dashboard that has a giant ‘iPad’ instead of switches.</a:t>
            </a:r>
          </a:p>
          <a:p>
            <a:pPr lvl="0"/>
            <a:r>
              <a:rPr lang="en-GB" sz="2100" dirty="0"/>
              <a:t>High differentiation means customers not only buy the product but become loyal to it.</a:t>
            </a:r>
          </a:p>
          <a:p>
            <a:pPr lvl="0"/>
            <a:r>
              <a:rPr lang="en-GB" sz="2100" dirty="0"/>
              <a:t>Well-designed products help create a brand identity which customers recognise, e.g. the Apple logo or the Mercedes star.</a:t>
            </a:r>
          </a:p>
          <a:p>
            <a:pPr lvl="0"/>
            <a:r>
              <a:rPr lang="en-GB" sz="2100" dirty="0"/>
              <a:t>Not only do these products stand out from others in the market, but they allow the business to charge different prices from their competitors.</a:t>
            </a:r>
          </a:p>
          <a:p>
            <a:r>
              <a:rPr lang="en-GB" sz="2100" dirty="0"/>
              <a:t>Write down a product that stands out for chocolate, drinks, clothing, and gaming. Why?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7758819" y="2253260"/>
            <a:ext cx="1066447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Tesla</a:t>
            </a:r>
          </a:p>
        </p:txBody>
      </p:sp>
    </p:spTree>
    <p:extLst>
      <p:ext uri="{BB962C8B-B14F-4D97-AF65-F5344CB8AC3E}">
        <p14:creationId xmlns:p14="http://schemas.microsoft.com/office/powerpoint/2010/main" xmlns="" val="3990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88690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400" b="1" dirty="0" smtClean="0">
                <a:solidFill>
                  <a:srgbClr val="C0504D"/>
                </a:solidFill>
              </a:rPr>
              <a:t>Product </a:t>
            </a:r>
            <a:r>
              <a:rPr lang="en-GB" sz="4400" b="1" dirty="0">
                <a:solidFill>
                  <a:srgbClr val="C0504D"/>
                </a:solidFill>
              </a:rPr>
              <a:t>life cycle</a:t>
            </a:r>
          </a:p>
          <a:p>
            <a:pPr lvl="0"/>
            <a:r>
              <a:rPr lang="en-GB" sz="4400" dirty="0"/>
              <a:t>The theory that every product goes through the same four stages of introduction, growth, maturity and decline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product life cycle?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6824946" cy="4702804"/>
          </a:xfrm>
        </p:spPr>
        <p:txBody>
          <a:bodyPr/>
          <a:lstStyle/>
          <a:p>
            <a:pPr lvl="0"/>
            <a:r>
              <a:rPr lang="en-GB" sz="2000" dirty="0"/>
              <a:t>Product life cycle is the theory that every product goes through the same four stages of introduction, growth, maturity and decline.</a:t>
            </a:r>
          </a:p>
          <a:p>
            <a:pPr lvl="0"/>
            <a:r>
              <a:rPr lang="en-GB" sz="2000" dirty="0"/>
              <a:t>The product life cycle is a prediction of how long a product can continue to make a profit.</a:t>
            </a:r>
          </a:p>
          <a:p>
            <a:pPr lvl="0"/>
            <a:r>
              <a:rPr lang="en-GB" sz="2000" dirty="0"/>
              <a:t>Some products have very short life cycles, </a:t>
            </a:r>
            <a:br>
              <a:rPr lang="en-GB" sz="2000" dirty="0"/>
            </a:br>
            <a:r>
              <a:rPr lang="en-GB" sz="2000" dirty="0"/>
              <a:t>e.g. pop music – songs become popular </a:t>
            </a:r>
            <a:br>
              <a:rPr lang="en-GB" sz="2000" dirty="0"/>
            </a:br>
            <a:r>
              <a:rPr lang="en-GB" sz="2000" dirty="0"/>
              <a:t>very quickly before we get tired of </a:t>
            </a:r>
            <a:br>
              <a:rPr lang="en-GB" sz="2000" dirty="0"/>
            </a:br>
            <a:r>
              <a:rPr lang="en-GB" sz="2000" dirty="0"/>
              <a:t>hearing them!</a:t>
            </a:r>
          </a:p>
          <a:p>
            <a:pPr lvl="0"/>
            <a:r>
              <a:rPr lang="en-GB" sz="2000" dirty="0"/>
              <a:t>Other products have many years of </a:t>
            </a:r>
            <a:br>
              <a:rPr lang="en-GB" sz="2000" dirty="0"/>
            </a:br>
            <a:r>
              <a:rPr lang="en-GB" sz="2000" dirty="0"/>
              <a:t>profitable life. Lego has been made </a:t>
            </a:r>
            <a:br>
              <a:rPr lang="en-GB" sz="2000" dirty="0"/>
            </a:br>
            <a:r>
              <a:rPr lang="en-GB" sz="2000" dirty="0"/>
              <a:t>with the same blocks since 1947.</a:t>
            </a:r>
          </a:p>
          <a:p>
            <a:r>
              <a:rPr lang="en-GB" sz="2000" dirty="0"/>
              <a:t>Can you think of another product </a:t>
            </a:r>
            <a:br>
              <a:rPr lang="en-GB" sz="2000" dirty="0"/>
            </a:br>
            <a:r>
              <a:rPr lang="en-GB" sz="2000" dirty="0"/>
              <a:t>with a short product life cycle?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5112" y="3069126"/>
            <a:ext cx="3915949" cy="305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6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90271" y="2897110"/>
            <a:ext cx="4030790" cy="3229054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life cycle 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8"/>
            <a:ext cx="7730292" cy="4905013"/>
          </a:xfrm>
        </p:spPr>
        <p:txBody>
          <a:bodyPr/>
          <a:lstStyle/>
          <a:p>
            <a:pPr lvl="0"/>
            <a:r>
              <a:rPr lang="en-GB" sz="2000" b="1" dirty="0">
                <a:solidFill>
                  <a:srgbClr val="C0504D"/>
                </a:solidFill>
              </a:rPr>
              <a:t>Introduction</a:t>
            </a:r>
            <a:r>
              <a:rPr lang="en-GB" sz="2000" dirty="0"/>
              <a:t> is where the business spends a lot of time and money researching the product and what the customer needs and wants, using market research.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Growth</a:t>
            </a:r>
            <a:r>
              <a:rPr lang="en-GB" sz="2000" dirty="0"/>
              <a:t> is where the market begins to see the product across a wider number of outlets. Price will be high and sales and profits will be rising.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Maturity</a:t>
            </a:r>
            <a:r>
              <a:rPr lang="en-GB" sz="2000" dirty="0"/>
              <a:t> is where the market is full of </a:t>
            </a:r>
            <a:br>
              <a:rPr lang="en-GB" sz="2000" dirty="0"/>
            </a:br>
            <a:r>
              <a:rPr lang="en-GB" sz="2000" dirty="0"/>
              <a:t>the product and sales are no longer </a:t>
            </a:r>
            <a:br>
              <a:rPr lang="en-GB" sz="2000" dirty="0"/>
            </a:br>
            <a:r>
              <a:rPr lang="en-GB" sz="2000" dirty="0"/>
              <a:t>growing. Cash is flowing into the </a:t>
            </a:r>
            <a:br>
              <a:rPr lang="en-GB" sz="2000" dirty="0"/>
            </a:br>
            <a:r>
              <a:rPr lang="en-GB" sz="2000" dirty="0"/>
              <a:t>company and profits are high.</a:t>
            </a:r>
          </a:p>
          <a:p>
            <a:r>
              <a:rPr lang="en-GB" sz="2000" b="1" dirty="0">
                <a:solidFill>
                  <a:srgbClr val="C0504D"/>
                </a:solidFill>
              </a:rPr>
              <a:t>Decline</a:t>
            </a:r>
            <a:r>
              <a:rPr lang="en-GB" sz="2000" dirty="0"/>
              <a:t> is where the sales and profits </a:t>
            </a:r>
            <a:br>
              <a:rPr lang="en-GB" sz="2000" dirty="0"/>
            </a:br>
            <a:r>
              <a:rPr lang="en-GB" sz="2000" dirty="0"/>
              <a:t>of the product start to decline as new </a:t>
            </a:r>
            <a:br>
              <a:rPr lang="en-GB" sz="2000" dirty="0"/>
            </a:br>
            <a:r>
              <a:rPr lang="en-GB" sz="2000" dirty="0"/>
              <a:t>or improved products are taking </a:t>
            </a:r>
            <a:br>
              <a:rPr lang="en-GB" sz="2000" dirty="0"/>
            </a:br>
            <a:r>
              <a:rPr lang="en-GB" sz="2000" dirty="0"/>
              <a:t>customer sales. Products are eventually </a:t>
            </a:r>
            <a:br>
              <a:rPr lang="en-GB" sz="2000" dirty="0"/>
            </a:br>
            <a:r>
              <a:rPr lang="en-GB" sz="2000" dirty="0"/>
              <a:t>withdrawn from the market.</a:t>
            </a:r>
          </a:p>
        </p:txBody>
      </p:sp>
    </p:spTree>
    <p:extLst>
      <p:ext uri="{BB962C8B-B14F-4D97-AF65-F5344CB8AC3E}">
        <p14:creationId xmlns:p14="http://schemas.microsoft.com/office/powerpoint/2010/main" xmlns="" val="36974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632277914236e728d3653ae0e78cb0f7e424af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6190</TotalTime>
  <Words>585</Words>
  <Application>Microsoft Office PowerPoint</Application>
  <PresentationFormat>On-screen Show (4:3)</PresentationFormat>
  <Paragraphs>74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Product </vt:lpstr>
      <vt:lpstr>Product </vt:lpstr>
      <vt:lpstr>Key words</vt:lpstr>
      <vt:lpstr>Design and the design mix</vt:lpstr>
      <vt:lpstr>Key words</vt:lpstr>
      <vt:lpstr>Why differentiate between products?</vt:lpstr>
      <vt:lpstr>Key words</vt:lpstr>
      <vt:lpstr>What is the product life cycle?</vt:lpstr>
      <vt:lpstr>Product life cycle continued</vt:lpstr>
      <vt:lpstr>Key words</vt:lpstr>
      <vt:lpstr>What is an extension strategy?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539</cp:revision>
  <dcterms:created xsi:type="dcterms:W3CDTF">2012-02-07T12:53:50Z</dcterms:created>
  <dcterms:modified xsi:type="dcterms:W3CDTF">2019-10-23T16:59:12Z</dcterms:modified>
</cp:coreProperties>
</file>