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49" r:id="rId2"/>
    <p:sldId id="417" r:id="rId3"/>
    <p:sldId id="329" r:id="rId4"/>
    <p:sldId id="418" r:id="rId5"/>
    <p:sldId id="381" r:id="rId6"/>
    <p:sldId id="351" r:id="rId7"/>
    <p:sldId id="402" r:id="rId8"/>
    <p:sldId id="404" r:id="rId9"/>
    <p:sldId id="419" r:id="rId10"/>
    <p:sldId id="375" r:id="rId11"/>
    <p:sldId id="406" r:id="rId12"/>
    <p:sldId id="410" r:id="rId13"/>
    <p:sldId id="412" r:id="rId14"/>
    <p:sldId id="420" r:id="rId15"/>
    <p:sldId id="416" r:id="rId16"/>
    <p:sldId id="327" r:id="rId17"/>
  </p:sldIdLst>
  <p:sldSz cx="9144000" cy="6858000" type="screen4x3"/>
  <p:notesSz cx="6797675" cy="9928225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Clark" initials="CSC" lastIdx="15" clrIdx="0"/>
  <p:cmAuthor id="1" name="Elina.Helenius" initials="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07" autoAdjust="0"/>
  </p:normalViewPr>
  <p:slideViewPr>
    <p:cSldViewPr snapToGrid="0" snapToObjects="1">
      <p:cViewPr varScale="1">
        <p:scale>
          <a:sx n="112" d="100"/>
          <a:sy n="112" d="100"/>
        </p:scale>
        <p:origin x="15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C9C46-485F-48D4-884A-6935935B50DF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DB65-C790-47C5-A04B-8FE3FF093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4BEF9-010B-4CF3-9EDE-DFD4CEB0BC04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5942-4EED-43F3-BE5D-D2DBA6DEC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72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602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7323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130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1605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6693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9592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0672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9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095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441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040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969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881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7153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288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269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825" y="1043797"/>
            <a:ext cx="8195095" cy="25566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825" y="3886200"/>
            <a:ext cx="8195095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4340525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23359"/>
            <a:ext cx="4272861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5275" y="1442072"/>
            <a:ext cx="4342113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275" y="2028230"/>
            <a:ext cx="4342113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42072"/>
            <a:ext cx="4276036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8230"/>
            <a:ext cx="4276036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6163"/>
            <a:ext cx="8258141" cy="731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172167" y="6440068"/>
            <a:ext cx="3617502" cy="3589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  <a:t>Edexcel GCSE (9-1) Business</a:t>
            </a:r>
            <a:b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</a:br>
            <a:r>
              <a:rPr lang="en-US" dirty="0"/>
              <a:t>Dynamic Learning © Hodder &amp; Stoughton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7318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275" y="738665"/>
            <a:ext cx="8765786" cy="684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75" y="1430187"/>
            <a:ext cx="8765785" cy="4695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5275" y="29393"/>
            <a:ext cx="70689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/>
            <a:r>
              <a:rPr lang="en-GB" sz="2000" b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Topic 1.3 Putting a business idea into practice</a:t>
            </a:r>
          </a:p>
          <a:p>
            <a:pPr marL="0" algn="l" defTabSz="457200" rtl="0" eaLnBrk="1" latinLnBrk="0" hangingPunct="1"/>
            <a:r>
              <a:rPr lang="en-GB" sz="1800" b="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1.3.2 Business revenues, costs and profits</a:t>
            </a:r>
          </a:p>
        </p:txBody>
      </p:sp>
      <p:pic>
        <p:nvPicPr>
          <p:cNvPr id="4" name="Picture 3" descr="EDU_RGB_Land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9107" y="6267545"/>
            <a:ext cx="1041953" cy="449071"/>
          </a:xfrm>
          <a:prstGeom prst="rect">
            <a:avLst/>
          </a:prstGeom>
        </p:spPr>
      </p:pic>
      <p:pic>
        <p:nvPicPr>
          <p:cNvPr id="9" name="Picture 8" descr="Dynamic_Learning_v2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5700" y="6481251"/>
            <a:ext cx="1000975" cy="244094"/>
          </a:xfrm>
          <a:prstGeom prst="rect">
            <a:avLst/>
          </a:prstGeom>
        </p:spPr>
      </p:pic>
      <p:sp>
        <p:nvSpPr>
          <p:cNvPr id="16" name="Rounded Rectangle 15"/>
          <p:cNvSpPr/>
          <p:nvPr userDrawn="1"/>
        </p:nvSpPr>
        <p:spPr>
          <a:xfrm>
            <a:off x="6966209" y="145510"/>
            <a:ext cx="1954851" cy="460500"/>
          </a:xfrm>
          <a:prstGeom prst="roundRect">
            <a:avLst>
              <a:gd name="adj" fmla="val 28648"/>
            </a:avLst>
          </a:prstGeom>
          <a:noFill/>
          <a:ln w="222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+mj-lt"/>
                <a:cs typeface="Helvetica"/>
              </a:rPr>
              <a:t>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457200" rtl="0" eaLnBrk="1" latinLnBrk="0" hangingPunct="1">
        <a:spcBef>
          <a:spcPct val="20000"/>
        </a:spcBef>
        <a:buFont typeface="Arial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431925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tabLst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mallbusiness.co.uk/business-failure-four-ten-small-companies-dont-make-five-years-2533988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revenue, costs and profit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04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variable costs?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7" y="1423359"/>
            <a:ext cx="4471044" cy="4702804"/>
          </a:xfrm>
        </p:spPr>
        <p:txBody>
          <a:bodyPr/>
          <a:lstStyle/>
          <a:p>
            <a:pPr lvl="0"/>
            <a:r>
              <a:rPr lang="en-GB" sz="2400" dirty="0"/>
              <a:t>These are costs that change with the quantity or the product made and sold. </a:t>
            </a:r>
          </a:p>
          <a:p>
            <a:pPr marL="0" lvl="0" indent="0">
              <a:buNone/>
            </a:pPr>
            <a:r>
              <a:rPr lang="en-GB" sz="2400" b="1" dirty="0">
                <a:solidFill>
                  <a:srgbClr val="C0504D"/>
                </a:solidFill>
              </a:rPr>
              <a:t>Examples</a:t>
            </a:r>
            <a:endParaRPr lang="en-GB" sz="2400" dirty="0"/>
          </a:p>
          <a:p>
            <a:pPr lvl="0"/>
            <a:r>
              <a:rPr lang="en-GB" sz="2400" dirty="0"/>
              <a:t>Raw materials, e.g. potatoes to make crisps</a:t>
            </a:r>
          </a:p>
          <a:p>
            <a:pPr lvl="0"/>
            <a:r>
              <a:rPr lang="en-GB" sz="2400" dirty="0"/>
              <a:t>Bought-in components e.g. crisp bags</a:t>
            </a:r>
          </a:p>
          <a:p>
            <a:r>
              <a:rPr lang="en-GB" sz="2400" dirty="0"/>
              <a:t>Energy used in the production process e.g. electricity to cook the crisps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83627" y="1612387"/>
            <a:ext cx="4137434" cy="413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46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What are fixed costs?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821" y="1293454"/>
            <a:ext cx="8998721" cy="4695976"/>
          </a:xfrm>
        </p:spPr>
        <p:txBody>
          <a:bodyPr>
            <a:noAutofit/>
          </a:bodyPr>
          <a:lstStyle/>
          <a:p>
            <a:pPr lvl="0"/>
            <a:r>
              <a:rPr lang="en-GB" sz="2600" dirty="0"/>
              <a:t>Fixed costs do not change when the quantity of the product changes.</a:t>
            </a:r>
          </a:p>
          <a:p>
            <a:pPr lvl="0"/>
            <a:r>
              <a:rPr lang="en-GB" sz="2600" dirty="0"/>
              <a:t>Fixed costs normally relate to a period of time rather than production/output.</a:t>
            </a:r>
          </a:p>
          <a:p>
            <a:pPr marL="0" lvl="0" indent="0">
              <a:buNone/>
            </a:pPr>
            <a:r>
              <a:rPr lang="en-GB" sz="2600" b="1" dirty="0">
                <a:solidFill>
                  <a:srgbClr val="C0504D"/>
                </a:solidFill>
              </a:rPr>
              <a:t>Examples include:</a:t>
            </a:r>
          </a:p>
          <a:p>
            <a:pPr lvl="0"/>
            <a:r>
              <a:rPr lang="en-GB" sz="2600" dirty="0"/>
              <a:t>Salaries/wage bills</a:t>
            </a:r>
          </a:p>
          <a:p>
            <a:pPr lvl="0"/>
            <a:r>
              <a:rPr lang="en-GB" sz="2600" dirty="0"/>
              <a:t>Rent and council rates (e.g. for bin collection)</a:t>
            </a:r>
          </a:p>
          <a:p>
            <a:r>
              <a:rPr lang="en-GB" sz="2600" dirty="0"/>
              <a:t>Interest paid on </a:t>
            </a:r>
            <a:r>
              <a:rPr lang="en-GB" sz="2600" dirty="0" smtClean="0"/>
              <a:t>loans</a:t>
            </a:r>
          </a:p>
          <a:p>
            <a:pPr marL="0" indent="0">
              <a:buNone/>
            </a:pPr>
            <a:r>
              <a:rPr lang="en-GB" sz="2600" b="1" dirty="0" smtClean="0">
                <a:solidFill>
                  <a:srgbClr val="C0504D"/>
                </a:solidFill>
              </a:rPr>
              <a:t>Key term - Interest</a:t>
            </a:r>
            <a:endParaRPr lang="en-GB" sz="2600" b="1" dirty="0">
              <a:solidFill>
                <a:srgbClr val="C0504D"/>
              </a:solidFill>
            </a:endParaRPr>
          </a:p>
          <a:p>
            <a:r>
              <a:rPr lang="en-GB" sz="2600" dirty="0"/>
              <a:t>Charges made by banks for the cash they have lent to a business, e.g. six per cent per year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641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Estimating costs for a chip shop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3040598" cy="47028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Research shows the following for the Fish and Chip shop:</a:t>
            </a:r>
          </a:p>
          <a:p>
            <a:pPr marL="0" indent="0">
              <a:buNone/>
            </a:pPr>
            <a:r>
              <a:rPr lang="en-GB" sz="2400" b="1" dirty="0">
                <a:solidFill>
                  <a:srgbClr val="C0504D"/>
                </a:solidFill>
              </a:rPr>
              <a:t>Customers per week buying fish and chips: </a:t>
            </a:r>
            <a:r>
              <a:rPr lang="en-GB" sz="2400" dirty="0"/>
              <a:t>500</a:t>
            </a:r>
          </a:p>
          <a:p>
            <a:pPr marL="0" indent="0">
              <a:buNone/>
            </a:pPr>
            <a:r>
              <a:rPr lang="en-GB" sz="2400" b="1" dirty="0">
                <a:solidFill>
                  <a:srgbClr val="C0504D"/>
                </a:solidFill>
              </a:rPr>
              <a:t>Fixed costs: </a:t>
            </a:r>
            <a:r>
              <a:rPr lang="en-GB" sz="2400" dirty="0"/>
              <a:t>Rent for Shop each week £600</a:t>
            </a:r>
          </a:p>
          <a:p>
            <a:pPr marL="0" indent="0">
              <a:buNone/>
            </a:pPr>
            <a:r>
              <a:rPr lang="en-GB" sz="2400" b="1" dirty="0">
                <a:solidFill>
                  <a:srgbClr val="C0504D"/>
                </a:solidFill>
              </a:rPr>
              <a:t>Variable costs: </a:t>
            </a:r>
            <a:r>
              <a:rPr lang="en-GB" sz="2400" dirty="0"/>
              <a:t>per fish sold £1</a:t>
            </a:r>
          </a:p>
          <a:p>
            <a:pPr marL="0" indent="0">
              <a:buNone/>
            </a:pPr>
            <a:r>
              <a:rPr lang="en-GB" sz="2400" b="1" dirty="0">
                <a:solidFill>
                  <a:srgbClr val="C0504D"/>
                </a:solidFill>
              </a:rPr>
              <a:t>Per portion of chips: </a:t>
            </a:r>
            <a:r>
              <a:rPr lang="en-GB" sz="2400" dirty="0"/>
              <a:t>sold £0.10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3503691" y="1423359"/>
            <a:ext cx="5417370" cy="4702804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Work out the </a:t>
            </a:r>
            <a:r>
              <a:rPr lang="en-GB" sz="2400" b="1" dirty="0">
                <a:solidFill>
                  <a:srgbClr val="C0504D"/>
                </a:solidFill>
              </a:rPr>
              <a:t>Total costs </a:t>
            </a:r>
            <a:r>
              <a:rPr lang="en-GB" sz="2400" dirty="0"/>
              <a:t>for the Fish and Chip shop per week.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Fixed costs = £600</a:t>
            </a:r>
          </a:p>
          <a:p>
            <a:pPr marL="0" indent="0">
              <a:buNone/>
            </a:pPr>
            <a:r>
              <a:rPr lang="en-GB" sz="2400" b="1" dirty="0">
                <a:solidFill>
                  <a:srgbClr val="C0504D"/>
                </a:solidFill>
              </a:rPr>
              <a:t>Variable costs</a:t>
            </a:r>
          </a:p>
          <a:p>
            <a:pPr marL="0" indent="0">
              <a:buNone/>
            </a:pPr>
            <a:r>
              <a:rPr lang="en-GB" sz="2400" dirty="0"/>
              <a:t>Fish 500 × £1 = £500</a:t>
            </a:r>
          </a:p>
          <a:p>
            <a:pPr marL="0" indent="0">
              <a:buNone/>
            </a:pPr>
            <a:r>
              <a:rPr lang="en-GB" sz="2400" dirty="0" smtClean="0"/>
              <a:t>Chips </a:t>
            </a:r>
            <a:r>
              <a:rPr lang="en-GB" sz="2400" dirty="0"/>
              <a:t>500 × £0.10 = £50</a:t>
            </a:r>
          </a:p>
          <a:p>
            <a:pPr marL="0" indent="0">
              <a:buNone/>
            </a:pPr>
            <a:r>
              <a:rPr lang="en-GB" sz="2400" dirty="0"/>
              <a:t>Total variable costs = £550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Total </a:t>
            </a:r>
            <a:r>
              <a:rPr lang="en-GB" sz="2400" dirty="0"/>
              <a:t>costs = Fixed costs + variable costs</a:t>
            </a:r>
          </a:p>
          <a:p>
            <a:pPr marL="0" indent="0">
              <a:buNone/>
            </a:pPr>
            <a:r>
              <a:rPr lang="en-GB" sz="2400" dirty="0"/>
              <a:t>Total costs </a:t>
            </a:r>
            <a:r>
              <a:rPr lang="en-GB" sz="2400" dirty="0" smtClean="0"/>
              <a:t>£600 </a:t>
            </a:r>
            <a:r>
              <a:rPr lang="en-GB" sz="2400" dirty="0"/>
              <a:t>+ £550 = £</a:t>
            </a:r>
            <a:r>
              <a:rPr lang="en-GB" sz="2400" dirty="0" smtClean="0"/>
              <a:t>1,150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063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4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2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0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indefinit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8" dur="indefinit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indefinite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6" dur="indefinite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indefinite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4" dur="indefinite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indefinite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2" dur="indefinite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55275" y="738665"/>
            <a:ext cx="8988724" cy="684694"/>
          </a:xfrm>
        </p:spPr>
        <p:txBody>
          <a:bodyPr/>
          <a:lstStyle/>
          <a:p>
            <a:r>
              <a:rPr lang="en-GB" sz="3650" dirty="0"/>
              <a:t>Estimating costs is critical to business success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Businesses need to do research to establish costs as accurately as possible.</a:t>
            </a:r>
          </a:p>
          <a:p>
            <a:r>
              <a:rPr lang="en-GB" b="1" dirty="0">
                <a:solidFill>
                  <a:srgbClr val="C0504D"/>
                </a:solidFill>
              </a:rPr>
              <a:t>Example: </a:t>
            </a:r>
            <a:r>
              <a:rPr lang="en-GB" dirty="0"/>
              <a:t>the costs of renting a shop each month or the number of staff that the shop will need to run effectively</a:t>
            </a:r>
          </a:p>
          <a:p>
            <a:r>
              <a:rPr lang="en-GB" b="1" dirty="0">
                <a:solidFill>
                  <a:srgbClr val="C0504D"/>
                </a:solidFill>
              </a:rPr>
              <a:t>Variable costs </a:t>
            </a:r>
            <a:r>
              <a:rPr lang="en-GB" dirty="0"/>
              <a:t>can be more difficult to work out as they will be based on likely sales. </a:t>
            </a:r>
          </a:p>
          <a:p>
            <a:r>
              <a:rPr lang="en-GB" dirty="0"/>
              <a:t>As long as the costs are accurate and less than the revenue the business should make money.</a:t>
            </a:r>
          </a:p>
          <a:p>
            <a:r>
              <a:rPr lang="en-GB" dirty="0"/>
              <a:t>Try working out the total costs for a fish and chip shop.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748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Key words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155275" y="1423359"/>
            <a:ext cx="8765785" cy="4702804"/>
          </a:xfrm>
        </p:spPr>
        <p:txBody>
          <a:bodyPr/>
          <a:lstStyle/>
          <a:p>
            <a:pPr marL="0" indent="0">
              <a:buNone/>
            </a:pPr>
            <a:endParaRPr lang="en-GB" sz="2400" b="1" dirty="0" smtClean="0">
              <a:solidFill>
                <a:srgbClr val="C0504D"/>
              </a:solidFill>
            </a:endParaRPr>
          </a:p>
          <a:p>
            <a:pPr marL="0" indent="0">
              <a:buNone/>
            </a:pPr>
            <a:r>
              <a:rPr lang="en-GB" sz="4800" b="1" dirty="0" smtClean="0">
                <a:solidFill>
                  <a:srgbClr val="C0504D"/>
                </a:solidFill>
              </a:rPr>
              <a:t>Profit (TR-TC)</a:t>
            </a:r>
            <a:endParaRPr lang="en-GB" sz="4800" b="1" dirty="0">
              <a:solidFill>
                <a:srgbClr val="C0504D"/>
              </a:solidFill>
            </a:endParaRPr>
          </a:p>
          <a:p>
            <a:r>
              <a:rPr lang="en-GB" sz="4800" dirty="0"/>
              <a:t>Difference between revenue and total costs – a negative figure means business is making a loss</a:t>
            </a:r>
          </a:p>
        </p:txBody>
      </p:sp>
    </p:spTree>
    <p:extLst>
      <p:ext uri="{BB962C8B-B14F-4D97-AF65-F5344CB8AC3E}">
        <p14:creationId xmlns:p14="http://schemas.microsoft.com/office/powerpoint/2010/main" val="263498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50" dirty="0"/>
              <a:t>Profit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4045533" cy="470280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dirty="0"/>
              <a:t>Profit is the difference between revenue and costs</a:t>
            </a:r>
          </a:p>
          <a:p>
            <a:pPr lvl="0"/>
            <a:r>
              <a:rPr lang="en-GB" dirty="0"/>
              <a:t>The formula is:</a:t>
            </a:r>
          </a:p>
          <a:p>
            <a:r>
              <a:rPr lang="en-GB" dirty="0"/>
              <a:t>Profit = revenue – total costs</a:t>
            </a:r>
          </a:p>
          <a:p>
            <a:pPr lvl="0"/>
            <a:r>
              <a:rPr lang="en-GB" dirty="0"/>
              <a:t>Let’s see how the Fish and Chip shop did in our last slide:</a:t>
            </a:r>
          </a:p>
          <a:p>
            <a:pPr lvl="0"/>
            <a:r>
              <a:rPr lang="en-GB" dirty="0"/>
              <a:t>The Fish and Chip shop seems to be doing well.</a:t>
            </a:r>
          </a:p>
          <a:p>
            <a:pPr lvl="0"/>
            <a:r>
              <a:rPr lang="en-GB" dirty="0"/>
              <a:t>For new businesses profit is difficult to achieve in the beginning.</a:t>
            </a:r>
          </a:p>
          <a:p>
            <a:r>
              <a:rPr lang="en-GB" dirty="0"/>
              <a:t>Examples: lack of customers, costs may be higher than predicted, few people may know about the business.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512023" y="1423359"/>
            <a:ext cx="4409038" cy="4702804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Sales of fish and chips in first week of trading: 550 portions</a:t>
            </a:r>
          </a:p>
          <a:p>
            <a:pPr marL="0" indent="0">
              <a:buNone/>
            </a:pPr>
            <a:r>
              <a:rPr lang="en-GB" b="1" dirty="0"/>
              <a:t>Cost per portion of fish and chips: £5</a:t>
            </a:r>
          </a:p>
          <a:p>
            <a:pPr marL="0" indent="0">
              <a:buNone/>
            </a:pPr>
            <a:r>
              <a:rPr lang="en-GB" b="1" dirty="0"/>
              <a:t>Revenue = £5 × 550 = </a:t>
            </a:r>
            <a:r>
              <a:rPr lang="en-GB" b="1" dirty="0" smtClean="0"/>
              <a:t>£2,750</a:t>
            </a: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Profit </a:t>
            </a:r>
            <a:r>
              <a:rPr lang="en-GB" b="1" dirty="0"/>
              <a:t>= Revenue – total costs</a:t>
            </a:r>
          </a:p>
          <a:p>
            <a:pPr marL="0" indent="0">
              <a:buNone/>
            </a:pPr>
            <a:r>
              <a:rPr lang="en-GB" b="1" dirty="0"/>
              <a:t>Profit = £2,750 – £</a:t>
            </a:r>
            <a:r>
              <a:rPr lang="en-GB" b="1" dirty="0" smtClean="0"/>
              <a:t>1,150</a:t>
            </a:r>
            <a:endParaRPr lang="en-GB" b="1" dirty="0"/>
          </a:p>
          <a:p>
            <a:pPr marL="0" indent="0">
              <a:buNone/>
            </a:pPr>
            <a:r>
              <a:rPr lang="en-GB" b="1" u="sng" dirty="0"/>
              <a:t>Profit = </a:t>
            </a:r>
            <a:r>
              <a:rPr lang="en-GB" b="1" u="sng" dirty="0"/>
              <a:t>£</a:t>
            </a:r>
            <a:r>
              <a:rPr lang="en-GB" b="1" u="sng" dirty="0" smtClean="0"/>
              <a:t>1,600</a:t>
            </a:r>
            <a:endParaRPr lang="en-GB" b="1" u="sng" dirty="0"/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876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2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0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8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indefinit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6" dur="indefinit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indefinite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4" dur="indefinite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2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0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indefinit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8" dur="indefinit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400250" cy="49796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Write down or discuss the answers to these questions.</a:t>
            </a:r>
          </a:p>
          <a:p>
            <a:pPr lvl="0"/>
            <a:r>
              <a:rPr lang="en-GB" dirty="0"/>
              <a:t>If the price of a product is £1 and 50 are sold, what is the sales revenue?</a:t>
            </a:r>
          </a:p>
          <a:p>
            <a:pPr lvl="0"/>
            <a:r>
              <a:rPr lang="en-GB" dirty="0"/>
              <a:t>Name one example of a fixed cost.</a:t>
            </a:r>
          </a:p>
          <a:p>
            <a:pPr lvl="0"/>
            <a:r>
              <a:rPr lang="en-GB" dirty="0"/>
              <a:t>Name one example of a variable cost.</a:t>
            </a:r>
          </a:p>
          <a:p>
            <a:pPr lvl="0"/>
            <a:r>
              <a:rPr lang="en-GB" dirty="0"/>
              <a:t>If fixed costs are £200 and variable costs are £80, what are the total costs?</a:t>
            </a:r>
          </a:p>
          <a:p>
            <a:pPr lvl="0"/>
            <a:r>
              <a:rPr lang="en-GB" dirty="0"/>
              <a:t>If total revenue is £300 and total costs are £100, what is the profit?</a:t>
            </a:r>
          </a:p>
          <a:p>
            <a:r>
              <a:rPr lang="en-GB" dirty="0"/>
              <a:t>If total revenue is £500 and total costs £600. What is the answer and what is the correct name for it?</a:t>
            </a:r>
          </a:p>
        </p:txBody>
      </p:sp>
    </p:spTree>
    <p:extLst>
      <p:ext uri="{BB962C8B-B14F-4D97-AF65-F5344CB8AC3E}">
        <p14:creationId xmlns:p14="http://schemas.microsoft.com/office/powerpoint/2010/main" val="90883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revenue, costs and profit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6" y="1430187"/>
            <a:ext cx="7114658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This section covers the following: </a:t>
            </a:r>
          </a:p>
          <a:p>
            <a:pPr lvl="0"/>
            <a:r>
              <a:rPr lang="en-GB" dirty="0"/>
              <a:t>Revenue and how to calculate it</a:t>
            </a:r>
          </a:p>
          <a:p>
            <a:pPr lvl="0"/>
            <a:r>
              <a:rPr lang="en-GB" dirty="0"/>
              <a:t>Costs</a:t>
            </a:r>
          </a:p>
          <a:p>
            <a:pPr lvl="0"/>
            <a:r>
              <a:rPr lang="en-GB" dirty="0"/>
              <a:t>Profit and how to calculate it</a:t>
            </a:r>
          </a:p>
        </p:txBody>
      </p:sp>
    </p:spTree>
    <p:extLst>
      <p:ext uri="{BB962C8B-B14F-4D97-AF65-F5344CB8AC3E}">
        <p14:creationId xmlns:p14="http://schemas.microsoft.com/office/powerpoint/2010/main" val="151496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Key words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3638127" cy="4702804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>
                <a:solidFill>
                  <a:srgbClr val="C0504D"/>
                </a:solidFill>
              </a:rPr>
              <a:t>Revenue</a:t>
            </a:r>
          </a:p>
          <a:p>
            <a:r>
              <a:rPr lang="en-GB" sz="2400" dirty="0"/>
              <a:t>Total value of sales made within a set period of time, e.g. a month</a:t>
            </a:r>
          </a:p>
          <a:p>
            <a:pPr marL="0" indent="0">
              <a:buNone/>
            </a:pPr>
            <a:r>
              <a:rPr lang="en-GB" sz="2400" b="1" dirty="0">
                <a:solidFill>
                  <a:srgbClr val="C0504D"/>
                </a:solidFill>
              </a:rPr>
              <a:t>Total costs</a:t>
            </a:r>
          </a:p>
          <a:p>
            <a:r>
              <a:rPr lang="en-GB" sz="2400" dirty="0"/>
              <a:t>All costs for a set period of time, e.g. a month</a:t>
            </a:r>
          </a:p>
          <a:p>
            <a:pPr marL="0" indent="0">
              <a:buNone/>
            </a:pPr>
            <a:r>
              <a:rPr lang="en-GB" sz="2400" b="1" dirty="0">
                <a:solidFill>
                  <a:srgbClr val="C0504D"/>
                </a:solidFill>
              </a:rPr>
              <a:t>Fixed costs</a:t>
            </a:r>
          </a:p>
          <a:p>
            <a:r>
              <a:rPr lang="en-GB" sz="2400" dirty="0"/>
              <a:t>Costs that don’t vary just because output varies, e.g. rent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155541" y="1423359"/>
            <a:ext cx="4765519" cy="4702804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>
                <a:solidFill>
                  <a:srgbClr val="C0504D"/>
                </a:solidFill>
              </a:rPr>
              <a:t>Variable costs</a:t>
            </a:r>
          </a:p>
          <a:p>
            <a:r>
              <a:rPr lang="en-GB" sz="2400" dirty="0"/>
              <a:t>Costs that vary as output varies, e.g. raw materials</a:t>
            </a:r>
          </a:p>
          <a:p>
            <a:pPr marL="0" indent="0">
              <a:buNone/>
            </a:pPr>
            <a:r>
              <a:rPr lang="en-GB" sz="2400" b="1" dirty="0">
                <a:solidFill>
                  <a:srgbClr val="C0504D"/>
                </a:solidFill>
              </a:rPr>
              <a:t>Interest</a:t>
            </a:r>
          </a:p>
          <a:p>
            <a:r>
              <a:rPr lang="en-GB" sz="2400" dirty="0"/>
              <a:t>Charges made by banks for the cash they have lent to a business, e.g. six per cent per year</a:t>
            </a:r>
          </a:p>
          <a:p>
            <a:pPr marL="0" indent="0">
              <a:buNone/>
            </a:pPr>
            <a:r>
              <a:rPr lang="en-GB" sz="2400" b="1" dirty="0">
                <a:solidFill>
                  <a:srgbClr val="C0504D"/>
                </a:solidFill>
              </a:rPr>
              <a:t>Profit</a:t>
            </a:r>
          </a:p>
          <a:p>
            <a:r>
              <a:rPr lang="en-GB" sz="2400" dirty="0"/>
              <a:t>Difference between revenue and total costs – a negative figure means business is making a loss</a:t>
            </a:r>
          </a:p>
        </p:txBody>
      </p:sp>
    </p:spTree>
    <p:extLst>
      <p:ext uri="{BB962C8B-B14F-4D97-AF65-F5344CB8AC3E}">
        <p14:creationId xmlns:p14="http://schemas.microsoft.com/office/powerpoint/2010/main" val="85721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1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4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7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0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3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6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Key words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8765786" cy="4702804"/>
          </a:xfrm>
        </p:spPr>
        <p:txBody>
          <a:bodyPr/>
          <a:lstStyle/>
          <a:p>
            <a:pPr marL="0" indent="0">
              <a:buNone/>
            </a:pPr>
            <a:endParaRPr lang="en-GB" sz="2400" b="1" dirty="0" smtClean="0">
              <a:solidFill>
                <a:srgbClr val="C0504D"/>
              </a:solidFill>
            </a:endParaRPr>
          </a:p>
          <a:p>
            <a:pPr marL="0" indent="0">
              <a:buNone/>
            </a:pPr>
            <a:r>
              <a:rPr lang="en-GB" sz="5400" b="1" dirty="0" smtClean="0">
                <a:solidFill>
                  <a:srgbClr val="C0504D"/>
                </a:solidFill>
              </a:rPr>
              <a:t>Revenue (</a:t>
            </a:r>
            <a:r>
              <a:rPr lang="en-GB" sz="5400" b="1" dirty="0" err="1" smtClean="0">
                <a:solidFill>
                  <a:srgbClr val="C0504D"/>
                </a:solidFill>
              </a:rPr>
              <a:t>SPxQ</a:t>
            </a:r>
            <a:r>
              <a:rPr lang="en-GB" sz="5400" b="1" dirty="0" smtClean="0">
                <a:solidFill>
                  <a:srgbClr val="C0504D"/>
                </a:solidFill>
              </a:rPr>
              <a:t>)</a:t>
            </a:r>
            <a:endParaRPr lang="en-GB" sz="5400" b="1" dirty="0">
              <a:solidFill>
                <a:srgbClr val="C0504D"/>
              </a:solidFill>
            </a:endParaRPr>
          </a:p>
          <a:p>
            <a:r>
              <a:rPr lang="en-GB" sz="5400" dirty="0"/>
              <a:t>Total value of sales made within a set period of time, e.g. a </a:t>
            </a:r>
            <a:r>
              <a:rPr lang="en-GB" sz="5400" dirty="0" smtClean="0"/>
              <a:t>month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88102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How to calculate revenue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6" y="1423358"/>
            <a:ext cx="3520432" cy="490501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400" b="1" dirty="0">
                <a:solidFill>
                  <a:srgbClr val="C0504D"/>
                </a:solidFill>
              </a:rPr>
              <a:t>Revenue</a:t>
            </a:r>
            <a:r>
              <a:rPr lang="en-GB" sz="2400" dirty="0"/>
              <a:t> is the amount of money a business makes from selling its products.</a:t>
            </a:r>
          </a:p>
          <a:p>
            <a:pPr marL="0" lvl="0" indent="0">
              <a:buNone/>
            </a:pPr>
            <a:r>
              <a:rPr lang="en-GB" sz="2400" dirty="0"/>
              <a:t>It is the </a:t>
            </a:r>
            <a:r>
              <a:rPr lang="en-GB" sz="2400" b="1" dirty="0">
                <a:solidFill>
                  <a:srgbClr val="C0504D"/>
                </a:solidFill>
              </a:rPr>
              <a:t>number of sales </a:t>
            </a:r>
            <a:r>
              <a:rPr lang="en-GB" sz="2400" dirty="0"/>
              <a:t>multiplied by the </a:t>
            </a:r>
            <a:r>
              <a:rPr lang="en-GB" sz="2400" b="1" dirty="0">
                <a:solidFill>
                  <a:srgbClr val="C0504D"/>
                </a:solidFill>
              </a:rPr>
              <a:t>price of each product</a:t>
            </a:r>
            <a:r>
              <a:rPr lang="en-GB" sz="2400" dirty="0"/>
              <a:t>.</a:t>
            </a:r>
          </a:p>
          <a:p>
            <a:pPr marL="0" lvl="0" indent="0">
              <a:buNone/>
            </a:pPr>
            <a:endParaRPr lang="en-GB" sz="2400" b="1" dirty="0">
              <a:solidFill>
                <a:srgbClr val="C0504D"/>
              </a:solidFill>
            </a:endParaRPr>
          </a:p>
          <a:p>
            <a:pPr marL="0" lvl="0" indent="0">
              <a:buNone/>
            </a:pPr>
            <a:r>
              <a:rPr lang="en-GB" sz="2400" b="1" dirty="0">
                <a:solidFill>
                  <a:srgbClr val="C0504D"/>
                </a:solidFill>
              </a:rPr>
              <a:t>Formula</a:t>
            </a:r>
          </a:p>
          <a:p>
            <a:pPr marL="0" indent="0">
              <a:buNone/>
            </a:pPr>
            <a:r>
              <a:rPr lang="en-GB" sz="2400" dirty="0"/>
              <a:t>Revenue = quantity × price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3775295" y="1423359"/>
            <a:ext cx="5145766" cy="4702804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>
                <a:solidFill>
                  <a:srgbClr val="C0504D"/>
                </a:solidFill>
              </a:rPr>
              <a:t>Example of calculating revenue</a:t>
            </a:r>
          </a:p>
          <a:p>
            <a:pPr marL="0" indent="0">
              <a:buNone/>
            </a:pPr>
            <a:r>
              <a:rPr lang="en-GB" sz="2400" dirty="0"/>
              <a:t>iPhone cases sold in a week = 100</a:t>
            </a:r>
          </a:p>
          <a:p>
            <a:pPr marL="0" indent="0">
              <a:buNone/>
            </a:pPr>
            <a:r>
              <a:rPr lang="en-GB" sz="2400" dirty="0"/>
              <a:t>Price of each iPhone case = £10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Revenue = quantity × price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What is the revenue?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Revenue = 100 × £10</a:t>
            </a:r>
          </a:p>
          <a:p>
            <a:pPr marL="0" indent="0">
              <a:buNone/>
            </a:pPr>
            <a:r>
              <a:rPr lang="en-GB" sz="2400" dirty="0"/>
              <a:t>Revenue = £1,000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959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2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3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6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indefinit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4" dur="indefinit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indefinite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2" dur="indefinite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indefinite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0" dur="indefinite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Revenue and price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Price is the amount a customer is charged for a product.</a:t>
            </a:r>
          </a:p>
          <a:p>
            <a:pPr lvl="0"/>
            <a:r>
              <a:rPr lang="en-GB" dirty="0"/>
              <a:t>Businesses cannot always control the price of their product when:</a:t>
            </a:r>
          </a:p>
          <a:p>
            <a:pPr lvl="1"/>
            <a:r>
              <a:rPr lang="en-GB" dirty="0"/>
              <a:t>prices change due to supply and demand, e.g. gold prices</a:t>
            </a:r>
          </a:p>
          <a:p>
            <a:pPr lvl="1"/>
            <a:r>
              <a:rPr lang="en-GB" dirty="0"/>
              <a:t>competition is fierce, e.g. cheap air travel</a:t>
            </a:r>
          </a:p>
          <a:p>
            <a:pPr lvl="1"/>
            <a:r>
              <a:rPr lang="en-GB" dirty="0"/>
              <a:t>launching a new product, e.g. PS4 launched at £349 but now costs £250.</a:t>
            </a:r>
          </a:p>
        </p:txBody>
      </p:sp>
    </p:spTree>
    <p:extLst>
      <p:ext uri="{BB962C8B-B14F-4D97-AF65-F5344CB8AC3E}">
        <p14:creationId xmlns:p14="http://schemas.microsoft.com/office/powerpoint/2010/main" val="393860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Quantity (demand)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lvl="0"/>
            <a:r>
              <a:rPr lang="en-GB" sz="2200" b="1" dirty="0">
                <a:solidFill>
                  <a:srgbClr val="C0504D"/>
                </a:solidFill>
              </a:rPr>
              <a:t>Demand</a:t>
            </a:r>
            <a:r>
              <a:rPr lang="en-GB" sz="2200" dirty="0"/>
              <a:t> for a product can be predicted in some situations, e.g. petrol demand will always be high.</a:t>
            </a:r>
          </a:p>
          <a:p>
            <a:pPr lvl="0"/>
            <a:r>
              <a:rPr lang="en-GB" sz="2200" dirty="0"/>
              <a:t>If demand can be predicted accurately the business can be more efficient in ensuring the right </a:t>
            </a:r>
            <a:r>
              <a:rPr lang="en-GB" sz="2200" b="1" dirty="0">
                <a:solidFill>
                  <a:srgbClr val="C0504D"/>
                </a:solidFill>
              </a:rPr>
              <a:t>quantity</a:t>
            </a:r>
            <a:r>
              <a:rPr lang="en-GB" sz="2200" dirty="0"/>
              <a:t> is available for customers to buy.</a:t>
            </a:r>
          </a:p>
          <a:p>
            <a:pPr lvl="0"/>
            <a:r>
              <a:rPr lang="en-GB" sz="2200" dirty="0"/>
              <a:t>Other products are more difficult to predict in terms of demand. </a:t>
            </a:r>
          </a:p>
          <a:p>
            <a:pPr lvl="0"/>
            <a:r>
              <a:rPr lang="en-GB" sz="2200" b="1" dirty="0">
                <a:solidFill>
                  <a:srgbClr val="C0504D"/>
                </a:solidFill>
              </a:rPr>
              <a:t>Example: </a:t>
            </a:r>
            <a:r>
              <a:rPr lang="en-GB" sz="2200" dirty="0"/>
              <a:t>Umbrella demand is related to rainy weather – how many times have you heard the forecast for a dry day only to find it is raining?</a:t>
            </a:r>
          </a:p>
          <a:p>
            <a:pPr lvl="0"/>
            <a:r>
              <a:rPr lang="en-GB" sz="2200" b="1" dirty="0">
                <a:solidFill>
                  <a:srgbClr val="C0504D"/>
                </a:solidFill>
              </a:rPr>
              <a:t>Unpredictable demand </a:t>
            </a:r>
            <a:r>
              <a:rPr lang="en-GB" sz="2200" dirty="0"/>
              <a:t>is harder for a business to prepare products for.</a:t>
            </a:r>
          </a:p>
          <a:p>
            <a:pPr lvl="0"/>
            <a:r>
              <a:rPr lang="en-GB" sz="2200" dirty="0"/>
              <a:t>Umbrellas can be made in large numbers as they do not go out of date.</a:t>
            </a:r>
          </a:p>
          <a:p>
            <a:r>
              <a:rPr lang="en-GB" sz="2200" dirty="0"/>
              <a:t>For food products, this would not be possible, as they go off.</a:t>
            </a:r>
          </a:p>
        </p:txBody>
      </p:sp>
    </p:spTree>
    <p:extLst>
      <p:ext uri="{BB962C8B-B14F-4D97-AF65-F5344CB8AC3E}">
        <p14:creationId xmlns:p14="http://schemas.microsoft.com/office/powerpoint/2010/main" val="131869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2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2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2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2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What are costs?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6" y="1423358"/>
            <a:ext cx="3964052" cy="4905013"/>
          </a:xfrm>
        </p:spPr>
        <p:txBody>
          <a:bodyPr>
            <a:noAutofit/>
          </a:bodyPr>
          <a:lstStyle/>
          <a:p>
            <a:r>
              <a:rPr lang="en-GB" sz="2200" dirty="0"/>
              <a:t>Costs are the amount that a business has to spend to make a product?</a:t>
            </a:r>
          </a:p>
          <a:p>
            <a:r>
              <a:rPr lang="en-GB" sz="2200" dirty="0"/>
              <a:t>What is the cost of 100g of raw popcorn?</a:t>
            </a:r>
          </a:p>
          <a:p>
            <a:r>
              <a:rPr lang="en-GB" sz="2200" dirty="0"/>
              <a:t>How much did you pay for popcorn at the cinema?</a:t>
            </a:r>
          </a:p>
          <a:p>
            <a:r>
              <a:rPr lang="en-GB" sz="2200" dirty="0"/>
              <a:t>Is there a big difference between the raw costs and what you pay at the cinema?</a:t>
            </a:r>
          </a:p>
          <a:p>
            <a:r>
              <a:rPr lang="en-GB" sz="2200" dirty="0"/>
              <a:t>Why? </a:t>
            </a:r>
          </a:p>
          <a:p>
            <a:r>
              <a:rPr lang="en-GB" sz="2200" dirty="0"/>
              <a:t>Costs are split into fixed and variable costs.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381877" y="1903721"/>
            <a:ext cx="4539184" cy="4343165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GB" sz="2200" dirty="0"/>
              <a:t>2015 price 100g raw popcorn = £0.43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GB" sz="2200" dirty="0"/>
              <a:t>Odeon 200g = £5.15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GB" sz="2200" dirty="0"/>
              <a:t>100g = £5.15 ÷ 2 = £2.58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GB" sz="2200" dirty="0"/>
              <a:t>£2.58 vs £0.43?</a:t>
            </a:r>
          </a:p>
          <a:p>
            <a:pPr marL="0" indent="0">
              <a:buNone/>
            </a:pPr>
            <a:endParaRPr lang="en-GB" sz="2200" b="1" dirty="0">
              <a:solidFill>
                <a:srgbClr val="C0504D"/>
              </a:solidFill>
            </a:endParaRPr>
          </a:p>
          <a:p>
            <a:pPr marL="0" indent="0">
              <a:buNone/>
            </a:pPr>
            <a:r>
              <a:rPr lang="en-GB" sz="2200" b="1" dirty="0">
                <a:solidFill>
                  <a:srgbClr val="C0504D"/>
                </a:solidFill>
              </a:rPr>
              <a:t>Example costs: </a:t>
            </a:r>
            <a:r>
              <a:rPr lang="en-GB" sz="2200" dirty="0"/>
              <a:t>staff, cooking, machines, cinema rent, advertising, popcorn box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hlinkClick r:id="rId3"/>
          </p:cNvPr>
          <p:cNvSpPr txBox="1"/>
          <p:nvPr/>
        </p:nvSpPr>
        <p:spPr>
          <a:xfrm>
            <a:off x="4445251" y="1201874"/>
            <a:ext cx="3081576" cy="461665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Cinema popcorn price</a:t>
            </a:r>
          </a:p>
        </p:txBody>
      </p:sp>
    </p:spTree>
    <p:extLst>
      <p:ext uri="{BB962C8B-B14F-4D97-AF65-F5344CB8AC3E}">
        <p14:creationId xmlns:p14="http://schemas.microsoft.com/office/powerpoint/2010/main" val="413151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5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3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1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9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indefinite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7" dur="indefinite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" grpId="0" uiExpand="1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Key words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8765786" cy="4702804"/>
          </a:xfrm>
        </p:spPr>
        <p:txBody>
          <a:bodyPr/>
          <a:lstStyle/>
          <a:p>
            <a:pPr marL="0" indent="0">
              <a:buNone/>
            </a:pPr>
            <a:r>
              <a:rPr lang="en-GB" sz="3400" b="1" dirty="0" smtClean="0">
                <a:solidFill>
                  <a:srgbClr val="C0504D"/>
                </a:solidFill>
              </a:rPr>
              <a:t>Fixed costs (FC)</a:t>
            </a:r>
            <a:endParaRPr lang="en-GB" sz="3400" b="1" dirty="0">
              <a:solidFill>
                <a:srgbClr val="C0504D"/>
              </a:solidFill>
            </a:endParaRPr>
          </a:p>
          <a:p>
            <a:r>
              <a:rPr lang="en-GB" sz="3400" dirty="0"/>
              <a:t>Costs that don’t vary just because output varies, e.g. rent</a:t>
            </a:r>
          </a:p>
          <a:p>
            <a:pPr marL="0" indent="0">
              <a:buNone/>
            </a:pPr>
            <a:r>
              <a:rPr lang="en-GB" sz="3400" b="1" dirty="0">
                <a:solidFill>
                  <a:srgbClr val="C0504D"/>
                </a:solidFill>
              </a:rPr>
              <a:t>Variable </a:t>
            </a:r>
            <a:r>
              <a:rPr lang="en-GB" sz="3400" b="1" dirty="0" smtClean="0">
                <a:solidFill>
                  <a:srgbClr val="C0504D"/>
                </a:solidFill>
              </a:rPr>
              <a:t>costs (VC)</a:t>
            </a:r>
            <a:endParaRPr lang="en-GB" sz="3400" b="1" dirty="0">
              <a:solidFill>
                <a:srgbClr val="C0504D"/>
              </a:solidFill>
            </a:endParaRPr>
          </a:p>
          <a:p>
            <a:r>
              <a:rPr lang="en-GB" sz="3400" dirty="0"/>
              <a:t>Costs that vary as output varies, e.g. raw materials</a:t>
            </a:r>
          </a:p>
          <a:p>
            <a:pPr marL="0" indent="0">
              <a:buNone/>
            </a:pPr>
            <a:r>
              <a:rPr lang="en-GB" sz="3400" b="1" dirty="0" smtClean="0">
                <a:solidFill>
                  <a:srgbClr val="C0504D"/>
                </a:solidFill>
              </a:rPr>
              <a:t>Total costs (FC+VC)</a:t>
            </a:r>
            <a:endParaRPr lang="en-GB" sz="3400" b="1" dirty="0">
              <a:solidFill>
                <a:srgbClr val="C0504D"/>
              </a:solidFill>
            </a:endParaRPr>
          </a:p>
          <a:p>
            <a:r>
              <a:rPr lang="en-GB" sz="3400" dirty="0"/>
              <a:t>All costs for a set period of time, e.g. a </a:t>
            </a:r>
            <a:r>
              <a:rPr lang="en-GB" sz="3400" dirty="0" smtClean="0"/>
              <a:t>month</a:t>
            </a: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26369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8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3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3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6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D82D75F-ABBE-45DD-BF1B-8E84A3A92A23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Hx0M0haf7mZOgQAAOEOAAAdAAAAdW5pdmVyc2FsL2NvbW1vbl9tZXNzYWdlcy5sbmetV/9u2zYQ/r9A34EQUGADtrQd0KIYEge0xNhCZMmV6DjZDwiMxNhEKDGTKLfZX32aPtieZEfKbuymg6R0gG2YtO+7091335HHpx8LiTa8qoUqT5zXR68cxMtM5aJcnTgLevbzOwfVmpU5k6rkJ06pHHQ6ev7sWLJy1bAVh+/PnyF0XPC6hmU9MquHNRL5iTMfp240m+PwKg2iSZSO/YkzclVxx8p7FKiV+qP64Ze37z6+fvP2x+OXW8s+QMkMB8EhFLJIb171AAppHAUpoJEgDckldUbmc5hdtKCBHxJntP0yzHoekwtnZD477RZxTEKaJoHvkdRP0jCiNhcBocRzRleqQWu24UgrtBH8A9JrDpXUouKoliK3P2QKNsqGdznzohn2wzQmCY19l/pR6IwSVVX3P1lY1ui1qsBdjXJRs2vJc+sTOGN/v6t4Da6ZBk4heOm1gH+qgonyqNN1jJd+OElpFAVJSkJvt+OMSJkjr2LGzUCUGCckBoCK1bx6gm1qWWbNEZZyGMLUn0wDeFMTwlSs1hLeemgccwI1mPOyywo4QmJgV5Iso9gzSQNXiKE7VtcfVJUf8GO/UF3AfuhGQEGX7oFTg7EDhhoLUI6q4pnuApuRJMETko6jSyAy9F00xCI6h3Y7H2JxRRJoEZJ02YT4wp9gQ3jTYjv+7/orY4bO8h6xLAM7k76NUE0NOyal0AW20+phXhLyfgFV83HwjS5uASGxtl4rseEQQpV3swc0xSWe4c/7hf9beob9gHgpEMqLlim1YmecMZCHUmnEpFTmAcAvyzeszDi65hlrgPD38Ldc5PZvptg2kr8a8TdieistL7aqFHrk8sXRwNAOhOxxhEVTQ3ha8+JOd7neC/8pURhi/2cIfR59oP+kbdaxDx0wFqq/BQF5NoIEiir7W/nhGTiatz0PouCXNwN8htEWIFToqRgXkKqDEC4ghQPsl2Sc+BSG7ZJf10J3zjFb2bZA3y5qBgcHyTV/KOw1v1HQE5KzTTvOQNZspTsLujctD7SH+jSAkEMAXLUjESClKCD+vAfmYkZ2GWgl4+BJlqqRuW1RKW6tbEBum4I/nsM3lSrsrmT1jrytap1+TxTtw8Wt0/mAeZIQHLvT1MWhS8wRzjSN7GkEXDQxBTRJAzw25kDKgulsDVp5o5oy7wnUnsI8coYBbJvShLMqW//z6XNPjK8iaXfRdvfXQSDQYUaIyBew30Olef1nFwjF40M7u+hjtT217ux6HmKpD3T4X06HrNX0QhWwddTtF9i2LRqmFLvTGRAysfxTTZV1j959hBmOz0FU7PnKGc1YdQuKRJWSg1Bsqg0B9TDvDxeHRktR8iG236fp5oGpP0+x59lbFDSfFNltO7xyOCtm2+uUhOtUXzB3ikMQvK/weC70QEA7I3byAo3erh/afPN4ZHxZ1fYyevxy7276L1BLAwQUAAIACAB8dDNIw6oVif4CAABlCgAAJwAAAHVuaXZlcnNhbC9mbGFzaF9wdWJsaXNoaW5nX3NldHRpbmdzLnhtbNVW3U7bMBS+71NYnrikAQYbq9IiRFutAtqKdtq4Qm582lg4dhY7LeVqT7MH25PsOKYlFQwFGNKmXjQ5Puc73/nJJ4dHN4kkc8iM0KpJd+s7lICKNBdq1qRfxt3tQ0qMZYozqRU0qdKUHLVqYZpPpDDxCKxFV0MQRplGaps0tjZtBMFisagLk2buVMvcIr6pRzoJ0gwMKAtZkEq2xD+7TMHQVq1GSOhN55rnEojgSEEJx47JrmQmpoF3m7DoepbpXPETLXVGstmkSd8dHrvfysdDtUUCyhVnWmh0ZttgnAvHh8mRuAUSg5jFSHxvn5KF4DYuHgPnHwYPUQpsXwNzKCcai1H2Dj4ByzizzL/6fBZurFkZvIkvFUtENMYT4upv0vb46vPlsHNx1uufXo0Hg7Nxb+hJFDHBJk4YbCYKkZDOswjWeUJmLYti5I0xUyYNhEHZtHKbarVBzr2TiZbY+yIK9yGZAO+zBErTGF0L1UXPXUqmWIhcNulxJpikRFgmRbQONvnEWGGL+XfLngSxcM+AnI/ofXrfnShmmYEyrdWJcT2PWl91LjlZ6pxIcQ3EaoL15wk+xUDKwyHTTCeFFdfHEiMFZpwLWAA/Knp6B/inRJeYIskxEjc3lWB9hu+5uCUTmOoMcYHNccfRLozHrz8LOGXG3IOyFcet0Vmv3bnq9dudb1uuQMbnTEXPBMeBQ5Lat8BnWLvSmEJKjd0sQWBnIpYbKObDBS/cqpRZOXfM5sXQ3SALUBy3QD4eEw8iXE2hcqgKGDFFtJJLwiL8hIxbobnQuUGLXxYPbV5E0IcSoQqqM/yCMFnGIauCtrO7937/4MPHw0+NevDrx8/tJ4PuZGUomcvmdeXkSWFZi8vDby4MnBY8Lg02y/9NZbjsjKq0tT+o4jU4reJ14aVnWJKdShRQN2ZepFA5pEiEBf43V+IFY32V4vudeJuxvmHNr1nl/6Zk/7a+PGzcFsLg0euMO0mEEgk2winY+g7UOtjfwfvHo0e1GqJtXg1btd9QSwMEFAACAAgAfHQzSE9Ble2qAgAAXgoAACEAAAB1bml2ZXJzYWwvZmxhc2hfc2tpbl9zZXR0aW5ncy54bWyVVttu2zAMfd9XBNl73V3TAUqANM2AAt1arEXfZZuxhciSIcnp8vcTZTmWE7v2QhSIyHMkijxiSvSeidWH2Ywkkkv1DMYwkWn0NL4ZS5fzuDJGiqtECgPCXAmpCsrnq48/3YdEDjnGkgdQUzk7mkB7zMJ9plD8Gd8WaEOERBYlFccHmcmrmCb7TMlKpKOp5ccSFGdib5HXPxab7eABnGlzb6Do5LS9QZtGKRVoDZjS9y3aKIvTGHhz0rX7TOS0R71/+zPagWlmHG39CW2IVtIMukW+WaMN44XdvduVBdr7BAN/jYV++Yw2COX0CKq7+d1XtEGGLKvyfzRSKplhQbuc95t44nBJU/v8MKtrtFECXggPGu2CL4+7610A8l/Dd0/wuSrJn7CuZwMBmx5zWO0o10CiZlkHdS7fHitjH8gJELpa0JPN+olWugNrnS3wD7wxkYYo72khr5JXBWzqlENkN9ASNptbNy5C7MkX5KjgcAkMvC30t63tJTTwttBnzlJ4FPx4iT8P1aSm07fU93SkCTYMgtplujKqstFm1UTxqAd8wNoDAkeDKWQKK435vLACsHkkcr46p+giKSLogWXUMCl+IS4+uttoEp0FvOL69UUMMxz6ZOdytMM6rJdbT1Bl/ePQXq5ez4yd5cs5NYYmeWF/nPR85nnLudtnHvVTcFxaPKh7sZNTSQVVe1AvUvLJ5whpYDJY1m9sCE6ioAok6q8z8Zv0NUBURQxqa/vGoBFO11fjcpbl3P6ZVwZvkHYJA8GaaXK7naDspMvA4UUAVCV5o9p6UUeKihvG4QDcRwOHu/DQzYi2Kh0S3No8wM6EkvOeSZr006KVytkYCQI9hFebVz+jjkzQvaGxdlfrPP2x+dyMNBRfZ5o5hxdTZ2sbvyyideL/lf8AUEsDBBQAAgAIAHx0M0grL9OQ0wIAAHYJAAAmAAAAdW5pdmVyc2FsL2h0bWxfcHVibGlzaGluZ19zZXR0aW5ncy54bWzNVsFOGzEQvecrLFccyQKlLY02QYgEEUFJRFK1nJCznmQtvPbW9iaEU7+mH9Yv6XhNQiJotCCoqhyyHs+8eW/Gnt348DaTZArGCq2adLe+QwmoRHOhJk36dXiyfUCJdUxxJrWCJlWaksNWLc6LkRQ2HYBz6GoJwijbyF2Tps7ljSiazWZ1YXPjd7UsHOLbeqKzKDdgQTkwUS7ZHP/cPAdLW7UaIXEwfdG8kEAERwpKeHZMnrpM0ih4jVhyMzG6UPxYS22ImYya9N3Bkf8tfAJSW2SgvDbbQqM3uwbjXHg6TA7EHZAUxCRF3nv7lMwEd2n5GHn/OHqMUmIHCcyjHGvUotw9fAaOceZYWIZ8Dm6dXRiCic8Vy0QyxB3i5Tdpe3h9etXvXJ53L86uh73e+bDbDyTKmGgdJ47WE8VISBcmgWWemDnHkhR5Y8yYSQtxtGpauI21WiPn12SkJZa+jKJkjEzlvEmPjGCSEuGYFMly1zEzAXciJGrwsbv1sXL0ATDoTVJmLKwmWuxYX8Wk9U0XkpO5LogUN0CcJqioyPApBbJabjI2OiutkllHrBQcyFTADPhhWaV7wL8lusIUWYGReBRzCS5k+FGIOzKCsTaIC2yKhxbtwgb8+rOAc2btAyhbcNwanHfbnevuRbvzfcsLZHzKVPJMcGwhZLl7C3yG2pXGFFJqrOYKBFYmYYWFsj9c8NKtiszKuVM2LZvuG1mCYrsF8gmYuJHg0RKqgKqACVNEKzknLMFLYf0RmgpdWLSEwxKg7YsIhlAiVEl1ggMKkxkOpgrazu7e+/0PHz8dfG7Uo98/f21vDLofFH3JfLYwKY43jorluHh85+LI39CnL7szxb+661edQZVCXfSqePXOqnhdhmHSXxkklSjgJJiEsYOzQIpMOOCv2eQXNGrzVA5tfKVGvaGKjcft/xURVsuX8NpbN46e/CyooX39W6lV+wNQSwMEFAACAAgAfHQzSEflG4WDAQAACQYAAB8AAAB1bml2ZXJzYWwvaHRtbF9za2luX3NldHRpbmdzLmpzjZTLbsIwEEX3fEWUbitEn6HdoUKlSiwqtbuqCxOGEOHYlu2kpIh/L+PwiB8peDbxzdEdz1ieTS/arTiNo+doY77N/t3eGw1Q07KEa1unHXqBeqxoPofPvACaM4gdpEJkQaiCo749IY2z+d0SmbGd1R9orFqOMQ/hIiTKkKhCYhUSf0LiOiT+2gXui2sKa7V7VmrNWT/lTAPTfcZlQQwTX72a1S7TgXkF8gy6IClYpolZXeTJ8SHBaHMpLwRh9ZRnvD8j6SqTvGTzrvzLWoDcXfyqAQZPycvEsqO50m8aCjfxZIjRTQoJSsE+7+MEIwhTMgPa8h2Y9Q9qGfsFOXSVq1wf6NENRpsWJAOvS8MRho2xnZfXzQTD5zSsdUPc3WJYBCU1SM9qfI9hgVyU4oILFJJn2BEP9Xt+RCkn85xl+9QDjCCHh0Xbru6dCjXHH8fWE+LOE1r6U6iZQI7GApoKaPqgWVmVk3UaevTdY8sVL59YVXiQaHeQ4P4r+j53Gteut/0DUEsDBBQAAgAIAHx0M0iWUXBaugAAAKMBAAAaAAAAdW5pdmVyc2FsL2kxOG5fcHJlc2V0cy54bWydkLEKwjAQhvc+Rbjdxm6lJHET3Bx0lpqmGmkvJZdYH9+UinSRgkMg//F9P8mJ3avv2NN4sg4lFPkWmEHtGos3CefTflMCo1BjU3cOjQR0wHYqE7Yo8egNmUAsVSBJuIcwVJyP45hbGnxqINfFkIop167n6fQO+WTyYVZhdiv7l/2ZgcoyxsQ12i4cUKV7SjPCyGsJk3PRmFtsHfBfgFkDWr8CPIYVwMcFIPj3xVPSkUL6ZgqCL5arsjdQSwMEFAACAAgAfHQzSGAwPB5rAAAAdQAAABwAAAB1bml2ZXJzYWwvbG9jYWxfc2V0dGluZ3MueG1sNYwxDoMwDAB3XmF5p9CtA4GNDYZCH2ARt4rk2CiJqvb3zdLtpDvdMH2iwJtTDqYOr5cegfUwH/Tl8LHP7Q0hF1JPYsoO1RCmsRnEDpKNS6lhhlPoy2nnWKHwSrGW2x3y37ew1OUzsMdubH5QSwMEFAACAAgA6AIhR4ok4qj6AgAAsAgAABQAAAB1bml2ZXJzYWwvcGxheWVyLnhtbK1VTW/bMAw9p8D+g6F7paRd1zawW3QFgh3WoUDWbbdAtRlbi78myXXTXz/K8vecbgV2SGBTfI8U+Ui7189J7DyBVCJLPbKgc+JA6meBSEOPPHxdHV+Q66t3R24e8z1IRwQeKVJhADwmTgDKlyLXCL7nOvJIz0CRmTi5FJkUeo/cZ8jdRbok745m6JIqj0Ra50vGyrKkQiEiDVUWF4ZEUT9LWC5BQapBMpsGcRrsUv8djb8kS5ne56B6yFy/PXBN0nI8KzEgKU9pJkN2Mp8v2I+7z2s/goQfi1RpnvpAHKzkrCrlI/d3d1lQxKCMbebaJNegtUmiss1cvRSLi9RR0veIddgkoBQPQdE4DQmzWDYBdrcxV1HNowa0hlftRM1b+W3M+6ZxqzrHOue8eIyFivCoD+msk0CXDaO6SXXdSkEPjYJWhok4En4VQkJQvX5rJTJfEBuwVVyVJ1Wljwf4tOK+zuT+FmGoorqDtG0atU2jFajloG30dUdBmttugetCQlOqmfskAsi+cCm5kcWVlgW4bGSssWwIdpm9ct2kriFupJP47B96Y/xGrfmpXutMBfgfjfmERG1NRBrA80qgj4YEa6oBi21sVOcxNTG7nFTxmPR0PTDZHOum4EUczWUIOIYB15x1dnYICpIrdPELOcL2Dg6CIxFGMf70JMP49CBNwuVukqF3cBAcZ/5uAtqa2zKycR1HYmoV5LKJdeL6hdJZIl4qeQ72jF5WOnxt5Jqjm1y0B+fzP0ZxEKMZzC2ZWF3mqbevmsN7M6dadT6b3FoGasV5AF3k1quZhSIf+QSw5UWsb/s5NfuwBx3lPDUd01zfUe9ZuRYv4JQiMF+6xampSQRGMx75cHHaY8B+4nYZhK9MhyJus7SpA6WserP/VUWbLV+3znb9UIddrOGTgNJi7Ex9RHWEMivSYNRDmncfERXjTruRwJ0YtnijxQmKNMs98h4f6jtfnl12Vz7HTzjrfWvubWCbyxtWep1wpyBW67q9iFvvBnz8DVBLAwQUAAIACAB8dDNIaLyeISEJAADUOgAAKQAAAHVuaXZlcnNhbC9za2luX2N1c3RvbWl6YXRpb25fc2V0dGluZ3MueG1s7VvrbtvKEf5/nmKh4gAtUFiUqGuhqOBlZRORKR2RtpMWhUCJa4swxVXJpR0f6Eef5jzYeZLOLkmLlGWZzKVNWplJEM7ONzM7OzO73EkG0b0XaHHE6Nr71WEeDSzCmBfcRcOfEBosqU/DaUgiwqL6jnLjBS59NIJbymlAjZgTuE7oanw0GkpoJH5Qr6v09B68tdRWE3VbuIl7SMdtDcb6st6XNRjTmw1tUN8TkcgNyZIE7LDUQb0w+hJgBBEJmRG45NNQLnLnh4ozOA8d1wO+aNhp8Webad3qLf6gVqPdbeNtU5FluYO0tt7QpW232+8qDYSlVluSt2qvKTdl1Gi3G/3OttFttmV4G/U7IKWF+x3U6rZaTX3bxE1AI0VR9aa27cr9RkMBbbjX17ajkdqVJNRoNOSWvm135JEqIeCWQYYi97gDZV1W5c5WUZVGT0YjbaSOWlus447WRr0m7kjStqWqsiTtnLubXd5dO2rp6WTufEPgwSU4OMpjq34guAbLOAyB2Sbrje8wghZORExnTd7VrBmK0mCtpcEpAjljzWwqUhMikAMQMry0Jhfo0WMrGjPkxK5HF044qIuxjFFYlU+LPB157rvaImaMBmdLGjAw9Syg4drxa8M/JJGTzqsMkj6QsAru1lmSnbqu+CkLS3VBNMNzDLSk640TPI3pHT1bOMv7u5DGgVvKzNXThoS+F9wDt9TvavioIt+LmMHIumAf7vGnPGwD1Soi3LwO5k8ppO8siJ9plMRPBdxO5dse2YM+eJHHBFRp8OcYdOPckeIC9BT+HMcEoKW4al3+vA1i5BMDdpknf/Mou+88kbCoJCmWR1F0E2+qxtMmpHfc2UXc2wv9jPMp1J7gjlso8acUiE+QKyy1SqnbxPz1Pcb0db+WDNagBRY3X1xSkhA5Vefa5HKqmB/n48n5ZK4a57WhlmQl4mn5x2an96nR7vxpUE9xJSVZl8p4XJSFhLC2VE6Wac8m4zkIxOO5iT/YtSH/szJ0cmWPDRPXhulfKguYzvB1bcj/LAO9ms2wac+tsaHjuWHNzYkt/DLGNtZrw480RivngSBG0YNHHhFbEQTl2QsJinzPFQO8ZHtBTEro0yeXimHOZ9iyZ4ZmGxOzNrRoGD79WUh2Yth+QtAYIdeLnIVPXKEWQkSM8/IC2sXpDMEvtvKAk64dLzgro32m3Bjm+dyeTMbWHJt6RqkNceAiPXS4puqCZoqFZyAjhA05/Dz4XESfkIAU368s5MI4vxjDb5sbcuHdrXz4zT7DmimGJZmSoAQQAgfPIOos62Yy07kPQSFy0MaJokcauoWgyS9dCdmGqU0gNDU7J9/mYjLZsPBesITQIUtWQt4ltizlHM/VyQeIccjNSUXQ5D2k5PuKoI/YghzCVgmYqVwb5wrPCJ6GWYJkObh0eLz7T8hZLgHHvfng0TgCCvcwpInIxqiyIgv/cgXraCjjA8meyAQ/ixW88x4IWBG6paIKCpCGdR5Xv1wZf5uPFGOM9TkEmj65mduiPnJ9DhSSgMKB0/cpnwaodtwHJ1jC8ZYsnRjS4QnYXM8VbHz5hTH/jL1fkcPSIvRzWr9MHX/4+ay6dYWq99LINRybQRmcVTbsLe25GXymITzgX7WijAOqm2AlqawakBmqRyuBMFR0XrqgCPuVgIY5AnXTpC5A4eDfOZUEmJNUhknRF4i5Bs8VDLkGj1YTcYNVy7Bh074hC36KLQEWy52s2uGV5t8aPoHPvOfVXpBbCuniE+ch2RChBorlL7PKuS23UKJswx6D4SbIvEv2VZDqe2t+Fi8n9uoSZ65IykphPjc09l2Rw753L0oL+Dlek5f7+W1I14LqO1EW10lx++sXGpJMcZbonVbbiCyszLSLuaaYGubnQ55VfnkcxCi3bGxb87GicgkQrGuHLVdQWG/5qb28rOR8p+ORAvJS91rECZer3//1W3kxe/YkVJRS/1JVDqQgr1r4Wd7fTcpI9I8ScmxFLULFS0lgejzOoOVPy7YBYfJVDqBOshms6ZpfWJRSDYGYLqNi24p2cQmxaonQpHG4LLV/54VcKrP3UH7Eya02vHTCeyhfNqV+VUHC8zw2WWUbdh8sMfO9gFSEf/F+wCdvG9O5ouviSw5y1PeW98km6MJxNL20QT580lWQp10oJtTIPZHE9Vh1mWKLycoRlITkfVcQHg7uOM+E3ecxfH7TmBW+tgMWUn/K7yleXswBA79WgTAe3jp+BGuTveZZohV9TBcvY8uT9lmnYMSUn8yGLIxT3h1tn3vGk8fNy00p+4zX1IfyrCXzyYku0vdRmqaKi7y8gmfaC8vh1PySPUfdB5jkE3sJyFH3ARbftSZwUH+J2h/KQ7P7FdUJ8/Tc8iX+OLB6wEMCUahSnuytyMMtGPN7tijn2pRQ5FxTlwzF7mt7a5JmNKflDa6/YvEgeD5HXHLM4slKv0v2BnYRXD8ewgPmMZ+8Ht9iHpCFeVeL95+qeHGQXAfv+yKhIva0Ie9q8AHgLFe81kc1lMp4VxNqk0v314CbrKTxilYNuhYlXVT0HJBP4zgu4IW8miqapPtRNYP6Cz8N6scWaJBKfX39gni9ICGGEPBIFptFWp57ld1sXIuDYRH2ymAez1YgOoAvlQyTIxSiShyrslRJXvLj69hnnk8eSFapcoSca47PfhBBahyPbIWNyS3Lx3ZKqZwCaaXbBeJeCcwNvAoTH0b5ql8cqLjtMGcRidkfKFXltqOsSvNgz5mVvBfC9oAu4H3N/YN6fp+FCnWgbXa0l5brx/2oHbSm1FfldsUOWrOtdmX8H+igKSP+VO6gqfpopLQ+p4Mm93vtVr96B+1g8+Obd9B6DbXX61TroEmSKrWlqh20t/tU+Q5at8mfqh003MQqbn7PHbS34+pQB62p6FJDOXXQTh20Uwft1EE7ddBOHbQft4O2Z11y437jhEG5cvA99+NeGvIVZvdfaPK9YcJnTOrUNvyfbxse0Fc1UE6dx1Pn8dR5PHUeT53H/8/O4+tNl/y17u769qv2HXespdqOufvmb9N3LFyel2g75m61y3cdd6BT0/HUdPyxmo4HQKeu46nreBD3PbQd8/8u5Nv3HfdpAAV5r/7H1X8DUEsDBBQAAgAIAH10M0hk2ucKoAEAAN4XAAAXAAAAdW5pdmVyc2FsL3VuaXZlcnNhbC5wbmfrDPBz5+WS4mJgYOD19HAJYmBgmcDAwFzEwQYUsf1tqAekGIuD3J0Y1p2TeQnksKQ7+joyMGzs5/6TyArkcxZ4RBYzMPAdBmHG4/krUhgYxIs9XRxDKuLe3jbseuwg4hr4tr7Wb4qGEJM6mzqT+yzN5morjXdMx54f7KzLZBbfErO/bN7zre9/b829ffttGTPQ0AfcNVUXMpwXC/695+9g1Zf8yxAoyHA/fcui8/cYX36s8JFnAvI/7HUzrmJfcv21aS1ImmGxrO7j/dtuCoLYbtZR10rnyjECmQlbFqeWgcQa+Bk5QZSKAkh4AosKSHBSAwuQdBCaAOJ4MAmBKE8HkPEKnB4gjsqoplFNo5pGNY1qGtU0qmlU06imUU2jmkY1jWoa1TSqaVTTqKZRTaOaRjWNahrVhE/T6V3rLoMGtxl6yra8+W1nC9J8IMP9dOW8y8pQ4Zj6cpnjXxjBg93ZJos3ljtI7b7//nI7SKBm/sUuu9+cHsnnn3++tS33F3iY+//+i21uyr+2v/7FrKwkX/ZGq4kN7DJXP5d1TglNAFBLAwQUAAIACAB9dDNI2KHfu0oAAABrAAAAGwAAAHVuaXZlcnNhbC91bml2ZXJzYWwucG5nLnhtbLOxr8jNUShLLSrOzM+zVTLUM1Cyt+PlsikoSi3LTC1XqACKAQUhQEmhEsg1QnDLM1NKMkAqTEwQghmpmekZJbZKFqYWcEF9oJkAUEsBAgAAFAACAAgAfHQzSFp/uZk6BAAA4Q4AAB0AAAAAAAAAAQAAAAAAAAAAAHVuaXZlcnNhbC9jb21tb25fbWVzc2FnZXMubG5nUEsBAgAAFAACAAgAfHQzSMOqFYn+AgAAZQoAACcAAAAAAAAAAQAAAAAAdQQAAHVuaXZlcnNhbC9mbGFzaF9wdWJsaXNoaW5nX3NldHRpbmdzLnhtbFBLAQIAABQAAgAIAHx0M0hPQZXtqgIAAF4KAAAhAAAAAAAAAAEAAAAAALgHAAB1bml2ZXJzYWwvZmxhc2hfc2tpbl9zZXR0aW5ncy54bWxQSwECAAAUAAIACAB8dDNIKy/TkNMCAAB2CQAAJgAAAAAAAAABAAAAAAChCgAAdW5pdmVyc2FsL2h0bWxfcHVibGlzaGluZ19zZXR0aW5ncy54bWxQSwECAAAUAAIACAB8dDNIR+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="/>
  <p:tag name="ISPRING_PRESENTATION_TITLE" val="PPT01_Nature_of_God"/>
  <p:tag name="ISPRING_RESOURCE_PATHS_HASH_PRESENTER" val="bcae6a3e3aecdee6b725ca2ddaf91781060489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6117</TotalTime>
  <Words>1204</Words>
  <Application>Microsoft Office PowerPoint</Application>
  <PresentationFormat>On-screen Show (4:3)</PresentationFormat>
  <Paragraphs>157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</vt:lpstr>
      <vt:lpstr>Helvetica</vt:lpstr>
      <vt:lpstr>Times New Roman</vt:lpstr>
      <vt:lpstr>Office Theme</vt:lpstr>
      <vt:lpstr>Business revenue, costs and profit</vt:lpstr>
      <vt:lpstr>Business revenue, costs and profit</vt:lpstr>
      <vt:lpstr>Key words</vt:lpstr>
      <vt:lpstr>Key words</vt:lpstr>
      <vt:lpstr>How to calculate revenue</vt:lpstr>
      <vt:lpstr>Revenue and price</vt:lpstr>
      <vt:lpstr>Quantity (demand)</vt:lpstr>
      <vt:lpstr>What are costs?</vt:lpstr>
      <vt:lpstr>Key words</vt:lpstr>
      <vt:lpstr>What are variable costs? </vt:lpstr>
      <vt:lpstr>What are fixed costs?</vt:lpstr>
      <vt:lpstr>Estimating costs for a chip shop</vt:lpstr>
      <vt:lpstr>Estimating costs is critical to business success</vt:lpstr>
      <vt:lpstr>Key words</vt:lpstr>
      <vt:lpstr>Profit</vt:lpstr>
      <vt:lpstr>Summary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PPT01_Nature_of_God</dc:title>
  <dc:creator>Liz Matthews</dc:creator>
  <cp:lastModifiedBy>Morgan Crump</cp:lastModifiedBy>
  <cp:revision>509</cp:revision>
  <dcterms:created xsi:type="dcterms:W3CDTF">2012-02-07T12:53:50Z</dcterms:created>
  <dcterms:modified xsi:type="dcterms:W3CDTF">2019-01-09T09:34:16Z</dcterms:modified>
</cp:coreProperties>
</file>