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76" r:id="rId2"/>
    <p:sldId id="349" r:id="rId3"/>
    <p:sldId id="329" r:id="rId4"/>
    <p:sldId id="361" r:id="rId5"/>
    <p:sldId id="377" r:id="rId6"/>
    <p:sldId id="363" r:id="rId7"/>
    <p:sldId id="378" r:id="rId8"/>
    <p:sldId id="365" r:id="rId9"/>
    <p:sldId id="367" r:id="rId10"/>
    <p:sldId id="369" r:id="rId11"/>
    <p:sldId id="371" r:id="rId12"/>
    <p:sldId id="379" r:id="rId13"/>
    <p:sldId id="373" r:id="rId14"/>
    <p:sldId id="380" r:id="rId15"/>
    <p:sldId id="375" r:id="rId16"/>
    <p:sldId id="327" r:id="rId17"/>
  </p:sldIdLst>
  <p:sldSz cx="9144000" cy="6858000" type="screen4x3"/>
  <p:notesSz cx="6797675" cy="9928225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>
        <p:scale>
          <a:sx n="101" d="100"/>
          <a:sy n="101" d="100"/>
        </p:scale>
        <p:origin x="28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51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49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84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638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67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2.2 Making marketing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2.2.3 Promotion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minos.co.uk/blog/deal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aignlive.co.uk/article/digital-adspend-forecast-become-51-uk-market-2016/136474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week.com/news/technology/here-are-12-best-facebook-marketing-campaigns-last-year-16533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routsocial.com/insights/social-media-marketing-exampl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erx.co.uk/gettestkeep/100-mac-cosmetic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608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Promotional strategy – special offers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6741915" cy="4695976"/>
          </a:xfrm>
        </p:spPr>
        <p:txBody>
          <a:bodyPr>
            <a:noAutofit/>
          </a:bodyPr>
          <a:lstStyle/>
          <a:p>
            <a:pPr lvl="0"/>
            <a:r>
              <a:rPr lang="en-GB" b="1" dirty="0">
                <a:solidFill>
                  <a:srgbClr val="C0504D"/>
                </a:solidFill>
              </a:rPr>
              <a:t>Special offers </a:t>
            </a:r>
            <a:r>
              <a:rPr lang="en-GB" dirty="0"/>
              <a:t>are normally only used where the business is finding it difficult to sell products to customers, e.g. Buy one get one half price offers.</a:t>
            </a:r>
          </a:p>
          <a:p>
            <a:pPr lvl="0"/>
            <a:r>
              <a:rPr lang="en-GB" dirty="0"/>
              <a:t>Special offers can increase sales but may damage the brand if used for a long period.</a:t>
            </a:r>
          </a:p>
          <a:p>
            <a:r>
              <a:rPr lang="en-GB" dirty="0"/>
              <a:t>In some situations special offers may help sales, e.g. January sales or trial sizes of new products.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358743" y="1534768"/>
            <a:ext cx="1492650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Special offers</a:t>
            </a:r>
          </a:p>
        </p:txBody>
      </p:sp>
    </p:spTree>
    <p:extLst>
      <p:ext uri="{BB962C8B-B14F-4D97-AF65-F5344CB8AC3E}">
        <p14:creationId xmlns:p14="http://schemas.microsoft.com/office/powerpoint/2010/main" val="24931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Technology – targeted advertising online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696119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Online adverts are adverts which appear on websites or through the internet, such as the adverts you have to watch before a YouTube clip.</a:t>
            </a:r>
          </a:p>
          <a:p>
            <a:pPr lvl="0"/>
            <a:r>
              <a:rPr lang="en-GB" sz="2400" dirty="0"/>
              <a:t>Businesses can keep an accurate record of everything you buy, the websites you visit and even what you talk about on social media websites by using ‘cookies’, a record of your browsing history.</a:t>
            </a:r>
          </a:p>
          <a:p>
            <a:pPr lvl="0"/>
            <a:r>
              <a:rPr lang="en-GB" sz="2400" dirty="0"/>
              <a:t>Advertising online is becoming increasingly targeted at customers’ browsing habits. If you spend a long time looking at fashion, adverts will appear offering you the latest styles.</a:t>
            </a:r>
          </a:p>
          <a:p>
            <a:r>
              <a:rPr lang="en-GB" sz="2400" dirty="0"/>
              <a:t>Advertising on line for 2016 is </a:t>
            </a:r>
            <a:r>
              <a:rPr lang="en-GB" sz="2400" b="1" dirty="0">
                <a:solidFill>
                  <a:srgbClr val="C0504D"/>
                </a:solidFill>
              </a:rPr>
              <a:t>forecast</a:t>
            </a:r>
            <a:r>
              <a:rPr lang="en-GB" sz="2400" dirty="0"/>
              <a:t> to be over</a:t>
            </a:r>
            <a:br>
              <a:rPr lang="en-GB" sz="2400" dirty="0"/>
            </a:br>
            <a:r>
              <a:rPr lang="en-GB" sz="2400" dirty="0"/>
              <a:t>half of all advertising done by businesses.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358743" y="5505893"/>
            <a:ext cx="1492650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Forecast</a:t>
            </a:r>
          </a:p>
        </p:txBody>
      </p:sp>
    </p:spTree>
    <p:extLst>
      <p:ext uri="{BB962C8B-B14F-4D97-AF65-F5344CB8AC3E}">
        <p14:creationId xmlns:p14="http://schemas.microsoft.com/office/powerpoint/2010/main" val="3854256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64038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800" b="1" dirty="0">
                <a:solidFill>
                  <a:srgbClr val="C0504D"/>
                </a:solidFill>
              </a:rPr>
              <a:t>Viral advertising</a:t>
            </a:r>
          </a:p>
          <a:p>
            <a:pPr lvl="0"/>
            <a:r>
              <a:rPr lang="en-GB" sz="4800" dirty="0"/>
              <a:t>When people start to spread your message for you, be it word of mouth or via social media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2475448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Technology – viral advertising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696119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Viral advertising is when people start to spread your message for you through social means, be it word of mouth or via social media.</a:t>
            </a:r>
          </a:p>
          <a:p>
            <a:pPr lvl="0"/>
            <a:r>
              <a:rPr lang="en-GB" sz="2000" dirty="0"/>
              <a:t>Viral advertising can help businesses cut the costs of advertising. Twitter and Facebook campaigns can be free.</a:t>
            </a:r>
          </a:p>
          <a:p>
            <a:pPr lvl="0"/>
            <a:r>
              <a:rPr lang="en-GB" sz="2000" dirty="0"/>
              <a:t>Viral advertising can engage with potential customers in a way advertising by traditional methods cannot achieve, such as instant feedback from customers extremely quickly.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</a:t>
            </a:r>
            <a:r>
              <a:rPr lang="en-GB" sz="2000" dirty="0"/>
              <a:t> </a:t>
            </a:r>
            <a:r>
              <a:rPr lang="en-GB" sz="2000" dirty="0" err="1"/>
              <a:t>Sportwear</a:t>
            </a:r>
            <a:r>
              <a:rPr lang="en-GB" sz="2000" dirty="0"/>
              <a:t> brand </a:t>
            </a:r>
            <a:r>
              <a:rPr lang="en-GB" sz="2000" dirty="0" err="1"/>
              <a:t>Underarmour</a:t>
            </a:r>
            <a:r>
              <a:rPr lang="en-GB" sz="2000" dirty="0"/>
              <a:t> ran a social media campaign starring model Gisele </a:t>
            </a:r>
            <a:r>
              <a:rPr lang="en-GB" sz="2000" dirty="0" err="1"/>
              <a:t>Bundchen</a:t>
            </a:r>
            <a:r>
              <a:rPr lang="en-GB" sz="2000" dirty="0"/>
              <a:t>. </a:t>
            </a:r>
          </a:p>
          <a:p>
            <a:pPr lvl="0"/>
            <a:r>
              <a:rPr lang="en-GB" sz="2000" dirty="0"/>
              <a:t>Women were invited to comment on short messages and video</a:t>
            </a:r>
            <a:br>
              <a:rPr lang="en-GB" sz="2000" dirty="0"/>
            </a:br>
            <a:r>
              <a:rPr lang="en-GB" sz="2000" dirty="0"/>
              <a:t>clips which resulted in 5 billion views and comments, with</a:t>
            </a:r>
            <a:br>
              <a:rPr lang="en-GB" sz="2000" dirty="0"/>
            </a:br>
            <a:r>
              <a:rPr lang="en-GB" sz="2000" b="1" dirty="0">
                <a:solidFill>
                  <a:srgbClr val="C0504D"/>
                </a:solidFill>
              </a:rPr>
              <a:t>42% more traffic </a:t>
            </a:r>
            <a:r>
              <a:rPr lang="en-GB" sz="2000" dirty="0"/>
              <a:t>on the </a:t>
            </a:r>
            <a:r>
              <a:rPr lang="en-GB" sz="2000" dirty="0" err="1"/>
              <a:t>Underarmour</a:t>
            </a:r>
            <a:r>
              <a:rPr lang="en-GB" sz="2000" dirty="0"/>
              <a:t> website and </a:t>
            </a:r>
            <a:r>
              <a:rPr lang="en-GB" sz="2000" b="1" dirty="0">
                <a:solidFill>
                  <a:srgbClr val="C0504D"/>
                </a:solidFill>
              </a:rPr>
              <a:t>28% increase in sales</a:t>
            </a:r>
            <a:r>
              <a:rPr lang="en-GB" sz="2000" dirty="0"/>
              <a:t>.</a:t>
            </a:r>
          </a:p>
          <a:p>
            <a:r>
              <a:rPr lang="en-GB" sz="2000" dirty="0"/>
              <a:t>The problem is that success is not always guaranteed, with some research suggesting that only 15% of viral advertising works.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358743" y="4443395"/>
            <a:ext cx="1492650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4000722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64038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800" b="1" dirty="0">
                <a:solidFill>
                  <a:srgbClr val="C0504D"/>
                </a:solidFill>
              </a:rPr>
              <a:t>E-newsletters</a:t>
            </a:r>
          </a:p>
          <a:p>
            <a:pPr lvl="0"/>
            <a:r>
              <a:rPr lang="en-GB" sz="4800" dirty="0"/>
              <a:t>Regular updates on the activities of a business sent electronically to actual or potential customers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3432442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Technology – E-newsletters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715488" cy="4702804"/>
          </a:xfrm>
        </p:spPr>
        <p:txBody>
          <a:bodyPr/>
          <a:lstStyle/>
          <a:p>
            <a:pPr lvl="0"/>
            <a:r>
              <a:rPr lang="en-GB" sz="2000" dirty="0"/>
              <a:t>E-newsletters are the emails that are sent out to people who have subscribed to a business’s regular product updates.</a:t>
            </a:r>
          </a:p>
          <a:p>
            <a:pPr lvl="0"/>
            <a:r>
              <a:rPr lang="en-GB" sz="2000" dirty="0"/>
              <a:t>E-newsletters are normally triggered when a customer is looking at a business websites or buys a product, both of which require an email address.</a:t>
            </a:r>
          </a:p>
          <a:p>
            <a:pPr lvl="0"/>
            <a:r>
              <a:rPr lang="en-GB" sz="2000" dirty="0"/>
              <a:t>The benefits of e-newsletters are they are inexpensive and it allows the business to build up a database of potential customers.</a:t>
            </a:r>
          </a:p>
          <a:p>
            <a:r>
              <a:rPr lang="en-GB" sz="2000" dirty="0"/>
              <a:t>However, many of these type of newspapers are unread and fail to create sales.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7636" y="1501802"/>
            <a:ext cx="3956364" cy="348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1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a promotional strategy?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an example of sponsorship.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branding?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a product trial?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targeted online advertising?</a:t>
            </a:r>
          </a:p>
          <a:p>
            <a:pPr>
              <a:lnSpc>
                <a:spcPct val="90000"/>
              </a:lnSpc>
            </a:pPr>
            <a:r>
              <a:rPr lang="en-GB" dirty="0"/>
              <a:t>What is viral advertising?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Promotional strategies for different market segments</a:t>
            </a:r>
          </a:p>
          <a:p>
            <a:r>
              <a:rPr lang="en-GB" dirty="0"/>
              <a:t>The use of technology in promotion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64038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b="1" dirty="0">
                <a:solidFill>
                  <a:srgbClr val="C0504D"/>
                </a:solidFill>
              </a:rPr>
              <a:t>Promotional strategy</a:t>
            </a:r>
          </a:p>
          <a:p>
            <a:pPr lvl="0"/>
            <a:r>
              <a:rPr lang="en-GB" sz="4400" dirty="0"/>
              <a:t>A medium- to long-term plan for communicating with your target customers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Promotional strategy – advertising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A strategy is a medium- or long-term plan for meeting business objectives</a:t>
            </a:r>
          </a:p>
          <a:p>
            <a:pPr lvl="0"/>
            <a:r>
              <a:rPr lang="en-GB" sz="2400" dirty="0"/>
              <a:t>A promotional strategy is a plan of how the business will communicate with customers to gain sales revenue</a:t>
            </a:r>
          </a:p>
          <a:p>
            <a:pPr lvl="0"/>
            <a:r>
              <a:rPr lang="en-GB" sz="2400" dirty="0"/>
              <a:t>Mass market products rely on advertising strategies to inform customers of the name and basic details of the product</a:t>
            </a:r>
          </a:p>
          <a:p>
            <a:pPr lvl="0"/>
            <a:r>
              <a:rPr lang="en-GB" sz="2400" dirty="0"/>
              <a:t>Products aimed at a smaller area of the market may use different methods, such as targeting a smaller range of customers using cheaper forms of advertising</a:t>
            </a:r>
          </a:p>
          <a:p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GoPro, the sports camera maker, have 10</a:t>
            </a:r>
            <a:br>
              <a:rPr lang="en-GB" sz="2400" dirty="0"/>
            </a:br>
            <a:r>
              <a:rPr lang="en-GB" sz="2400" dirty="0"/>
              <a:t>million followers on Instagram and use customer</a:t>
            </a:r>
            <a:br>
              <a:rPr lang="en-GB" sz="2400" dirty="0"/>
            </a:br>
            <a:r>
              <a:rPr lang="en-GB" sz="2400" dirty="0"/>
              <a:t>content to advertise their products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604910" y="5161327"/>
            <a:ext cx="1065413" cy="707886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57796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64038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5400" b="1" dirty="0">
                <a:solidFill>
                  <a:srgbClr val="C0504D"/>
                </a:solidFill>
              </a:rPr>
              <a:t>Sponsorship</a:t>
            </a:r>
          </a:p>
          <a:p>
            <a:pPr lvl="0"/>
            <a:r>
              <a:rPr lang="en-GB" sz="5400" dirty="0"/>
              <a:t>When companies pay to have a brand associated with an iconic individual or event 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196147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Promotional strategy – sponsorship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765785" cy="4702804"/>
          </a:xfrm>
        </p:spPr>
        <p:txBody>
          <a:bodyPr/>
          <a:lstStyle/>
          <a:p>
            <a:pPr lvl="0"/>
            <a:r>
              <a:rPr lang="en-GB" sz="1800" dirty="0"/>
              <a:t>Sponsorship is when companies pay to have a brand associated with an iconic individual or event. </a:t>
            </a:r>
          </a:p>
          <a:p>
            <a:pPr lvl="0"/>
            <a:r>
              <a:rPr lang="en-GB" sz="1800" b="1" dirty="0">
                <a:solidFill>
                  <a:srgbClr val="C0504D"/>
                </a:solidFill>
              </a:rPr>
              <a:t>Example:</a:t>
            </a:r>
            <a:r>
              <a:rPr lang="en-GB" sz="1800" dirty="0"/>
              <a:t> Red Bull, the energy drink, wanted to create a well-known brand image that customers related to excitement and risk.</a:t>
            </a:r>
          </a:p>
          <a:p>
            <a:pPr lvl="0"/>
            <a:r>
              <a:rPr lang="en-GB" sz="1800" dirty="0"/>
              <a:t>This included paying the costs of a Formula 1 team and Air race championships.</a:t>
            </a:r>
          </a:p>
          <a:p>
            <a:pPr lvl="0"/>
            <a:r>
              <a:rPr lang="en-GB" sz="1800" dirty="0"/>
              <a:t>Look at the graph – by how many millions are Red Bull ahead of competitor Monster?</a:t>
            </a:r>
          </a:p>
          <a:p>
            <a:pPr lvl="0"/>
            <a:r>
              <a:rPr lang="en-GB" sz="1800" dirty="0"/>
              <a:t>Sponsorship can cost a lot of money so businesses have to be sure of the benefits to sales.</a:t>
            </a:r>
          </a:p>
          <a:p>
            <a:r>
              <a:rPr lang="en-GB" sz="1800" b="1" dirty="0">
                <a:solidFill>
                  <a:srgbClr val="C0504D"/>
                </a:solidFill>
              </a:rPr>
              <a:t>Example: </a:t>
            </a:r>
            <a:r>
              <a:rPr lang="en-GB" sz="1800" dirty="0"/>
              <a:t>Chevrolet’s sponsorship </a:t>
            </a:r>
            <a:br>
              <a:rPr lang="en-GB" sz="1800" dirty="0"/>
            </a:br>
            <a:r>
              <a:rPr lang="en-GB" sz="1800" dirty="0"/>
              <a:t>deal of Manchester United costs </a:t>
            </a:r>
            <a:br>
              <a:rPr lang="en-GB" sz="1800" dirty="0"/>
            </a:br>
            <a:r>
              <a:rPr lang="en-GB" sz="1800" dirty="0"/>
              <a:t>£53m per year and will last until </a:t>
            </a:r>
            <a:br>
              <a:rPr lang="en-GB" sz="1800" dirty="0"/>
            </a:br>
            <a:r>
              <a:rPr lang="en-GB" sz="1800" dirty="0"/>
              <a:t>2021.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20179" y="3747267"/>
            <a:ext cx="5078356" cy="240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1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64038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b="1" dirty="0">
                <a:solidFill>
                  <a:srgbClr val="C0504D"/>
                </a:solidFill>
              </a:rPr>
              <a:t>Branding</a:t>
            </a:r>
          </a:p>
          <a:p>
            <a:pPr lvl="0"/>
            <a:r>
              <a:rPr lang="en-GB" sz="4400" dirty="0"/>
              <a:t>Giving your product or service a name that helps recall and recognition, and gives a sense of personality</a:t>
            </a:r>
            <a:endParaRPr lang="en-GB" sz="4400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65010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Promotional strategy – branding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6263631" cy="4702804"/>
          </a:xfrm>
        </p:spPr>
        <p:txBody>
          <a:bodyPr/>
          <a:lstStyle/>
          <a:p>
            <a:pPr lvl="0"/>
            <a:r>
              <a:rPr lang="en-GB" sz="2200" dirty="0"/>
              <a:t>Branding is giving your product or service a name that helps recall and recognition, and gives a sense of personality. 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Example: </a:t>
            </a:r>
            <a:r>
              <a:rPr lang="en-GB" sz="2200" dirty="0"/>
              <a:t>the Heinz baked beans started with a logo ‘</a:t>
            </a:r>
            <a:r>
              <a:rPr lang="en-GB" sz="2200" dirty="0" err="1"/>
              <a:t>Beanz</a:t>
            </a:r>
            <a:r>
              <a:rPr lang="en-GB" sz="2200" dirty="0"/>
              <a:t> </a:t>
            </a:r>
            <a:r>
              <a:rPr lang="en-GB" sz="2200" dirty="0" err="1"/>
              <a:t>Meanz</a:t>
            </a:r>
            <a:r>
              <a:rPr lang="en-GB" sz="2200" dirty="0"/>
              <a:t> Heinz’ in 1967 and, 50 years later, the brand has its own personality in the minds of consumers.</a:t>
            </a:r>
          </a:p>
          <a:p>
            <a:pPr lvl="0"/>
            <a:r>
              <a:rPr lang="en-GB" sz="2200" dirty="0"/>
              <a:t>Creating a brand can be done in a number of ways, including the quality and uniqueness of the product, or customer service or celebrity endorsement.</a:t>
            </a:r>
          </a:p>
          <a:p>
            <a:r>
              <a:rPr lang="en-GB" sz="2200" dirty="0"/>
              <a:t>Benefits of a strong brand include customer loyalty, the ability to charge higher prices without losing demand and the long life of the product.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26248" y="1509022"/>
            <a:ext cx="2482774" cy="248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Promotional strategy – product trials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 product trial means giving potential</a:t>
            </a:r>
            <a:br>
              <a:rPr lang="en-GB" dirty="0"/>
            </a:br>
            <a:r>
              <a:rPr lang="en-GB" dirty="0"/>
              <a:t>customers a </a:t>
            </a:r>
            <a:r>
              <a:rPr lang="en-GB" b="1" dirty="0">
                <a:solidFill>
                  <a:srgbClr val="C0504D"/>
                </a:solidFill>
              </a:rPr>
              <a:t>free taste </a:t>
            </a:r>
            <a:r>
              <a:rPr lang="en-GB" dirty="0"/>
              <a:t>of a new product.</a:t>
            </a:r>
          </a:p>
          <a:p>
            <a:pPr lvl="0"/>
            <a:r>
              <a:rPr lang="en-GB" dirty="0"/>
              <a:t>A product trial can test a small portion of the target market to gain further customer feedback on the product.</a:t>
            </a:r>
          </a:p>
          <a:p>
            <a:pPr lvl="0"/>
            <a:r>
              <a:rPr lang="en-GB" dirty="0"/>
              <a:t>This could allow the business to make slight improvements to the product before releasing it to the whole market.</a:t>
            </a:r>
          </a:p>
          <a:p>
            <a:r>
              <a:rPr lang="en-GB" dirty="0"/>
              <a:t>Product trials can also help reduce risks where the business is not confident with the ability of the product to be sold in the larger market.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358743" y="1534768"/>
            <a:ext cx="1492650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Free taste</a:t>
            </a:r>
          </a:p>
        </p:txBody>
      </p:sp>
    </p:spTree>
    <p:extLst>
      <p:ext uri="{BB962C8B-B14F-4D97-AF65-F5344CB8AC3E}">
        <p14:creationId xmlns:p14="http://schemas.microsoft.com/office/powerpoint/2010/main" val="536335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831f61dacaff512c8477e226557d246e4a2279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1042</Words>
  <Application>Microsoft Office PowerPoint</Application>
  <PresentationFormat>On-screen Show (4:3)</PresentationFormat>
  <Paragraphs>93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Promotion</vt:lpstr>
      <vt:lpstr>Promotion</vt:lpstr>
      <vt:lpstr>Key words</vt:lpstr>
      <vt:lpstr>Promotional strategy – advertising</vt:lpstr>
      <vt:lpstr>Key words</vt:lpstr>
      <vt:lpstr>Promotional strategy – sponsorship</vt:lpstr>
      <vt:lpstr>Key words</vt:lpstr>
      <vt:lpstr>Promotional strategy – branding</vt:lpstr>
      <vt:lpstr>Promotional strategy – product trials</vt:lpstr>
      <vt:lpstr>Promotional strategy – special offers</vt:lpstr>
      <vt:lpstr>Technology – targeted advertising online</vt:lpstr>
      <vt:lpstr>Key words</vt:lpstr>
      <vt:lpstr>Technology – viral advertising </vt:lpstr>
      <vt:lpstr>Key words</vt:lpstr>
      <vt:lpstr>Technology – E-newsletters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570</cp:revision>
  <dcterms:created xsi:type="dcterms:W3CDTF">2012-02-07T12:53:50Z</dcterms:created>
  <dcterms:modified xsi:type="dcterms:W3CDTF">2019-11-16T01:57:45Z</dcterms:modified>
</cp:coreProperties>
</file>