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0" r:id="rId3"/>
    <p:sldId id="257" r:id="rId4"/>
    <p:sldId id="258" r:id="rId5"/>
    <p:sldId id="271" r:id="rId6"/>
    <p:sldId id="272" r:id="rId7"/>
    <p:sldId id="273" r:id="rId8"/>
    <p:sldId id="259" r:id="rId9"/>
    <p:sldId id="274" r:id="rId10"/>
    <p:sldId id="260" r:id="rId11"/>
    <p:sldId id="261" r:id="rId12"/>
    <p:sldId id="262" r:id="rId13"/>
    <p:sldId id="263" r:id="rId14"/>
    <p:sldId id="264" r:id="rId15"/>
    <p:sldId id="265" r:id="rId16"/>
    <p:sldId id="266"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2028" y="-7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B4810-F488-459D-88E0-9438025FF2F4}" type="datetimeFigureOut">
              <a:rPr lang="en-US" smtClean="0"/>
              <a:pPr/>
              <a:t>10/9/2016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3936C-F1E3-4B03-A47C-FE7EBF84F7D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 xmlns:p14="http://schemas.microsoft.com/office/powerpoint/2010/main" val="342888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13</a:t>
            </a:fld>
            <a:endParaRPr lang="en-GB"/>
          </a:p>
        </p:txBody>
      </p:sp>
    </p:spTree>
    <p:extLst>
      <p:ext uri="{BB962C8B-B14F-4D97-AF65-F5344CB8AC3E}">
        <p14:creationId xmlns="" xmlns:p14="http://schemas.microsoft.com/office/powerpoint/2010/main" val="4163109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14</a:t>
            </a:fld>
            <a:endParaRPr lang="en-GB"/>
          </a:p>
        </p:txBody>
      </p:sp>
    </p:spTree>
    <p:extLst>
      <p:ext uri="{BB962C8B-B14F-4D97-AF65-F5344CB8AC3E}">
        <p14:creationId xmlns="" xmlns:p14="http://schemas.microsoft.com/office/powerpoint/2010/main" val="51949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15</a:t>
            </a:fld>
            <a:endParaRPr lang="en-GB"/>
          </a:p>
        </p:txBody>
      </p:sp>
    </p:spTree>
    <p:extLst>
      <p:ext uri="{BB962C8B-B14F-4D97-AF65-F5344CB8AC3E}">
        <p14:creationId xmlns="" xmlns:p14="http://schemas.microsoft.com/office/powerpoint/2010/main" val="76506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16</a:t>
            </a:fld>
            <a:endParaRPr lang="en-GB"/>
          </a:p>
        </p:txBody>
      </p:sp>
    </p:spTree>
    <p:extLst>
      <p:ext uri="{BB962C8B-B14F-4D97-AF65-F5344CB8AC3E}">
        <p14:creationId xmlns="" xmlns:p14="http://schemas.microsoft.com/office/powerpoint/2010/main" val="155208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17</a:t>
            </a:fld>
            <a:endParaRPr lang="en-GB"/>
          </a:p>
        </p:txBody>
      </p:sp>
    </p:spTree>
    <p:extLst>
      <p:ext uri="{BB962C8B-B14F-4D97-AF65-F5344CB8AC3E}">
        <p14:creationId xmlns="" xmlns:p14="http://schemas.microsoft.com/office/powerpoint/2010/main" val="354911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4</a:t>
            </a:fld>
            <a:endParaRPr lang="en-GB"/>
          </a:p>
        </p:txBody>
      </p:sp>
    </p:spTree>
    <p:extLst>
      <p:ext uri="{BB962C8B-B14F-4D97-AF65-F5344CB8AC3E}">
        <p14:creationId xmlns="" xmlns:p14="http://schemas.microsoft.com/office/powerpoint/2010/main" val="92527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 xmlns:p14="http://schemas.microsoft.com/office/powerpoint/2010/main" val="92527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6</a:t>
            </a:fld>
            <a:endParaRPr lang="en-GB"/>
          </a:p>
        </p:txBody>
      </p:sp>
    </p:spTree>
    <p:extLst>
      <p:ext uri="{BB962C8B-B14F-4D97-AF65-F5344CB8AC3E}">
        <p14:creationId xmlns="" xmlns:p14="http://schemas.microsoft.com/office/powerpoint/2010/main" val="92527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8</a:t>
            </a:fld>
            <a:endParaRPr lang="en-GB"/>
          </a:p>
        </p:txBody>
      </p:sp>
    </p:spTree>
    <p:extLst>
      <p:ext uri="{BB962C8B-B14F-4D97-AF65-F5344CB8AC3E}">
        <p14:creationId xmlns="" xmlns:p14="http://schemas.microsoft.com/office/powerpoint/2010/main" val="2221605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9</a:t>
            </a:fld>
            <a:endParaRPr lang="en-GB"/>
          </a:p>
        </p:txBody>
      </p:sp>
    </p:spTree>
    <p:extLst>
      <p:ext uri="{BB962C8B-B14F-4D97-AF65-F5344CB8AC3E}">
        <p14:creationId xmlns="" xmlns:p14="http://schemas.microsoft.com/office/powerpoint/2010/main" val="2221605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10</a:t>
            </a:fld>
            <a:endParaRPr lang="en-GB"/>
          </a:p>
        </p:txBody>
      </p:sp>
    </p:spTree>
    <p:extLst>
      <p:ext uri="{BB962C8B-B14F-4D97-AF65-F5344CB8AC3E}">
        <p14:creationId xmlns="" xmlns:p14="http://schemas.microsoft.com/office/powerpoint/2010/main" val="385753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a:p>
        </p:txBody>
      </p:sp>
    </p:spTree>
    <p:extLst>
      <p:ext uri="{BB962C8B-B14F-4D97-AF65-F5344CB8AC3E}">
        <p14:creationId xmlns="" xmlns:p14="http://schemas.microsoft.com/office/powerpoint/2010/main" val="103166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12</a:t>
            </a:fld>
            <a:endParaRPr lang="en-GB"/>
          </a:p>
        </p:txBody>
      </p:sp>
    </p:spTree>
    <p:extLst>
      <p:ext uri="{BB962C8B-B14F-4D97-AF65-F5344CB8AC3E}">
        <p14:creationId xmlns="" xmlns:p14="http://schemas.microsoft.com/office/powerpoint/2010/main" val="295717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DF9F0A-28C1-482A-9371-724E85859966}"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516B0E-D75A-4181-B6B4-F71FF843D9F5}"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CD71E2-6C7B-482B-9EB0-59F8A2801DA9}"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32402E-CFB9-4435-A6AD-1A2B8322667D}"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E9079-9A60-40DB-A972-7C9744FC4722}"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E299EB-1070-4D1D-A7C5-1B78579FC9FC}" type="datetime1">
              <a:rPr lang="en-US" smtClean="0"/>
              <a:pPr/>
              <a:t>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4851DF-3FE7-4428-8409-916C883E0CFB}" type="datetime1">
              <a:rPr lang="en-US" smtClean="0"/>
              <a:pPr/>
              <a:t>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A57230-24D9-4299-868E-FFAE40348C25}" type="datetime1">
              <a:rPr lang="en-US" smtClean="0"/>
              <a:pPr/>
              <a:t>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CFEDD-9EE3-4EAC-81ED-296C0EA6BF5C}" type="datetime1">
              <a:rPr lang="en-US" smtClean="0"/>
              <a:pPr/>
              <a:t>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AB4AD-38B4-40D6-B221-0F9DA4B6307E}" type="datetime1">
              <a:rPr lang="en-US" smtClean="0"/>
              <a:pPr/>
              <a:t>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1B525-B397-4D8D-A1DD-726DD404FDB3}" type="datetime1">
              <a:rPr lang="en-US" smtClean="0"/>
              <a:pPr/>
              <a:t>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85062-9694-4259-A5E2-00806FDD903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47DF0-16BD-4426-A96C-2A2643FE997D}" type="datetime1">
              <a:rPr lang="en-US" smtClean="0"/>
              <a:pPr/>
              <a:t>10/9/2016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85062-9694-4259-A5E2-00806FDD903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po.gov.uk/p-whatis.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9.2 Assessing innovation</a:t>
            </a:r>
            <a:endParaRPr lang="en-GB" dirty="0"/>
          </a:p>
        </p:txBody>
      </p:sp>
      <p:sp>
        <p:nvSpPr>
          <p:cNvPr id="3" name="Subtitle 2"/>
          <p:cNvSpPr>
            <a:spLocks noGrp="1"/>
          </p:cNvSpPr>
          <p:nvPr>
            <p:ph type="subTitle" idx="1"/>
          </p:nvPr>
        </p:nvSpPr>
        <p:spPr/>
        <p:txBody>
          <a:bodyPr>
            <a:normAutofit fontScale="92500"/>
          </a:bodyPr>
          <a:lstStyle/>
          <a:p>
            <a:r>
              <a:rPr lang="en-GB" dirty="0" smtClean="0">
                <a:solidFill>
                  <a:schemeClr val="tx1"/>
                </a:solidFill>
              </a:rPr>
              <a:t>How to protect innovation and intellectual property and the impact on the functional areas of the business </a:t>
            </a:r>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long do they last?</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Copyright – for literary, dramatic, musical and artistic works the copyright will last for 70 years after the death of the creator. This means that Agatha Christie’s </a:t>
            </a:r>
            <a:r>
              <a:rPr lang="en-GB" dirty="0"/>
              <a:t>children </a:t>
            </a:r>
            <a:r>
              <a:rPr lang="en-GB" dirty="0" smtClean="0"/>
              <a:t>(the world’s most popular author) are still being paid royalties when her stories are being used!</a:t>
            </a:r>
          </a:p>
          <a:p>
            <a:r>
              <a:rPr lang="en-GB" dirty="0" smtClean="0"/>
              <a:t>However, for sound recordings, broadcasts and cable programmes the copyright only lasts 50 years. This is why Sir Cliff Richard has been fighting a campaign to get the law changed because he is no longer paid when some of his recordings are being sold or used. However, the writers of the songs are still given copyright protection which will last for 70 after their death. </a:t>
            </a:r>
            <a:endParaRPr lang="en-GB" dirty="0"/>
          </a:p>
        </p:txBody>
      </p:sp>
    </p:spTree>
    <p:extLst>
      <p:ext uri="{BB962C8B-B14F-4D97-AF65-F5344CB8AC3E}">
        <p14:creationId xmlns="" xmlns:p14="http://schemas.microsoft.com/office/powerpoint/2010/main" val="49028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91" y="-24"/>
            <a:ext cx="8424936" cy="969873"/>
          </a:xfrm>
        </p:spPr>
        <p:txBody>
          <a:bodyPr>
            <a:normAutofit/>
          </a:bodyPr>
          <a:lstStyle/>
          <a:p>
            <a:r>
              <a:rPr lang="en-GB" sz="3600" dirty="0" smtClean="0"/>
              <a:t>Impact of innovation on functional areas</a:t>
            </a:r>
            <a:endParaRPr lang="en-GB" sz="3600" dirty="0"/>
          </a:p>
        </p:txBody>
      </p:sp>
      <p:sp>
        <p:nvSpPr>
          <p:cNvPr id="3" name="Content Placeholder 2"/>
          <p:cNvSpPr>
            <a:spLocks noGrp="1"/>
          </p:cNvSpPr>
          <p:nvPr>
            <p:ph idx="1"/>
          </p:nvPr>
        </p:nvSpPr>
        <p:spPr/>
        <p:txBody>
          <a:bodyPr>
            <a:normAutofit/>
          </a:bodyPr>
          <a:lstStyle/>
          <a:p>
            <a:pPr marL="0" indent="0">
              <a:buNone/>
            </a:pPr>
            <a:r>
              <a:rPr lang="en-GB" dirty="0" smtClean="0"/>
              <a:t>Having an innovation strategy can have an affect on all the functional areas of a business. These functional areas are:</a:t>
            </a:r>
            <a:endParaRPr lang="en-GB" dirty="0"/>
          </a:p>
          <a:p>
            <a:r>
              <a:rPr lang="en-GB" dirty="0" smtClean="0"/>
              <a:t>Human resources</a:t>
            </a:r>
          </a:p>
          <a:p>
            <a:r>
              <a:rPr lang="en-GB" dirty="0" smtClean="0"/>
              <a:t>Finance</a:t>
            </a:r>
          </a:p>
          <a:p>
            <a:r>
              <a:rPr lang="en-GB" dirty="0" smtClean="0"/>
              <a:t>Marketing</a:t>
            </a:r>
          </a:p>
          <a:p>
            <a:r>
              <a:rPr lang="en-GB" dirty="0" smtClean="0"/>
              <a:t>Operations management.</a:t>
            </a:r>
            <a:endParaRPr lang="en-GB" dirty="0"/>
          </a:p>
        </p:txBody>
      </p:sp>
    </p:spTree>
    <p:extLst>
      <p:ext uri="{BB962C8B-B14F-4D97-AF65-F5344CB8AC3E}">
        <p14:creationId xmlns="" xmlns:p14="http://schemas.microsoft.com/office/powerpoint/2010/main" val="291794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resources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If a business has a successful reputation for innovation then it normally follows the business is growing and therefore more employees will be needed.</a:t>
            </a:r>
            <a:endParaRPr lang="en-GB" dirty="0"/>
          </a:p>
          <a:p>
            <a:r>
              <a:rPr lang="en-GB" dirty="0" smtClean="0"/>
              <a:t>These employees, however, have to have the right attitude to work for an innovative business (more </a:t>
            </a:r>
            <a:r>
              <a:rPr lang="en-GB" dirty="0" err="1" smtClean="0"/>
              <a:t>intrapreneurial</a:t>
            </a:r>
            <a:r>
              <a:rPr lang="en-GB" dirty="0" smtClean="0"/>
              <a:t>!).</a:t>
            </a:r>
          </a:p>
          <a:p>
            <a:r>
              <a:rPr lang="en-GB" dirty="0" smtClean="0"/>
              <a:t>However, developing innovation within a business, especially the Kaizen and benchmarking methods can empower and motivate staff and therefore the job design and structures of the organisation also become important.</a:t>
            </a:r>
            <a:endParaRPr lang="en-GB" dirty="0"/>
          </a:p>
        </p:txBody>
      </p:sp>
    </p:spTree>
    <p:extLst>
      <p:ext uri="{BB962C8B-B14F-4D97-AF65-F5344CB8AC3E}">
        <p14:creationId xmlns="" xmlns:p14="http://schemas.microsoft.com/office/powerpoint/2010/main" val="301319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7"/>
            <a:ext cx="8208912" cy="792088"/>
          </a:xfrm>
        </p:spPr>
        <p:txBody>
          <a:bodyPr/>
          <a:lstStyle/>
          <a:p>
            <a:r>
              <a:rPr lang="en-GB" dirty="0" smtClean="0"/>
              <a:t>Marketing</a:t>
            </a:r>
            <a:endParaRPr lang="en-GB" dirty="0"/>
          </a:p>
        </p:txBody>
      </p:sp>
      <p:sp>
        <p:nvSpPr>
          <p:cNvPr id="3" name="Content Placeholder 2"/>
          <p:cNvSpPr>
            <a:spLocks noGrp="1"/>
          </p:cNvSpPr>
          <p:nvPr>
            <p:ph idx="1"/>
          </p:nvPr>
        </p:nvSpPr>
        <p:spPr>
          <a:xfrm>
            <a:off x="457200" y="1844825"/>
            <a:ext cx="8229600" cy="4511525"/>
          </a:xfrm>
        </p:spPr>
        <p:txBody>
          <a:bodyPr>
            <a:normAutofit fontScale="77500" lnSpcReduction="20000"/>
          </a:bodyPr>
          <a:lstStyle/>
          <a:p>
            <a:r>
              <a:rPr lang="en-GB" dirty="0" smtClean="0"/>
              <a:t>The marketing department should increase its use of market research (Unit 3.2) to discover if the innovative product will appeal to customers. If the business is customer-orientated then this will be before product development; if the business is product-orientated then it may come afterwards.</a:t>
            </a:r>
          </a:p>
          <a:p>
            <a:r>
              <a:rPr lang="en-GB" dirty="0" smtClean="0"/>
              <a:t>The marketing department would also use the information from the product life cycle to ensure that as one product enters the maturity stage it either has new features to give it an extension strategy or a new product is developed that is entering the introduction stage.</a:t>
            </a:r>
          </a:p>
          <a:p>
            <a:r>
              <a:rPr lang="en-GB" dirty="0" smtClean="0"/>
              <a:t>Ensuring that the product portfolio is relevant and appealing to customers should enable the innovation to be relevant to the customers.</a:t>
            </a:r>
            <a:endParaRPr lang="en-GB" dirty="0"/>
          </a:p>
        </p:txBody>
      </p:sp>
    </p:spTree>
    <p:extLst>
      <p:ext uri="{BB962C8B-B14F-4D97-AF65-F5344CB8AC3E}">
        <p14:creationId xmlns="" xmlns:p14="http://schemas.microsoft.com/office/powerpoint/2010/main" val="341382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Finance</a:t>
            </a:r>
            <a:endParaRPr lang="en-GB" dirty="0"/>
          </a:p>
        </p:txBody>
      </p:sp>
      <p:sp>
        <p:nvSpPr>
          <p:cNvPr id="3" name="Content Placeholder 2"/>
          <p:cNvSpPr>
            <a:spLocks noGrp="1"/>
          </p:cNvSpPr>
          <p:nvPr>
            <p:ph idx="1"/>
          </p:nvPr>
        </p:nvSpPr>
        <p:spPr/>
        <p:txBody>
          <a:bodyPr>
            <a:normAutofit lnSpcReduction="10000"/>
          </a:bodyPr>
          <a:lstStyle/>
          <a:p>
            <a:r>
              <a:rPr lang="en-GB" dirty="0" smtClean="0"/>
              <a:t>Innovation is an expensive strategy which managers have to take both long- and short-term strategic decisions over.</a:t>
            </a:r>
            <a:endParaRPr lang="en-GB" dirty="0"/>
          </a:p>
          <a:p>
            <a:r>
              <a:rPr lang="en-GB" dirty="0" smtClean="0"/>
              <a:t>R&amp;D can have a major impact on the cash flow of a business. </a:t>
            </a:r>
          </a:p>
          <a:p>
            <a:r>
              <a:rPr lang="en-GB" dirty="0" smtClean="0"/>
              <a:t>Not all R&amp;D is successful so costs verses benefits have to be weighed up.</a:t>
            </a:r>
          </a:p>
          <a:p>
            <a:r>
              <a:rPr lang="en-GB" dirty="0" smtClean="0"/>
              <a:t>Patents and copyrights can be expensive to administer and obtain.</a:t>
            </a:r>
            <a:endParaRPr lang="en-GB" dirty="0"/>
          </a:p>
        </p:txBody>
      </p:sp>
    </p:spTree>
    <p:extLst>
      <p:ext uri="{BB962C8B-B14F-4D97-AF65-F5344CB8AC3E}">
        <p14:creationId xmlns="" xmlns:p14="http://schemas.microsoft.com/office/powerpoint/2010/main" val="163210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Operations management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For innovation within a business to be a success then it will affect the operations management of the business.</a:t>
            </a:r>
            <a:endParaRPr lang="en-GB" dirty="0"/>
          </a:p>
          <a:p>
            <a:r>
              <a:rPr lang="en-GB" dirty="0" smtClean="0"/>
              <a:t>New machinery or processes may have to be introduced.</a:t>
            </a:r>
          </a:p>
          <a:p>
            <a:r>
              <a:rPr lang="en-GB" dirty="0" smtClean="0"/>
              <a:t>New training or skills may be required.</a:t>
            </a:r>
          </a:p>
          <a:p>
            <a:r>
              <a:rPr lang="en-GB" dirty="0" smtClean="0"/>
              <a:t>Kaizen makes all employees responsible for being innovative in reducing their waste or making the process more efficient.</a:t>
            </a:r>
            <a:endParaRPr lang="en-GB" dirty="0"/>
          </a:p>
        </p:txBody>
      </p:sp>
    </p:spTree>
    <p:extLst>
      <p:ext uri="{BB962C8B-B14F-4D97-AF65-F5344CB8AC3E}">
        <p14:creationId xmlns="" xmlns:p14="http://schemas.microsoft.com/office/powerpoint/2010/main" val="347286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might prevent innovation?</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Despite the advantages of being an innovative business many do not do it. Why?</a:t>
            </a:r>
            <a:endParaRPr lang="en-GB" dirty="0"/>
          </a:p>
          <a:p>
            <a:r>
              <a:rPr lang="en-GB" dirty="0" smtClean="0"/>
              <a:t>It costs money and there may not be money available for the investment.</a:t>
            </a:r>
          </a:p>
          <a:p>
            <a:r>
              <a:rPr lang="en-GB" dirty="0" smtClean="0"/>
              <a:t>It takes a long-term strategic view and some shareholders may require rewards in the short term.</a:t>
            </a:r>
          </a:p>
          <a:p>
            <a:r>
              <a:rPr lang="en-GB" dirty="0" smtClean="0"/>
              <a:t>The bank may not be willing to lend money for the investment in new machinery, etc.</a:t>
            </a:r>
          </a:p>
          <a:p>
            <a:r>
              <a:rPr lang="en-GB" dirty="0" smtClean="0"/>
              <a:t>There is a relatively low success rate – the cost versus benefits ratio may be too low. This may mean ‘buying in’ new ideas is actually a cheaper option. Samsung are the second biggest supplier of computer tablets in the world but Apple developed them.</a:t>
            </a:r>
            <a:endParaRPr lang="en-GB" dirty="0"/>
          </a:p>
        </p:txBody>
      </p:sp>
    </p:spTree>
    <p:extLst>
      <p:ext uri="{BB962C8B-B14F-4D97-AF65-F5344CB8AC3E}">
        <p14:creationId xmlns="" xmlns:p14="http://schemas.microsoft.com/office/powerpoint/2010/main" val="266280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Innovation is a key strategy for businesses.</a:t>
            </a:r>
          </a:p>
          <a:p>
            <a:r>
              <a:rPr lang="en-GB" dirty="0" smtClean="0"/>
              <a:t>It takes a long-term view of recovering costs and careful consideration has to be given to the cost verses benefits of the innovative process.</a:t>
            </a:r>
          </a:p>
          <a:p>
            <a:r>
              <a:rPr lang="en-GB" dirty="0" smtClean="0"/>
              <a:t>If the business is seen as being innovative then it will attract a certain type of individual to work there – possibly with </a:t>
            </a:r>
            <a:r>
              <a:rPr lang="en-GB" dirty="0" err="1" smtClean="0"/>
              <a:t>intrapreneurial</a:t>
            </a:r>
            <a:r>
              <a:rPr lang="en-GB" dirty="0" smtClean="0"/>
              <a:t> skills.</a:t>
            </a:r>
          </a:p>
          <a:p>
            <a:r>
              <a:rPr lang="en-GB" dirty="0" smtClean="0"/>
              <a:t>Innovation can enable a business to survive when the business cycle is heading for recession as customers like innovative, well designed products.</a:t>
            </a:r>
          </a:p>
          <a:p>
            <a:r>
              <a:rPr lang="en-GB" dirty="0"/>
              <a:t>Innovation can be ‘bought’ and does not have to be </a:t>
            </a:r>
            <a:r>
              <a:rPr lang="en-GB" dirty="0" smtClean="0"/>
              <a:t>developed.</a:t>
            </a:r>
            <a:endParaRPr lang="en-GB" dirty="0"/>
          </a:p>
        </p:txBody>
      </p:sp>
    </p:spTree>
    <p:extLst>
      <p:ext uri="{BB962C8B-B14F-4D97-AF65-F5344CB8AC3E}">
        <p14:creationId xmlns="" xmlns:p14="http://schemas.microsoft.com/office/powerpoint/2010/main" val="3060091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5714" t="24286" r="8035" b="17142"/>
          <a:stretch>
            <a:fillRect/>
          </a:stretch>
        </p:blipFill>
        <p:spPr bwMode="auto">
          <a:xfrm>
            <a:off x="142812" y="357166"/>
            <a:ext cx="8786906" cy="57184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Protecting ideas</a:t>
            </a:r>
            <a:endParaRPr lang="en-GB" dirty="0"/>
          </a:p>
        </p:txBody>
      </p:sp>
      <p:sp>
        <p:nvSpPr>
          <p:cNvPr id="3" name="Content Placeholder 2"/>
          <p:cNvSpPr>
            <a:spLocks noGrp="1"/>
          </p:cNvSpPr>
          <p:nvPr>
            <p:ph idx="1"/>
          </p:nvPr>
        </p:nvSpPr>
        <p:spPr/>
        <p:txBody>
          <a:bodyPr/>
          <a:lstStyle/>
          <a:p>
            <a:pPr marL="0" indent="0">
              <a:buNone/>
            </a:pPr>
            <a:r>
              <a:rPr lang="en-GB" dirty="0" smtClean="0"/>
              <a:t>Businesses need to protect their intellectual property (ideas) and they do this using:</a:t>
            </a:r>
            <a:endParaRPr lang="en-GB" dirty="0"/>
          </a:p>
          <a:p>
            <a:r>
              <a:rPr lang="en-GB" dirty="0" smtClean="0"/>
              <a:t>Copyrights</a:t>
            </a:r>
          </a:p>
          <a:p>
            <a:r>
              <a:rPr lang="en-GB" dirty="0" smtClean="0"/>
              <a:t>Patents </a:t>
            </a:r>
            <a:endParaRPr lang="en-GB" dirty="0"/>
          </a:p>
          <a:p>
            <a:pPr marL="0" indent="0">
              <a:buNone/>
            </a:pPr>
            <a:endParaRPr lang="en-GB" dirty="0"/>
          </a:p>
        </p:txBody>
      </p:sp>
    </p:spTree>
    <p:extLst>
      <p:ext uri="{BB962C8B-B14F-4D97-AF65-F5344CB8AC3E}">
        <p14:creationId xmlns="" xmlns:p14="http://schemas.microsoft.com/office/powerpoint/2010/main" val="295325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Patents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Definition:</a:t>
            </a:r>
            <a:endParaRPr lang="en-GB" dirty="0"/>
          </a:p>
          <a:p>
            <a:r>
              <a:rPr lang="en-GB" dirty="0" smtClean="0"/>
              <a:t>Protects </a:t>
            </a:r>
            <a:r>
              <a:rPr lang="en-GB" dirty="0"/>
              <a:t>new inventions and </a:t>
            </a:r>
            <a:r>
              <a:rPr lang="en-GB" dirty="0" smtClean="0"/>
              <a:t>covers: how </a:t>
            </a:r>
            <a:r>
              <a:rPr lang="en-GB" dirty="0"/>
              <a:t>things work, what they do, how they do it and what they are made of and how they are </a:t>
            </a:r>
            <a:r>
              <a:rPr lang="en-GB" dirty="0" smtClean="0"/>
              <a:t>made.</a:t>
            </a:r>
          </a:p>
          <a:p>
            <a:pPr marL="0" indent="0">
              <a:buNone/>
            </a:pPr>
            <a:endParaRPr lang="en-GB" dirty="0"/>
          </a:p>
          <a:p>
            <a:pPr marL="0" indent="0">
              <a:buNone/>
            </a:pPr>
            <a:r>
              <a:rPr lang="en-GB" dirty="0" smtClean="0"/>
              <a:t>Patents are grants by countries – you can apply for a patent through Intellectual Property Office and are covered by the </a:t>
            </a:r>
            <a:r>
              <a:rPr lang="en-GB" i="1" dirty="0" smtClean="0"/>
              <a:t>Copyright, Design and Patents Act, 1988</a:t>
            </a:r>
            <a:r>
              <a:rPr lang="en-GB" dirty="0" smtClean="0"/>
              <a:t>.</a:t>
            </a:r>
          </a:p>
          <a:p>
            <a:pPr marL="0" indent="0">
              <a:buNone/>
            </a:pPr>
            <a:endParaRPr lang="en-GB" dirty="0"/>
          </a:p>
          <a:p>
            <a:pPr marL="0" indent="0" algn="ctr">
              <a:buNone/>
            </a:pPr>
            <a:r>
              <a:rPr lang="en-GB" sz="2100" dirty="0" smtClean="0">
                <a:hlinkClick r:id="rId3"/>
              </a:rPr>
              <a:t>www.ipo.gov.uk/p-whatis.htm</a:t>
            </a:r>
            <a:r>
              <a:rPr lang="en-GB" sz="2100" dirty="0" smtClean="0"/>
              <a:t> </a:t>
            </a:r>
            <a:endParaRPr lang="en-GB" sz="2100" dirty="0"/>
          </a:p>
          <a:p>
            <a:endParaRPr lang="en-GB" dirty="0"/>
          </a:p>
        </p:txBody>
      </p:sp>
    </p:spTree>
    <p:extLst>
      <p:ext uri="{BB962C8B-B14F-4D97-AF65-F5344CB8AC3E}">
        <p14:creationId xmlns="" xmlns:p14="http://schemas.microsoft.com/office/powerpoint/2010/main" val="277795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Patents</a:t>
            </a:r>
            <a:endParaRPr lang="en-GB" dirty="0"/>
          </a:p>
        </p:txBody>
      </p:sp>
      <p:pic>
        <p:nvPicPr>
          <p:cNvPr id="2050" name="Picture 2"/>
          <p:cNvPicPr>
            <a:picLocks noChangeAspect="1" noChangeArrowheads="1"/>
          </p:cNvPicPr>
          <p:nvPr/>
        </p:nvPicPr>
        <p:blipFill>
          <a:blip r:embed="rId3"/>
          <a:srcRect l="35714" t="35714" r="8928" b="32857"/>
          <a:stretch>
            <a:fillRect/>
          </a:stretch>
        </p:blipFill>
        <p:spPr bwMode="auto">
          <a:xfrm>
            <a:off x="285688" y="1500174"/>
            <a:ext cx="8858312" cy="3143272"/>
          </a:xfrm>
          <a:prstGeom prst="rect">
            <a:avLst/>
          </a:prstGeom>
          <a:noFill/>
          <a:ln w="9525">
            <a:noFill/>
            <a:miter lim="800000"/>
            <a:headEnd/>
            <a:tailEnd/>
          </a:ln>
          <a:effectLst/>
        </p:spPr>
      </p:pic>
    </p:spTree>
    <p:extLst>
      <p:ext uri="{BB962C8B-B14F-4D97-AF65-F5344CB8AC3E}">
        <p14:creationId xmlns="" xmlns:p14="http://schemas.microsoft.com/office/powerpoint/2010/main" val="2777956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76"/>
            <a:ext cx="8229600" cy="1143000"/>
          </a:xfrm>
        </p:spPr>
        <p:txBody>
          <a:bodyPr/>
          <a:lstStyle/>
          <a:p>
            <a:r>
              <a:rPr lang="en-GB" dirty="0" smtClean="0"/>
              <a:t>Patents</a:t>
            </a:r>
            <a:endParaRPr lang="en-GB" dirty="0"/>
          </a:p>
        </p:txBody>
      </p:sp>
      <p:pic>
        <p:nvPicPr>
          <p:cNvPr id="3074" name="Picture 2"/>
          <p:cNvPicPr>
            <a:picLocks noChangeAspect="1" noChangeArrowheads="1"/>
          </p:cNvPicPr>
          <p:nvPr/>
        </p:nvPicPr>
        <p:blipFill>
          <a:blip r:embed="rId3"/>
          <a:srcRect l="35714" t="68571" r="9375" b="15714"/>
          <a:stretch>
            <a:fillRect/>
          </a:stretch>
        </p:blipFill>
        <p:spPr bwMode="auto">
          <a:xfrm>
            <a:off x="500034" y="571481"/>
            <a:ext cx="6215106" cy="1111662"/>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l="3125" t="15714" r="41071" b="20000"/>
          <a:stretch>
            <a:fillRect/>
          </a:stretch>
        </p:blipFill>
        <p:spPr bwMode="auto">
          <a:xfrm>
            <a:off x="428628" y="1774496"/>
            <a:ext cx="7000892" cy="5040624"/>
          </a:xfrm>
          <a:prstGeom prst="rect">
            <a:avLst/>
          </a:prstGeom>
          <a:noFill/>
          <a:ln w="9525">
            <a:noFill/>
            <a:miter lim="800000"/>
            <a:headEnd/>
            <a:tailEnd/>
          </a:ln>
          <a:effectLst/>
        </p:spPr>
      </p:pic>
    </p:spTree>
    <p:extLst>
      <p:ext uri="{BB962C8B-B14F-4D97-AF65-F5344CB8AC3E}">
        <p14:creationId xmlns="" xmlns:p14="http://schemas.microsoft.com/office/powerpoint/2010/main" val="277795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4018" t="32911" r="38839" b="50000"/>
          <a:stretch>
            <a:fillRect/>
          </a:stretch>
        </p:blipFill>
        <p:spPr bwMode="auto">
          <a:xfrm>
            <a:off x="428596" y="857232"/>
            <a:ext cx="8501090" cy="158893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Copyright</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Definition:</a:t>
            </a:r>
            <a:endParaRPr lang="en-GB" dirty="0"/>
          </a:p>
          <a:p>
            <a:r>
              <a:rPr lang="en-GB" dirty="0" smtClean="0"/>
              <a:t>Gives legal protection against copying for authors, composers and artists.</a:t>
            </a:r>
          </a:p>
          <a:p>
            <a:pPr marL="0" indent="0">
              <a:buNone/>
            </a:pPr>
            <a:endParaRPr lang="en-GB" dirty="0"/>
          </a:p>
          <a:p>
            <a:r>
              <a:rPr lang="en-GB" dirty="0" smtClean="0"/>
              <a:t>This covers any logos, computer programs, sound recordings, etc. The material cannot be copied without the permission of the copyright holder.</a:t>
            </a:r>
            <a:endParaRPr lang="en-GB" dirty="0"/>
          </a:p>
          <a:p>
            <a:r>
              <a:rPr lang="en-GB" dirty="0" smtClean="0"/>
              <a:t>It is covered by the </a:t>
            </a:r>
            <a:r>
              <a:rPr lang="en-GB" i="1" dirty="0" smtClean="0"/>
              <a:t>Copyright, Designs and Patents Act, 1988.</a:t>
            </a:r>
            <a:endParaRPr lang="en-GB" i="1" dirty="0"/>
          </a:p>
        </p:txBody>
      </p:sp>
    </p:spTree>
    <p:extLst>
      <p:ext uri="{BB962C8B-B14F-4D97-AF65-F5344CB8AC3E}">
        <p14:creationId xmlns="" xmlns:p14="http://schemas.microsoft.com/office/powerpoint/2010/main" val="261841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Copyright</a:t>
            </a:r>
            <a:endParaRPr lang="en-GB" dirty="0"/>
          </a:p>
        </p:txBody>
      </p:sp>
      <p:pic>
        <p:nvPicPr>
          <p:cNvPr id="5122" name="Picture 2"/>
          <p:cNvPicPr>
            <a:picLocks noChangeAspect="1" noChangeArrowheads="1"/>
          </p:cNvPicPr>
          <p:nvPr/>
        </p:nvPicPr>
        <p:blipFill>
          <a:blip r:embed="rId3"/>
          <a:srcRect l="35714" t="40000" r="8035" b="12857"/>
          <a:stretch>
            <a:fillRect/>
          </a:stretch>
        </p:blipFill>
        <p:spPr bwMode="auto">
          <a:xfrm>
            <a:off x="214282" y="1785926"/>
            <a:ext cx="8858280" cy="4714908"/>
          </a:xfrm>
          <a:prstGeom prst="rect">
            <a:avLst/>
          </a:prstGeom>
          <a:noFill/>
          <a:ln w="9525">
            <a:noFill/>
            <a:miter lim="800000"/>
            <a:headEnd/>
            <a:tailEnd/>
          </a:ln>
          <a:effectLst/>
        </p:spPr>
      </p:pic>
    </p:spTree>
    <p:extLst>
      <p:ext uri="{BB962C8B-B14F-4D97-AF65-F5344CB8AC3E}">
        <p14:creationId xmlns="" xmlns:p14="http://schemas.microsoft.com/office/powerpoint/2010/main" val="2618411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874</Words>
  <Application>Microsoft Office PowerPoint</Application>
  <PresentationFormat>On-screen Show (4:3)</PresentationFormat>
  <Paragraphs>75</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9.2 Assessing innovation</vt:lpstr>
      <vt:lpstr>Slide 2</vt:lpstr>
      <vt:lpstr>Protecting ideas</vt:lpstr>
      <vt:lpstr>Patents</vt:lpstr>
      <vt:lpstr>Patents</vt:lpstr>
      <vt:lpstr>Patents</vt:lpstr>
      <vt:lpstr>Slide 7</vt:lpstr>
      <vt:lpstr>Copyright</vt:lpstr>
      <vt:lpstr>Copyright</vt:lpstr>
      <vt:lpstr>How long do they last?</vt:lpstr>
      <vt:lpstr>Impact of innovation on functional areas</vt:lpstr>
      <vt:lpstr>Human resources</vt:lpstr>
      <vt:lpstr>Marketing</vt:lpstr>
      <vt:lpstr>Finance</vt:lpstr>
      <vt:lpstr>Operations management</vt:lpstr>
      <vt:lpstr>What might prevent innovation?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9.2 Assessing innovation</dc:title>
  <dc:creator>user</dc:creator>
  <cp:lastModifiedBy>user</cp:lastModifiedBy>
  <cp:revision>3</cp:revision>
  <dcterms:created xsi:type="dcterms:W3CDTF">2016-10-08T15:19:43Z</dcterms:created>
  <dcterms:modified xsi:type="dcterms:W3CDTF">2016-10-09T18:27:46Z</dcterms:modified>
</cp:coreProperties>
</file>