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67" r:id="rId4"/>
    <p:sldId id="271" r:id="rId5"/>
    <p:sldId id="272" r:id="rId6"/>
    <p:sldId id="273" r:id="rId7"/>
    <p:sldId id="282" r:id="rId8"/>
    <p:sldId id="283" r:id="rId9"/>
    <p:sldId id="268" r:id="rId10"/>
    <p:sldId id="269" r:id="rId11"/>
    <p:sldId id="270" r:id="rId12"/>
    <p:sldId id="274" r:id="rId13"/>
    <p:sldId id="281" r:id="rId14"/>
    <p:sldId id="275" r:id="rId15"/>
    <p:sldId id="276" r:id="rId16"/>
    <p:sldId id="277" r:id="rId17"/>
    <p:sldId id="278"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6" autoAdjust="0"/>
    <p:restoredTop sz="94660"/>
  </p:normalViewPr>
  <p:slideViewPr>
    <p:cSldViewPr snapToGrid="0">
      <p:cViewPr varScale="1">
        <p:scale>
          <a:sx n="60" d="100"/>
          <a:sy n="60" d="100"/>
        </p:scale>
        <p:origin x="-78"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45101B-06D3-4E53-A7E3-ED0F59071A66}" type="datetimeFigureOut">
              <a:rPr lang="en-GB" smtClean="0"/>
              <a:pPr/>
              <a:t>07/03/2016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B3B3C-E684-4875-88C3-61CC558AD61F}" type="slidenum">
              <a:rPr lang="en-GB" smtClean="0"/>
              <a:pPr/>
              <a:t>‹#›</a:t>
            </a:fld>
            <a:endParaRPr lang="en-GB"/>
          </a:p>
        </p:txBody>
      </p:sp>
    </p:spTree>
    <p:extLst>
      <p:ext uri="{BB962C8B-B14F-4D97-AF65-F5344CB8AC3E}">
        <p14:creationId xmlns:p14="http://schemas.microsoft.com/office/powerpoint/2010/main" xmlns="" val="91578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14</a:t>
            </a:fld>
            <a:endParaRPr lang="en-GB"/>
          </a:p>
        </p:txBody>
      </p:sp>
    </p:spTree>
    <p:extLst>
      <p:ext uri="{BB962C8B-B14F-4D97-AF65-F5344CB8AC3E}">
        <p14:creationId xmlns:p14="http://schemas.microsoft.com/office/powerpoint/2010/main" xmlns="" val="1984804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15</a:t>
            </a:fld>
            <a:endParaRPr lang="en-GB"/>
          </a:p>
        </p:txBody>
      </p:sp>
    </p:spTree>
    <p:extLst>
      <p:ext uri="{BB962C8B-B14F-4D97-AF65-F5344CB8AC3E}">
        <p14:creationId xmlns:p14="http://schemas.microsoft.com/office/powerpoint/2010/main" xmlns="" val="2420394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16</a:t>
            </a:fld>
            <a:endParaRPr lang="en-GB"/>
          </a:p>
        </p:txBody>
      </p:sp>
    </p:spTree>
    <p:extLst>
      <p:ext uri="{BB962C8B-B14F-4D97-AF65-F5344CB8AC3E}">
        <p14:creationId xmlns:p14="http://schemas.microsoft.com/office/powerpoint/2010/main" xmlns="" val="115200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17</a:t>
            </a:fld>
            <a:endParaRPr lang="en-GB"/>
          </a:p>
        </p:txBody>
      </p:sp>
    </p:spTree>
    <p:extLst>
      <p:ext uri="{BB962C8B-B14F-4D97-AF65-F5344CB8AC3E}">
        <p14:creationId xmlns:p14="http://schemas.microsoft.com/office/powerpoint/2010/main" xmlns="" val="222854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56909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4501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280550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275981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3420378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161078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119318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307297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371810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382598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EE762-BCED-4BF8-9DF1-431201C2B396}" type="datetimeFigureOut">
              <a:rPr lang="en-GB" smtClean="0"/>
              <a:pPr/>
              <a:t>07/03/2016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198024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EE762-BCED-4BF8-9DF1-431201C2B396}" type="datetimeFigureOut">
              <a:rPr lang="en-GB" smtClean="0"/>
              <a:pPr/>
              <a:t>07/03/2016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CF6FA-DC08-4AF1-B54A-95D875CB50D9}" type="slidenum">
              <a:rPr lang="en-GB" smtClean="0"/>
              <a:pPr/>
              <a:t>‹#›</a:t>
            </a:fld>
            <a:endParaRPr lang="en-GB"/>
          </a:p>
        </p:txBody>
      </p:sp>
    </p:spTree>
    <p:extLst>
      <p:ext uri="{BB962C8B-B14F-4D97-AF65-F5344CB8AC3E}">
        <p14:creationId xmlns:p14="http://schemas.microsoft.com/office/powerpoint/2010/main" xmlns="" val="908424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morgan-motor.co.uk/mmc/aboutu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5640" y="2708920"/>
            <a:ext cx="6400800" cy="1752600"/>
          </a:xfrm>
        </p:spPr>
        <p:txBody>
          <a:bodyPr>
            <a:normAutofit/>
          </a:bodyPr>
          <a:lstStyle/>
          <a:p>
            <a:r>
              <a:rPr lang="en-GB" sz="5400" dirty="0">
                <a:solidFill>
                  <a:srgbClr val="C00000"/>
                </a:solidFill>
              </a:rPr>
              <a:t>4.4 Improving quality</a:t>
            </a:r>
          </a:p>
        </p:txBody>
      </p:sp>
      <p:sp>
        <p:nvSpPr>
          <p:cNvPr id="5" name="Footer Placeholder 4"/>
          <p:cNvSpPr>
            <a:spLocks noGrp="1"/>
          </p:cNvSpPr>
          <p:nvPr>
            <p:ph type="ftr" sz="quarter" idx="11"/>
          </p:nvPr>
        </p:nvSpPr>
        <p:spPr/>
        <p:txBody>
          <a:bodyPr/>
          <a:lstStyle/>
          <a:p>
            <a:r>
              <a:rPr lang="en-GB" dirty="0" smtClean="0"/>
              <a:t>AQA A-level Business © Hodder &amp; Stoughton Limited 2015</a:t>
            </a:r>
            <a:endParaRPr lang="en-GB"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1903650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Discussion</a:t>
            </a:r>
            <a:endParaRPr lang="en-GB"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10</a:t>
            </a:fld>
            <a:endParaRPr lang="en-GB"/>
          </a:p>
        </p:txBody>
      </p:sp>
      <p:sp>
        <p:nvSpPr>
          <p:cNvPr id="6" name="TextBox 5"/>
          <p:cNvSpPr txBox="1"/>
          <p:nvPr/>
        </p:nvSpPr>
        <p:spPr>
          <a:xfrm>
            <a:off x="1991545" y="2326703"/>
            <a:ext cx="7975790" cy="1384995"/>
          </a:xfrm>
          <a:prstGeom prst="rect">
            <a:avLst/>
          </a:prstGeom>
          <a:noFill/>
        </p:spPr>
        <p:txBody>
          <a:bodyPr wrap="square" rtlCol="0">
            <a:spAutoFit/>
          </a:bodyPr>
          <a:lstStyle/>
          <a:p>
            <a:pPr lvl="0"/>
            <a:r>
              <a:rPr lang="en-GB" sz="2800" dirty="0"/>
              <a:t>In groups discuss how improved quality might affect the following aspects of a business:</a:t>
            </a:r>
          </a:p>
          <a:p>
            <a:endParaRPr lang="en-US" sz="2800" dirty="0"/>
          </a:p>
        </p:txBody>
      </p:sp>
      <p:sp>
        <p:nvSpPr>
          <p:cNvPr id="8" name="Rounded Rectangle 7"/>
          <p:cNvSpPr/>
          <p:nvPr/>
        </p:nvSpPr>
        <p:spPr>
          <a:xfrm>
            <a:off x="7392144" y="2852936"/>
            <a:ext cx="2376264"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Price of products</a:t>
            </a:r>
          </a:p>
        </p:txBody>
      </p:sp>
      <p:sp>
        <p:nvSpPr>
          <p:cNvPr id="14" name="Rounded Rectangle 13"/>
          <p:cNvSpPr/>
          <p:nvPr/>
        </p:nvSpPr>
        <p:spPr>
          <a:xfrm>
            <a:off x="1991544" y="3284984"/>
            <a:ext cx="2304256"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Workforce</a:t>
            </a:r>
          </a:p>
        </p:txBody>
      </p:sp>
      <p:sp>
        <p:nvSpPr>
          <p:cNvPr id="15" name="Rounded Rectangle 14"/>
          <p:cNvSpPr/>
          <p:nvPr/>
        </p:nvSpPr>
        <p:spPr>
          <a:xfrm>
            <a:off x="4511824" y="5373216"/>
            <a:ext cx="2664296"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Resistance to economic conditions</a:t>
            </a:r>
          </a:p>
        </p:txBody>
      </p:sp>
      <p:sp>
        <p:nvSpPr>
          <p:cNvPr id="16" name="Rounded Rectangle 15"/>
          <p:cNvSpPr/>
          <p:nvPr/>
        </p:nvSpPr>
        <p:spPr>
          <a:xfrm>
            <a:off x="7536160" y="4869160"/>
            <a:ext cx="2744688"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Reputation</a:t>
            </a:r>
          </a:p>
        </p:txBody>
      </p:sp>
      <p:sp>
        <p:nvSpPr>
          <p:cNvPr id="3" name="Rounded Rectangle 2"/>
          <p:cNvSpPr/>
          <p:nvPr/>
        </p:nvSpPr>
        <p:spPr>
          <a:xfrm>
            <a:off x="5231904" y="3501008"/>
            <a:ext cx="2952328" cy="14904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dirty="0"/>
              <a:t>Higher prices can be charged; costs are reduced therefore high profit margin and lower unit cost</a:t>
            </a:r>
          </a:p>
        </p:txBody>
      </p:sp>
      <p:sp>
        <p:nvSpPr>
          <p:cNvPr id="11" name="Rounded Rectangle 10"/>
          <p:cNvSpPr/>
          <p:nvPr/>
        </p:nvSpPr>
        <p:spPr>
          <a:xfrm>
            <a:off x="1775520" y="4437112"/>
            <a:ext cx="2880320" cy="17281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dirty="0"/>
              <a:t>Quality businesses are bucking the trend and still making money – possibly quality products are recognised and we will pay the prices</a:t>
            </a:r>
          </a:p>
        </p:txBody>
      </p:sp>
    </p:spTree>
    <p:extLst>
      <p:ext uri="{BB962C8B-B14F-4D97-AF65-F5344CB8AC3E}">
        <p14:creationId xmlns:p14="http://schemas.microsoft.com/office/powerpoint/2010/main" xmlns="" val="2526598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Linking the theory</a:t>
            </a:r>
            <a:endParaRPr lang="en-GB"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11</a:t>
            </a:fld>
            <a:endParaRPr lang="en-GB"/>
          </a:p>
        </p:txBody>
      </p:sp>
      <p:sp>
        <p:nvSpPr>
          <p:cNvPr id="8" name="Rounded Rectangle 7"/>
          <p:cNvSpPr/>
          <p:nvPr/>
        </p:nvSpPr>
        <p:spPr>
          <a:xfrm>
            <a:off x="8040216" y="2996952"/>
            <a:ext cx="2376264"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Price of products</a:t>
            </a:r>
          </a:p>
        </p:txBody>
      </p:sp>
      <p:sp>
        <p:nvSpPr>
          <p:cNvPr id="14" name="Rounded Rectangle 13"/>
          <p:cNvSpPr/>
          <p:nvPr/>
        </p:nvSpPr>
        <p:spPr>
          <a:xfrm>
            <a:off x="8400256" y="1916832"/>
            <a:ext cx="1944216"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Workforce</a:t>
            </a:r>
          </a:p>
        </p:txBody>
      </p:sp>
      <p:sp>
        <p:nvSpPr>
          <p:cNvPr id="15" name="Rounded Rectangle 14"/>
          <p:cNvSpPr/>
          <p:nvPr/>
        </p:nvSpPr>
        <p:spPr>
          <a:xfrm>
            <a:off x="8472264" y="5229200"/>
            <a:ext cx="1944216"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Reputation</a:t>
            </a:r>
          </a:p>
        </p:txBody>
      </p:sp>
      <p:sp>
        <p:nvSpPr>
          <p:cNvPr id="16" name="Rounded Rectangle 15"/>
          <p:cNvSpPr/>
          <p:nvPr/>
        </p:nvSpPr>
        <p:spPr>
          <a:xfrm>
            <a:off x="7680176" y="4149080"/>
            <a:ext cx="2744688"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Resistance to economic conditions</a:t>
            </a:r>
          </a:p>
        </p:txBody>
      </p:sp>
      <p:sp>
        <p:nvSpPr>
          <p:cNvPr id="3" name="Rounded Rectangle 2"/>
          <p:cNvSpPr/>
          <p:nvPr/>
        </p:nvSpPr>
        <p:spPr>
          <a:xfrm>
            <a:off x="1991544" y="2708920"/>
            <a:ext cx="2952328" cy="14904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dirty="0"/>
              <a:t>Higher prices can be charged; costs are reduced therefore high profit margin and lower unit cost</a:t>
            </a:r>
          </a:p>
        </p:txBody>
      </p:sp>
      <p:sp>
        <p:nvSpPr>
          <p:cNvPr id="11" name="Rounded Rectangle 10"/>
          <p:cNvSpPr/>
          <p:nvPr/>
        </p:nvSpPr>
        <p:spPr>
          <a:xfrm>
            <a:off x="1991544" y="5013176"/>
            <a:ext cx="2952328" cy="13239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dirty="0"/>
              <a:t>Great marketing tool – if quality is there it helps to build and maintain brand image</a:t>
            </a:r>
          </a:p>
        </p:txBody>
      </p:sp>
      <p:sp>
        <p:nvSpPr>
          <p:cNvPr id="12" name="Rounded Rectangle 11"/>
          <p:cNvSpPr/>
          <p:nvPr/>
        </p:nvSpPr>
        <p:spPr>
          <a:xfrm>
            <a:off x="4655840" y="4005064"/>
            <a:ext cx="3168352" cy="14904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dirty="0"/>
              <a:t>Quality businesses are bucking trend and still making money – possibly quality products are recognised and we will pay the prices</a:t>
            </a:r>
          </a:p>
        </p:txBody>
      </p:sp>
      <p:sp>
        <p:nvSpPr>
          <p:cNvPr id="13" name="Rounded Rectangle 12"/>
          <p:cNvSpPr/>
          <p:nvPr/>
        </p:nvSpPr>
        <p:spPr>
          <a:xfrm>
            <a:off x="4727848" y="1988840"/>
            <a:ext cx="3168352" cy="14904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dirty="0"/>
              <a:t>Workforce is better motivated because producing quality product; appreciated; higher wages</a:t>
            </a:r>
          </a:p>
        </p:txBody>
      </p:sp>
    </p:spTree>
    <p:extLst>
      <p:ext uri="{BB962C8B-B14F-4D97-AF65-F5344CB8AC3E}">
        <p14:creationId xmlns:p14="http://schemas.microsoft.com/office/powerpoint/2010/main" xmlns="" val="3708546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91544" y="121321"/>
            <a:ext cx="8208912" cy="969873"/>
          </a:xfrm>
        </p:spPr>
        <p:txBody>
          <a:bodyPr/>
          <a:lstStyle/>
          <a:p>
            <a:r>
              <a:rPr lang="en-GB" dirty="0" smtClean="0"/>
              <a:t>Consequences of poor quality</a:t>
            </a:r>
            <a:endParaRPr lang="en-GB" dirty="0"/>
          </a:p>
        </p:txBody>
      </p:sp>
      <p:sp>
        <p:nvSpPr>
          <p:cNvPr id="8" name="Content Placeholder 7"/>
          <p:cNvSpPr>
            <a:spLocks noGrp="1"/>
          </p:cNvSpPr>
          <p:nvPr>
            <p:ph idx="1"/>
          </p:nvPr>
        </p:nvSpPr>
        <p:spPr>
          <a:xfrm>
            <a:off x="152400" y="1091193"/>
            <a:ext cx="11798300" cy="5630281"/>
          </a:xfrm>
        </p:spPr>
        <p:txBody>
          <a:bodyPr>
            <a:noAutofit/>
          </a:bodyPr>
          <a:lstStyle/>
          <a:p>
            <a:pPr>
              <a:spcBef>
                <a:spcPts val="0"/>
              </a:spcBef>
            </a:pPr>
            <a:r>
              <a:rPr lang="en-GB" sz="2300" b="1" dirty="0">
                <a:solidFill>
                  <a:srgbClr val="000000"/>
                </a:solidFill>
              </a:rPr>
              <a:t>Productivity</a:t>
            </a:r>
            <a:r>
              <a:rPr lang="en-GB" sz="2300" dirty="0">
                <a:solidFill>
                  <a:srgbClr val="000000"/>
                </a:solidFill>
              </a:rPr>
              <a:t> – Poor quality costs money because of productivity problems, for example, low-quality parts used, breakdowns, slow-downs in production and even stoppages.</a:t>
            </a:r>
          </a:p>
          <a:p>
            <a:pPr>
              <a:spcBef>
                <a:spcPts val="0"/>
              </a:spcBef>
            </a:pPr>
            <a:r>
              <a:rPr lang="en-GB" sz="2300" b="1" dirty="0">
                <a:solidFill>
                  <a:srgbClr val="000000"/>
                </a:solidFill>
              </a:rPr>
              <a:t>Profitability</a:t>
            </a:r>
            <a:r>
              <a:rPr lang="en-GB" sz="2300" dirty="0">
                <a:solidFill>
                  <a:srgbClr val="000000"/>
                </a:solidFill>
              </a:rPr>
              <a:t> – If quality increases profitability then poor quality reduces profitability, especially in terms of a negative working environment for employees.</a:t>
            </a:r>
          </a:p>
          <a:p>
            <a:pPr>
              <a:spcBef>
                <a:spcPts val="0"/>
              </a:spcBef>
            </a:pPr>
            <a:r>
              <a:rPr lang="en-GB" sz="2300" b="1" dirty="0">
                <a:solidFill>
                  <a:srgbClr val="000000"/>
                </a:solidFill>
              </a:rPr>
              <a:t>Customer satisfaction </a:t>
            </a:r>
            <a:r>
              <a:rPr lang="en-GB" sz="2300" dirty="0">
                <a:solidFill>
                  <a:srgbClr val="000000"/>
                </a:solidFill>
              </a:rPr>
              <a:t>– Quality is directly related to customer satisfaction; dissatisfied customers are more vocal. It is now easier to complain and reach a large audience with websites and reviews.</a:t>
            </a:r>
          </a:p>
          <a:p>
            <a:pPr>
              <a:spcBef>
                <a:spcPts val="0"/>
              </a:spcBef>
            </a:pPr>
            <a:r>
              <a:rPr lang="en-GB" sz="2300" b="1" dirty="0">
                <a:solidFill>
                  <a:srgbClr val="000000"/>
                </a:solidFill>
              </a:rPr>
              <a:t>Costs</a:t>
            </a:r>
            <a:r>
              <a:rPr lang="en-GB" sz="2300" dirty="0">
                <a:solidFill>
                  <a:srgbClr val="000000"/>
                </a:solidFill>
              </a:rPr>
              <a:t> – All of the above will increase costs. Using poor quality, cheaper parts may be better in the short term, but the long-term effects might be far more expensive</a:t>
            </a:r>
            <a:r>
              <a:rPr lang="en-GB" sz="2300" dirty="0" smtClean="0">
                <a:solidFill>
                  <a:srgbClr val="000000"/>
                </a:solidFill>
              </a:rPr>
              <a:t>. (</a:t>
            </a:r>
            <a:r>
              <a:rPr lang="en-GB" sz="2300" dirty="0" err="1" smtClean="0">
                <a:solidFill>
                  <a:srgbClr val="000000"/>
                </a:solidFill>
              </a:rPr>
              <a:t>scrappage</a:t>
            </a:r>
            <a:r>
              <a:rPr lang="en-GB" sz="2300" dirty="0" smtClean="0">
                <a:solidFill>
                  <a:srgbClr val="000000"/>
                </a:solidFill>
              </a:rPr>
              <a:t>, replacements, wages, time and transport, reputation and goodwill) </a:t>
            </a:r>
          </a:p>
          <a:p>
            <a:pPr>
              <a:spcBef>
                <a:spcPts val="0"/>
              </a:spcBef>
            </a:pPr>
            <a:r>
              <a:rPr lang="en-GB" sz="2300" b="1" dirty="0" smtClean="0">
                <a:solidFill>
                  <a:srgbClr val="000000"/>
                </a:solidFill>
              </a:rPr>
              <a:t>Reputation</a:t>
            </a:r>
            <a:r>
              <a:rPr lang="en-GB" sz="2300" dirty="0" smtClean="0">
                <a:solidFill>
                  <a:srgbClr val="000000"/>
                </a:solidFill>
              </a:rPr>
              <a:t> – customers remember adverse publicity far more than positive news – if a firm’s CA is built around quality and they have many competitors, bad quality can damage their reputation drastically</a:t>
            </a:r>
          </a:p>
          <a:p>
            <a:pPr>
              <a:spcBef>
                <a:spcPts val="0"/>
              </a:spcBef>
            </a:pPr>
            <a:r>
              <a:rPr lang="en-GB" sz="2300" b="1" dirty="0" smtClean="0">
                <a:solidFill>
                  <a:srgbClr val="000000"/>
                </a:solidFill>
              </a:rPr>
              <a:t>Lower sales volume </a:t>
            </a:r>
            <a:r>
              <a:rPr lang="en-GB" sz="2300" dirty="0" smtClean="0">
                <a:solidFill>
                  <a:srgbClr val="000000"/>
                </a:solidFill>
              </a:rPr>
              <a:t>– demand will decrease as a result of poor quality</a:t>
            </a:r>
          </a:p>
          <a:p>
            <a:pPr>
              <a:spcBef>
                <a:spcPts val="0"/>
              </a:spcBef>
            </a:pPr>
            <a:r>
              <a:rPr lang="en-GB" sz="2300" b="1" dirty="0" smtClean="0">
                <a:solidFill>
                  <a:srgbClr val="000000"/>
                </a:solidFill>
              </a:rPr>
              <a:t>Lower price </a:t>
            </a:r>
            <a:r>
              <a:rPr lang="en-GB" sz="2300" dirty="0" smtClean="0">
                <a:solidFill>
                  <a:srgbClr val="000000"/>
                </a:solidFill>
              </a:rPr>
              <a:t>– low quality products will only be purchased if they offer good value for money</a:t>
            </a:r>
          </a:p>
          <a:p>
            <a:pPr>
              <a:spcBef>
                <a:spcPts val="0"/>
              </a:spcBef>
            </a:pPr>
            <a:r>
              <a:rPr lang="en-GB" sz="2300" b="1" dirty="0" smtClean="0">
                <a:solidFill>
                  <a:srgbClr val="000000"/>
                </a:solidFill>
              </a:rPr>
              <a:t>Waste</a:t>
            </a:r>
            <a:r>
              <a:rPr lang="en-GB" sz="2300" dirty="0" smtClean="0">
                <a:solidFill>
                  <a:srgbClr val="000000"/>
                </a:solidFill>
              </a:rPr>
              <a:t> – discarded products reduces efficiency</a:t>
            </a:r>
            <a:endParaRPr lang="en-GB" sz="2300" dirty="0">
              <a:solidFill>
                <a:srgbClr val="000000"/>
              </a:solidFill>
            </a:endParaRPr>
          </a:p>
          <a:p>
            <a:endParaRPr lang="en-GB" sz="2000" dirty="0"/>
          </a:p>
        </p:txBody>
      </p:sp>
      <p:sp>
        <p:nvSpPr>
          <p:cNvPr id="3" name="Slide Number Placeholder 2"/>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p14="http://schemas.microsoft.com/office/powerpoint/2010/main" xmlns="" val="4012469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24479" r="44375" b="14973"/>
          <a:stretch/>
        </p:blipFill>
        <p:spPr>
          <a:xfrm>
            <a:off x="190500" y="279399"/>
            <a:ext cx="7467600" cy="6502685"/>
          </a:xfrm>
          <a:prstGeom prst="rect">
            <a:avLst/>
          </a:prstGeom>
        </p:spPr>
      </p:pic>
    </p:spTree>
    <p:extLst>
      <p:ext uri="{BB962C8B-B14F-4D97-AF65-F5344CB8AC3E}">
        <p14:creationId xmlns:p14="http://schemas.microsoft.com/office/powerpoint/2010/main" xmlns="" val="177307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Morgan Cars</a:t>
            </a:r>
            <a:endParaRPr lang="en-GB" dirty="0"/>
          </a:p>
        </p:txBody>
      </p:sp>
      <p:sp>
        <p:nvSpPr>
          <p:cNvPr id="3" name="Content Placeholder 2"/>
          <p:cNvSpPr>
            <a:spLocks noGrp="1"/>
          </p:cNvSpPr>
          <p:nvPr>
            <p:ph idx="1"/>
          </p:nvPr>
        </p:nvSpPr>
        <p:spPr>
          <a:xfrm>
            <a:off x="1981200" y="2060849"/>
            <a:ext cx="5698976" cy="4065315"/>
          </a:xfrm>
        </p:spPr>
        <p:txBody>
          <a:bodyPr>
            <a:noAutofit/>
          </a:bodyPr>
          <a:lstStyle/>
          <a:p>
            <a:pPr marL="0" indent="0">
              <a:buNone/>
            </a:pPr>
            <a:r>
              <a:rPr lang="en-GB" sz="2000" dirty="0"/>
              <a:t>For over 100 years the Morgan Motor Company has been making exciting sports cars. Morgan cars are famous the world over for their unique blend of charisma, quality materials, craftsmanship and performance. All Morgan cars are coach built (i.e. handmade). One of the brands strongest selling points is the care taken in the manufacture of each car. Leading design capability, an extensive array of luxurious materials and the latest drive train technologies combine to create an unparalleled driving experience.</a:t>
            </a:r>
          </a:p>
          <a:p>
            <a:pPr marL="0" indent="0">
              <a:buNone/>
            </a:pPr>
            <a:r>
              <a:rPr lang="en-GB" sz="2000" dirty="0">
                <a:hlinkClick r:id="rId3"/>
              </a:rPr>
              <a:t>http://www.morgan-motor.co.uk/mmc/aboutus.html</a:t>
            </a:r>
            <a:endParaRPr lang="en-GB" sz="2000" dirty="0"/>
          </a:p>
          <a:p>
            <a:pPr marL="0" indent="0">
              <a:buNone/>
            </a:pPr>
            <a:endParaRPr lang="en-GB" sz="14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14</a:t>
            </a:fld>
            <a:endParaRPr lang="en-GB"/>
          </a:p>
        </p:txBody>
      </p:sp>
      <p:pic>
        <p:nvPicPr>
          <p:cNvPr id="1026" name="Picture 2" descr="N:\Schools Editorial\Humanities and Social Sciences\Business\Commissioned projects\A Level\Dynamic Learning\For desk editor\Beta stage\DL photos\Watermarked photos\PP4_02_alamy_BBYGNK.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680177" y="2171409"/>
            <a:ext cx="2448871" cy="31683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2905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Morgan Cars</a:t>
            </a:r>
            <a:endParaRPr lang="en-GB" dirty="0"/>
          </a:p>
        </p:txBody>
      </p:sp>
      <p:sp>
        <p:nvSpPr>
          <p:cNvPr id="3" name="Content Placeholder 2"/>
          <p:cNvSpPr>
            <a:spLocks noGrp="1"/>
          </p:cNvSpPr>
          <p:nvPr>
            <p:ph idx="1"/>
          </p:nvPr>
        </p:nvSpPr>
        <p:spPr>
          <a:xfrm>
            <a:off x="1981200" y="2060849"/>
            <a:ext cx="8435280" cy="4065315"/>
          </a:xfrm>
        </p:spPr>
        <p:txBody>
          <a:bodyPr>
            <a:noAutofit/>
          </a:bodyPr>
          <a:lstStyle/>
          <a:p>
            <a:pPr marL="0" indent="0">
              <a:buNone/>
            </a:pPr>
            <a:endParaRPr lang="en-GB" sz="1400" dirty="0"/>
          </a:p>
          <a:p>
            <a:pPr marL="0" indent="0">
              <a:buNone/>
            </a:pPr>
            <a:r>
              <a:rPr lang="en-GB" sz="2200" b="1" dirty="0">
                <a:solidFill>
                  <a:srgbClr val="660066"/>
                </a:solidFill>
              </a:rPr>
              <a:t>Discussion</a:t>
            </a:r>
            <a:r>
              <a:rPr lang="en-GB" sz="2200" dirty="0">
                <a:solidFill>
                  <a:srgbClr val="660066"/>
                </a:solidFill>
              </a:rPr>
              <a:t>:</a:t>
            </a:r>
          </a:p>
          <a:p>
            <a:pPr marL="0" indent="0">
              <a:buNone/>
            </a:pPr>
            <a:r>
              <a:rPr lang="en-GB" sz="2200" dirty="0"/>
              <a:t>Morgan Cars currently has a waiting list of over five years for some of its models; demand outstrips supply considerably. To counter this Morgan considered introducing some technology into the manufacturing process. What would be three main consequences if Morgan Cars had done so? Which of these consequences would had the most impact on Morgan Cars and why do you consider it to be the most important?</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extLst>
      <p:ext uri="{BB962C8B-B14F-4D97-AF65-F5344CB8AC3E}">
        <p14:creationId xmlns:p14="http://schemas.microsoft.com/office/powerpoint/2010/main" xmlns="" val="599572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Exam-style question with tips</a:t>
            </a:r>
            <a:endParaRPr lang="en-GB" dirty="0"/>
          </a:p>
        </p:txBody>
      </p:sp>
      <p:sp>
        <p:nvSpPr>
          <p:cNvPr id="3" name="Content Placeholder 2"/>
          <p:cNvSpPr>
            <a:spLocks noGrp="1"/>
          </p:cNvSpPr>
          <p:nvPr>
            <p:ph idx="1"/>
          </p:nvPr>
        </p:nvSpPr>
        <p:spPr>
          <a:xfrm>
            <a:off x="1981200" y="2060849"/>
            <a:ext cx="8686800" cy="4065315"/>
          </a:xfrm>
        </p:spPr>
        <p:txBody>
          <a:bodyPr>
            <a:noAutofit/>
          </a:bodyPr>
          <a:lstStyle/>
          <a:p>
            <a:pPr marL="0" indent="0">
              <a:spcBef>
                <a:spcPts val="0"/>
              </a:spcBef>
              <a:buNone/>
            </a:pPr>
            <a:endParaRPr lang="en-GB" sz="2400" dirty="0"/>
          </a:p>
          <a:p>
            <a:pPr marL="0" indent="0">
              <a:spcBef>
                <a:spcPts val="0"/>
              </a:spcBef>
              <a:buNone/>
            </a:pPr>
            <a:r>
              <a:rPr lang="en-GB" sz="2400" dirty="0"/>
              <a:t>Quality is only one measure of operational efficiencies, </a:t>
            </a:r>
            <a:r>
              <a:rPr lang="en-GB" sz="2400" dirty="0">
                <a:solidFill>
                  <a:srgbClr val="3366FF"/>
                </a:solidFill>
              </a:rPr>
              <a:t>to what extent </a:t>
            </a:r>
            <a:r>
              <a:rPr lang="en-GB" sz="2400" dirty="0"/>
              <a:t>do you believe that quality is the most important measure of operational efficiency for a service business like Alton Towers? (25 marks)</a:t>
            </a:r>
            <a:endParaRPr lang="en-GB" sz="1200" dirty="0"/>
          </a:p>
          <a:p>
            <a:pPr marL="0" indent="0">
              <a:spcBef>
                <a:spcPts val="0"/>
              </a:spcBef>
              <a:buNone/>
            </a:pPr>
            <a:endParaRPr lang="en-GB" sz="1200" b="1" dirty="0">
              <a:solidFill>
                <a:srgbClr val="660066"/>
              </a:solidFill>
            </a:endParaRPr>
          </a:p>
        </p:txBody>
      </p:sp>
      <p:sp>
        <p:nvSpPr>
          <p:cNvPr id="4" name="TextBox 3"/>
          <p:cNvSpPr txBox="1"/>
          <p:nvPr/>
        </p:nvSpPr>
        <p:spPr>
          <a:xfrm>
            <a:off x="6032538" y="3717033"/>
            <a:ext cx="4536504" cy="646331"/>
          </a:xfrm>
          <a:prstGeom prst="rect">
            <a:avLst/>
          </a:prstGeom>
          <a:noFill/>
          <a:ln>
            <a:solidFill>
              <a:schemeClr val="accent1"/>
            </a:solidFill>
          </a:ln>
        </p:spPr>
        <p:txBody>
          <a:bodyPr wrap="square" rtlCol="0">
            <a:spAutoFit/>
          </a:bodyPr>
          <a:lstStyle/>
          <a:p>
            <a:r>
              <a:rPr lang="en-GB" dirty="0">
                <a:solidFill>
                  <a:srgbClr val="3366FF"/>
                </a:solidFill>
              </a:rPr>
              <a:t>This means you need to evaluate – give your opinions throughout and in the conclusion.</a:t>
            </a:r>
          </a:p>
        </p:txBody>
      </p:sp>
      <p:cxnSp>
        <p:nvCxnSpPr>
          <p:cNvPr id="6" name="Straight Arrow Connector 5"/>
          <p:cNvCxnSpPr/>
          <p:nvPr/>
        </p:nvCxnSpPr>
        <p:spPr>
          <a:xfrm flipH="1" flipV="1">
            <a:off x="9552384" y="2780928"/>
            <a:ext cx="360040" cy="89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16</a:t>
            </a:fld>
            <a:endParaRPr lang="en-GB"/>
          </a:p>
        </p:txBody>
      </p:sp>
    </p:spTree>
    <p:extLst>
      <p:ext uri="{BB962C8B-B14F-4D97-AF65-F5344CB8AC3E}">
        <p14:creationId xmlns:p14="http://schemas.microsoft.com/office/powerpoint/2010/main" xmlns="" val="1158665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Exam-style question with tips</a:t>
            </a:r>
            <a:endParaRPr lang="en-GB" dirty="0"/>
          </a:p>
        </p:txBody>
      </p:sp>
      <p:sp>
        <p:nvSpPr>
          <p:cNvPr id="3" name="Content Placeholder 2"/>
          <p:cNvSpPr>
            <a:spLocks noGrp="1"/>
          </p:cNvSpPr>
          <p:nvPr>
            <p:ph idx="1"/>
          </p:nvPr>
        </p:nvSpPr>
        <p:spPr>
          <a:xfrm>
            <a:off x="1981200" y="2060849"/>
            <a:ext cx="8686800" cy="4065315"/>
          </a:xfrm>
        </p:spPr>
        <p:txBody>
          <a:bodyPr>
            <a:noAutofit/>
          </a:bodyPr>
          <a:lstStyle/>
          <a:p>
            <a:pPr marL="0" indent="0">
              <a:spcBef>
                <a:spcPts val="0"/>
              </a:spcBef>
              <a:buNone/>
            </a:pPr>
            <a:endParaRPr lang="en-GB" sz="1200" b="1" dirty="0">
              <a:solidFill>
                <a:srgbClr val="660066"/>
              </a:solidFill>
            </a:endParaRPr>
          </a:p>
          <a:p>
            <a:pPr marL="0" indent="0">
              <a:spcBef>
                <a:spcPts val="0"/>
              </a:spcBef>
              <a:buNone/>
            </a:pPr>
            <a:r>
              <a:rPr lang="en-GB" sz="2400" b="1" dirty="0">
                <a:solidFill>
                  <a:srgbClr val="C00000"/>
                </a:solidFill>
              </a:rPr>
              <a:t>Exam tip: </a:t>
            </a:r>
          </a:p>
          <a:p>
            <a:pPr marL="0" indent="0">
              <a:spcBef>
                <a:spcPts val="0"/>
              </a:spcBef>
              <a:buNone/>
            </a:pPr>
            <a:r>
              <a:rPr lang="en-GB" sz="2400" dirty="0"/>
              <a:t>Identify the other measures of efficiency, then:</a:t>
            </a:r>
          </a:p>
          <a:p>
            <a:pPr>
              <a:spcBef>
                <a:spcPts val="0"/>
              </a:spcBef>
            </a:pPr>
            <a:r>
              <a:rPr lang="en-GB" sz="2400" dirty="0"/>
              <a:t>Are any of them as important as quality in a service business? Explain why or why not? </a:t>
            </a:r>
          </a:p>
          <a:p>
            <a:pPr>
              <a:spcBef>
                <a:spcPts val="0"/>
              </a:spcBef>
            </a:pPr>
            <a:r>
              <a:rPr lang="en-GB" sz="2400" dirty="0"/>
              <a:t>Which measure do you believe would be the best for a theme park where the experience, and therefore the customer satisfaction, is key to getting customers to return year on year.</a:t>
            </a:r>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17</a:t>
            </a:fld>
            <a:endParaRPr lang="en-GB"/>
          </a:p>
        </p:txBody>
      </p:sp>
    </p:spTree>
    <p:extLst>
      <p:ext uri="{BB962C8B-B14F-4D97-AF65-F5344CB8AC3E}">
        <p14:creationId xmlns:p14="http://schemas.microsoft.com/office/powerpoint/2010/main" xmlns="" val="1251694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Autofit/>
          </a:bodyPr>
          <a:lstStyle/>
          <a:p>
            <a:pPr>
              <a:spcBef>
                <a:spcPts val="1128"/>
              </a:spcBef>
            </a:pPr>
            <a:r>
              <a:rPr lang="en-GB" sz="2400" dirty="0"/>
              <a:t>Quality is a concept which is related to customer satisfaction.</a:t>
            </a:r>
          </a:p>
          <a:p>
            <a:pPr>
              <a:spcBef>
                <a:spcPts val="1128"/>
              </a:spcBef>
            </a:pPr>
            <a:r>
              <a:rPr lang="en-GB" sz="2400" dirty="0"/>
              <a:t>The better quality your product, potentially the higher price you can charge.</a:t>
            </a:r>
          </a:p>
          <a:p>
            <a:pPr>
              <a:spcBef>
                <a:spcPts val="1128"/>
              </a:spcBef>
            </a:pPr>
            <a:r>
              <a:rPr lang="en-GB" sz="2400" dirty="0"/>
              <a:t>However, businesses have to be able to offer a consistent level of quality and quality management systems cost money.</a:t>
            </a:r>
          </a:p>
          <a:p>
            <a:pPr>
              <a:spcBef>
                <a:spcPts val="1128"/>
              </a:spcBef>
            </a:pPr>
            <a:r>
              <a:rPr lang="en-GB" sz="2400" dirty="0"/>
              <a:t>Businesses can use either quality assurance – where everybody is responsible for quality throughout the process, or quality control – where the products are checked at stages.</a:t>
            </a:r>
          </a:p>
          <a:p>
            <a:pPr>
              <a:spcBef>
                <a:spcPts val="1128"/>
              </a:spcBef>
            </a:pPr>
            <a:r>
              <a:rPr lang="en-GB" sz="2400" dirty="0"/>
              <a:t>Quality assurance is linked with employee motivation as it give employees responsibilities (Unit 6).</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p14="http://schemas.microsoft.com/office/powerpoint/2010/main" xmlns="" val="378305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a:xfrm>
            <a:off x="1991544" y="2060849"/>
            <a:ext cx="8229600" cy="4065315"/>
          </a:xfrm>
        </p:spPr>
        <p:txBody>
          <a:bodyPr>
            <a:normAutofit/>
          </a:bodyPr>
          <a:lstStyle/>
          <a:p>
            <a:pPr marL="0" indent="0">
              <a:buNone/>
            </a:pPr>
            <a:r>
              <a:rPr lang="en-GB" dirty="0" smtClean="0"/>
              <a:t>What you need to know</a:t>
            </a:r>
            <a:endParaRPr lang="en-GB" dirty="0"/>
          </a:p>
          <a:p>
            <a:pPr marL="0" indent="0">
              <a:buNone/>
            </a:pPr>
            <a:endParaRPr lang="en-GB" dirty="0" smtClean="0"/>
          </a:p>
          <a:p>
            <a:r>
              <a:rPr lang="en-GB" dirty="0" smtClean="0"/>
              <a:t>Why quality is important and how businesses can improve it</a:t>
            </a:r>
          </a:p>
          <a:p>
            <a:r>
              <a:rPr lang="en-GB" dirty="0" smtClean="0"/>
              <a:t>The benefits and difficulties of improving quality, and the consequences of poor quality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490288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9952" y="248321"/>
            <a:ext cx="8208912" cy="969873"/>
          </a:xfrm>
        </p:spPr>
        <p:txBody>
          <a:bodyPr>
            <a:normAutofit/>
          </a:bodyPr>
          <a:lstStyle/>
          <a:p>
            <a:r>
              <a:rPr lang="en-GB" dirty="0"/>
              <a:t>Quality a</a:t>
            </a:r>
            <a:r>
              <a:rPr lang="en-GB" dirty="0" smtClean="0"/>
              <a:t>ssurance</a:t>
            </a:r>
            <a:endParaRPr lang="en-GB" dirty="0"/>
          </a:p>
        </p:txBody>
      </p:sp>
      <p:sp>
        <p:nvSpPr>
          <p:cNvPr id="8" name="Content Placeholder 7"/>
          <p:cNvSpPr>
            <a:spLocks noGrp="1"/>
          </p:cNvSpPr>
          <p:nvPr>
            <p:ph sz="quarter" idx="4"/>
          </p:nvPr>
        </p:nvSpPr>
        <p:spPr>
          <a:xfrm>
            <a:off x="342900" y="1371601"/>
            <a:ext cx="11404600" cy="5042596"/>
          </a:xfrm>
        </p:spPr>
        <p:txBody>
          <a:bodyPr>
            <a:normAutofit fontScale="92500" lnSpcReduction="10000"/>
          </a:bodyPr>
          <a:lstStyle/>
          <a:p>
            <a:pPr marL="0" indent="0">
              <a:buNone/>
            </a:pPr>
            <a:r>
              <a:rPr lang="en-GB" b="1" dirty="0" smtClean="0"/>
              <a:t>Definition: </a:t>
            </a:r>
            <a:r>
              <a:rPr lang="en-GB" dirty="0" smtClean="0">
                <a:solidFill>
                  <a:schemeClr val="tx1"/>
                </a:solidFill>
              </a:rPr>
              <a:t>A system that improves quality by arranging every process to get products right first </a:t>
            </a:r>
            <a:r>
              <a:rPr lang="en-GB" dirty="0" smtClean="0">
                <a:solidFill>
                  <a:schemeClr val="tx1"/>
                </a:solidFill>
              </a:rPr>
              <a:t>time and prevent mistakes from happening.</a:t>
            </a:r>
            <a:endParaRPr lang="en-GB" dirty="0" smtClean="0">
              <a:solidFill>
                <a:schemeClr val="tx1"/>
              </a:solidFill>
            </a:endParaRPr>
          </a:p>
          <a:p>
            <a:pPr marL="0" indent="0">
              <a:buNone/>
            </a:pPr>
            <a:r>
              <a:rPr lang="en-GB" dirty="0" smtClean="0">
                <a:solidFill>
                  <a:schemeClr val="tx1"/>
                </a:solidFill>
              </a:rPr>
              <a:t>Pros:</a:t>
            </a:r>
            <a:endParaRPr lang="en-GB" dirty="0">
              <a:solidFill>
                <a:schemeClr val="tx1"/>
              </a:solidFill>
            </a:endParaRPr>
          </a:p>
          <a:p>
            <a:r>
              <a:rPr lang="en-GB" dirty="0" smtClean="0">
                <a:solidFill>
                  <a:schemeClr val="tx1"/>
                </a:solidFill>
              </a:rPr>
              <a:t>Workers take </a:t>
            </a:r>
            <a:r>
              <a:rPr lang="en-GB" dirty="0" smtClean="0">
                <a:solidFill>
                  <a:schemeClr val="tx1"/>
                </a:solidFill>
              </a:rPr>
              <a:t>responsibility and it gives them a sense of ownership</a:t>
            </a:r>
            <a:endParaRPr lang="en-GB" dirty="0" smtClean="0">
              <a:solidFill>
                <a:schemeClr val="tx1"/>
              </a:solidFill>
            </a:endParaRPr>
          </a:p>
          <a:p>
            <a:r>
              <a:rPr lang="en-GB" dirty="0" smtClean="0">
                <a:solidFill>
                  <a:schemeClr val="tx1"/>
                </a:solidFill>
              </a:rPr>
              <a:t>Motivates </a:t>
            </a:r>
            <a:r>
              <a:rPr lang="en-GB" dirty="0" smtClean="0">
                <a:solidFill>
                  <a:schemeClr val="tx1"/>
                </a:solidFill>
              </a:rPr>
              <a:t>workforce</a:t>
            </a:r>
            <a:endParaRPr lang="en-GB" dirty="0" smtClean="0">
              <a:solidFill>
                <a:schemeClr val="tx1"/>
              </a:solidFill>
            </a:endParaRPr>
          </a:p>
          <a:p>
            <a:r>
              <a:rPr lang="en-GB" dirty="0" smtClean="0">
                <a:solidFill>
                  <a:schemeClr val="tx1"/>
                </a:solidFill>
              </a:rPr>
              <a:t>Reduced costs because of less waste</a:t>
            </a:r>
          </a:p>
          <a:p>
            <a:r>
              <a:rPr lang="en-GB" dirty="0" smtClean="0">
                <a:solidFill>
                  <a:schemeClr val="tx1"/>
                </a:solidFill>
              </a:rPr>
              <a:t>Greater consistency of quality products because responsibility is spread throughout workforce</a:t>
            </a:r>
          </a:p>
          <a:p>
            <a:pPr marL="0" indent="0">
              <a:buNone/>
            </a:pPr>
            <a:r>
              <a:rPr lang="en-GB" dirty="0" smtClean="0">
                <a:solidFill>
                  <a:schemeClr val="tx1"/>
                </a:solidFill>
              </a:rPr>
              <a:t>Cons:</a:t>
            </a:r>
          </a:p>
          <a:p>
            <a:r>
              <a:rPr lang="en-GB" dirty="0" smtClean="0">
                <a:solidFill>
                  <a:schemeClr val="tx1"/>
                </a:solidFill>
              </a:rPr>
              <a:t>Needs a change in the culture of the </a:t>
            </a:r>
            <a:r>
              <a:rPr lang="en-GB" dirty="0" smtClean="0">
                <a:solidFill>
                  <a:schemeClr val="tx1"/>
                </a:solidFill>
              </a:rPr>
              <a:t>organisation</a:t>
            </a:r>
            <a:endParaRPr lang="en-GB" dirty="0" smtClean="0">
              <a:solidFill>
                <a:schemeClr val="tx1"/>
              </a:solidFill>
            </a:endParaRPr>
          </a:p>
          <a:p>
            <a:r>
              <a:rPr lang="en-GB" dirty="0" smtClean="0">
                <a:solidFill>
                  <a:schemeClr val="tx1"/>
                </a:solidFill>
              </a:rPr>
              <a:t>Can take time to embed the system because of cultural change</a:t>
            </a:r>
          </a:p>
          <a:p>
            <a:r>
              <a:rPr lang="en-GB" dirty="0" smtClean="0">
                <a:solidFill>
                  <a:schemeClr val="tx1"/>
                </a:solidFill>
              </a:rPr>
              <a:t>Could increase costs in the short term</a:t>
            </a:r>
            <a:endParaRPr lang="en-GB" dirty="0">
              <a:solidFill>
                <a:schemeClr val="tx1"/>
              </a:solidFill>
            </a:endParaRPr>
          </a:p>
        </p:txBody>
      </p:sp>
      <p:sp>
        <p:nvSpPr>
          <p:cNvPr id="3" name="Slide Number Placeholder 2"/>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xmlns="" val="2984604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assurance systems</a:t>
            </a:r>
            <a:endParaRPr lang="en-GB" dirty="0"/>
          </a:p>
        </p:txBody>
      </p:sp>
      <p:sp>
        <p:nvSpPr>
          <p:cNvPr id="3" name="Content Placeholder 2"/>
          <p:cNvSpPr>
            <a:spLocks noGrp="1"/>
          </p:cNvSpPr>
          <p:nvPr>
            <p:ph idx="1"/>
          </p:nvPr>
        </p:nvSpPr>
        <p:spPr>
          <a:xfrm>
            <a:off x="220717" y="1825624"/>
            <a:ext cx="11713780" cy="4843189"/>
          </a:xfrm>
        </p:spPr>
        <p:txBody>
          <a:bodyPr>
            <a:noAutofit/>
          </a:bodyPr>
          <a:lstStyle/>
          <a:p>
            <a:pPr marL="0" indent="0">
              <a:buNone/>
            </a:pPr>
            <a:r>
              <a:rPr lang="en-GB" sz="2400" b="1" dirty="0"/>
              <a:t>Total quality management (TQM) </a:t>
            </a:r>
            <a:endParaRPr lang="en-GB" sz="2400" b="1" dirty="0">
              <a:solidFill>
                <a:srgbClr val="660066"/>
              </a:solidFill>
            </a:endParaRPr>
          </a:p>
          <a:p>
            <a:pPr marL="0" indent="0">
              <a:buNone/>
            </a:pPr>
            <a:r>
              <a:rPr lang="en-GB" sz="2400" b="1" dirty="0">
                <a:solidFill>
                  <a:srgbClr val="660066"/>
                </a:solidFill>
              </a:rPr>
              <a:t>Definition: </a:t>
            </a:r>
            <a:r>
              <a:rPr lang="en-GB" sz="2400" dirty="0"/>
              <a:t>An approach to long-term success that aims for improvement continually throughout every functional area of a business.  It is seen as a long-term process and if done correctly it should transform the organisation through changes in attitudes, practices, structures and systems.</a:t>
            </a:r>
          </a:p>
          <a:p>
            <a:r>
              <a:rPr lang="en-GB" sz="2400" dirty="0"/>
              <a:t>A culture of quality that involves all employees in a firm </a:t>
            </a:r>
          </a:p>
          <a:p>
            <a:r>
              <a:rPr lang="en-GB" sz="2400" dirty="0"/>
              <a:t>‘Getting it right first time’ is the key</a:t>
            </a:r>
          </a:p>
          <a:p>
            <a:r>
              <a:rPr lang="en-GB" sz="2400" dirty="0"/>
              <a:t>This system can reduce cost considerably because of reduced wastage costs.</a:t>
            </a:r>
          </a:p>
          <a:p>
            <a:r>
              <a:rPr lang="en-GB" sz="2400" dirty="0"/>
              <a:t>TQM allows for a consistent and flexible approach to quality </a:t>
            </a:r>
          </a:p>
          <a:p>
            <a:r>
              <a:rPr lang="en-GB" sz="2400" dirty="0"/>
              <a:t>Consistent quality can affect price because if products have a reputation for quality then businesses can charge higher prices for them.</a:t>
            </a:r>
          </a:p>
          <a:p>
            <a:endParaRPr lang="en-GB" sz="1800"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xmlns="" val="1237112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assurance systems</a:t>
            </a:r>
            <a:endParaRPr lang="en-GB" dirty="0"/>
          </a:p>
        </p:txBody>
      </p:sp>
      <p:sp>
        <p:nvSpPr>
          <p:cNvPr id="3" name="Content Placeholder 2"/>
          <p:cNvSpPr>
            <a:spLocks noGrp="1"/>
          </p:cNvSpPr>
          <p:nvPr>
            <p:ph idx="1"/>
          </p:nvPr>
        </p:nvSpPr>
        <p:spPr/>
        <p:txBody>
          <a:bodyPr>
            <a:normAutofit/>
          </a:bodyPr>
          <a:lstStyle/>
          <a:p>
            <a:pPr marL="0" indent="0">
              <a:buNone/>
            </a:pPr>
            <a:r>
              <a:rPr lang="en-GB" sz="3500" b="1" dirty="0"/>
              <a:t>Kaizen</a:t>
            </a:r>
            <a:endParaRPr lang="en-GB" dirty="0"/>
          </a:p>
          <a:p>
            <a:pPr marL="0" indent="0">
              <a:buNone/>
            </a:pPr>
            <a:r>
              <a:rPr lang="en-GB" b="1" dirty="0">
                <a:solidFill>
                  <a:srgbClr val="C00000"/>
                </a:solidFill>
              </a:rPr>
              <a:t>Definition: </a:t>
            </a:r>
            <a:r>
              <a:rPr lang="en-GB" dirty="0" smtClean="0"/>
              <a:t>A policy of implementing small, incremental changes in order to achieve better quality and greater efficiency.</a:t>
            </a:r>
            <a:endParaRPr lang="en-GB" dirty="0"/>
          </a:p>
          <a:p>
            <a:pPr marL="0" indent="0">
              <a:buNone/>
            </a:pPr>
            <a:r>
              <a:rPr lang="en-GB" dirty="0" smtClean="0"/>
              <a:t>This is a corporate culture which encourages employees to identify possible ways of improving the operations.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p14="http://schemas.microsoft.com/office/powerpoint/2010/main" xmlns="" val="1497983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assurance systems</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solidFill>
                  <a:srgbClr val="000000"/>
                </a:solidFill>
              </a:rPr>
              <a:t>Quality standards – BS5750 and ISO9001 </a:t>
            </a:r>
            <a:endParaRPr lang="en-GB" dirty="0"/>
          </a:p>
          <a:p>
            <a:pPr marL="0" indent="0">
              <a:buNone/>
            </a:pPr>
            <a:r>
              <a:rPr lang="en-GB" dirty="0" smtClean="0"/>
              <a:t>This is a set of criteria used to establish quality systems which are accredited (British Standards &amp; International).</a:t>
            </a:r>
            <a:endParaRPr lang="en-GB" dirty="0"/>
          </a:p>
          <a:p>
            <a:pPr marL="0" indent="0">
              <a:buNone/>
            </a:pPr>
            <a:r>
              <a:rPr lang="en-GB" dirty="0" smtClean="0"/>
              <a:t>Achieving these standards means the business can gain marketing advantages.</a:t>
            </a:r>
            <a:endParaRPr lang="en-GB" dirty="0"/>
          </a:p>
          <a:p>
            <a:pPr marL="0" indent="0">
              <a:buNone/>
            </a:pPr>
            <a:r>
              <a:rPr lang="en-GB" dirty="0" smtClean="0"/>
              <a:t>Customer assurance is guaranteed.</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981722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improving quality</a:t>
            </a:r>
            <a:endParaRPr lang="en-GB" dirty="0"/>
          </a:p>
        </p:txBody>
      </p:sp>
      <p:sp>
        <p:nvSpPr>
          <p:cNvPr id="3" name="Content Placeholder 2"/>
          <p:cNvSpPr>
            <a:spLocks noGrp="1"/>
          </p:cNvSpPr>
          <p:nvPr>
            <p:ph idx="1"/>
          </p:nvPr>
        </p:nvSpPr>
        <p:spPr/>
        <p:txBody>
          <a:bodyPr/>
          <a:lstStyle/>
          <a:p>
            <a:r>
              <a:rPr lang="en-GB" dirty="0" smtClean="0"/>
              <a:t>Gaining a competitive advantage</a:t>
            </a:r>
          </a:p>
          <a:p>
            <a:r>
              <a:rPr lang="en-GB" dirty="0" smtClean="0"/>
              <a:t>Increasing sales volume</a:t>
            </a:r>
          </a:p>
          <a:p>
            <a:r>
              <a:rPr lang="en-GB" dirty="0" smtClean="0"/>
              <a:t>Creating a USP</a:t>
            </a:r>
          </a:p>
          <a:p>
            <a:r>
              <a:rPr lang="en-GB" dirty="0" smtClean="0"/>
              <a:t>More scope to increase selling price</a:t>
            </a:r>
          </a:p>
          <a:p>
            <a:r>
              <a:rPr lang="en-GB" dirty="0" smtClean="0"/>
              <a:t>Greater opportunity for pricing flexibility</a:t>
            </a:r>
          </a:p>
          <a:p>
            <a:r>
              <a:rPr lang="en-GB" dirty="0" smtClean="0"/>
              <a:t>Cost reductions</a:t>
            </a:r>
          </a:p>
          <a:p>
            <a:r>
              <a:rPr lang="en-GB" dirty="0" smtClean="0"/>
              <a:t>Greater brand loyalty and reputation</a:t>
            </a:r>
            <a:endParaRPr lang="en-GB" dirty="0"/>
          </a:p>
        </p:txBody>
      </p:sp>
    </p:spTree>
    <p:extLst>
      <p:ext uri="{BB962C8B-B14F-4D97-AF65-F5344CB8AC3E}">
        <p14:creationId xmlns:p14="http://schemas.microsoft.com/office/powerpoint/2010/main" xmlns="" val="284702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00" y="111125"/>
            <a:ext cx="10515600" cy="1325563"/>
          </a:xfrm>
        </p:spPr>
        <p:txBody>
          <a:bodyPr/>
          <a:lstStyle/>
          <a:p>
            <a:r>
              <a:rPr lang="en-GB" dirty="0" smtClean="0"/>
              <a:t>Difficulties of improving quality</a:t>
            </a:r>
            <a:endParaRPr lang="en-GB" dirty="0"/>
          </a:p>
        </p:txBody>
      </p:sp>
      <p:sp>
        <p:nvSpPr>
          <p:cNvPr id="3" name="Content Placeholder 2"/>
          <p:cNvSpPr>
            <a:spLocks noGrp="1"/>
          </p:cNvSpPr>
          <p:nvPr>
            <p:ph idx="1"/>
          </p:nvPr>
        </p:nvSpPr>
        <p:spPr>
          <a:xfrm>
            <a:off x="190500" y="1436688"/>
            <a:ext cx="11747500" cy="5205411"/>
          </a:xfrm>
        </p:spPr>
        <p:txBody>
          <a:bodyPr>
            <a:normAutofit fontScale="92500" lnSpcReduction="20000"/>
          </a:bodyPr>
          <a:lstStyle/>
          <a:p>
            <a:r>
              <a:rPr lang="en-GB" dirty="0" smtClean="0"/>
              <a:t>Difficult to convince people there’s a problem</a:t>
            </a:r>
          </a:p>
          <a:p>
            <a:r>
              <a:rPr lang="en-GB" dirty="0" smtClean="0"/>
              <a:t>Difficulties in agreeing the best solution</a:t>
            </a:r>
          </a:p>
          <a:p>
            <a:r>
              <a:rPr lang="en-GB" dirty="0" smtClean="0"/>
              <a:t>Quality systems give greater responsibility to staff – may require changes in how they are managed or their approach – may not go down well</a:t>
            </a:r>
          </a:p>
          <a:p>
            <a:r>
              <a:rPr lang="en-GB" dirty="0" smtClean="0"/>
              <a:t>Resistance to change</a:t>
            </a:r>
          </a:p>
          <a:p>
            <a:r>
              <a:rPr lang="en-GB" dirty="0" smtClean="0"/>
              <a:t>Costly and time-consuming</a:t>
            </a:r>
          </a:p>
          <a:p>
            <a:r>
              <a:rPr lang="en-GB" dirty="0" smtClean="0"/>
              <a:t>Keeping pace with customer views on quality may be difficult</a:t>
            </a:r>
          </a:p>
          <a:p>
            <a:r>
              <a:rPr lang="en-GB" dirty="0" smtClean="0"/>
              <a:t>Expense (a business must ultimately decide if the improvements to quality will outweigh the costs)</a:t>
            </a:r>
            <a:endParaRPr lang="en-GB" dirty="0" smtClean="0"/>
          </a:p>
          <a:p>
            <a:pPr lvl="2">
              <a:buFontTx/>
              <a:buChar char="-"/>
            </a:pPr>
            <a:r>
              <a:rPr lang="en-GB" dirty="0" smtClean="0"/>
              <a:t>Training</a:t>
            </a:r>
          </a:p>
          <a:p>
            <a:pPr lvl="2">
              <a:buFontTx/>
              <a:buChar char="-"/>
            </a:pPr>
            <a:r>
              <a:rPr lang="en-GB" dirty="0" smtClean="0"/>
              <a:t>Quality systems</a:t>
            </a:r>
          </a:p>
          <a:p>
            <a:pPr lvl="2">
              <a:buFontTx/>
              <a:buChar char="-"/>
            </a:pPr>
            <a:r>
              <a:rPr lang="en-GB" dirty="0" smtClean="0"/>
              <a:t>Information systems</a:t>
            </a:r>
          </a:p>
          <a:p>
            <a:pPr lvl="2">
              <a:buFontTx/>
              <a:buChar char="-"/>
            </a:pPr>
            <a:r>
              <a:rPr lang="en-GB" dirty="0" smtClean="0"/>
              <a:t>Testing</a:t>
            </a:r>
          </a:p>
          <a:p>
            <a:pPr lvl="2">
              <a:buFontTx/>
              <a:buChar char="-"/>
            </a:pPr>
            <a:r>
              <a:rPr lang="en-GB" dirty="0" smtClean="0"/>
              <a:t>Inspection</a:t>
            </a:r>
          </a:p>
          <a:p>
            <a:pPr lvl="2">
              <a:buFontTx/>
              <a:buChar char="-"/>
            </a:pPr>
            <a:r>
              <a:rPr lang="en-GB" dirty="0" smtClean="0"/>
              <a:t>Installing equipment</a:t>
            </a:r>
            <a:endParaRPr lang="en-GB" dirty="0"/>
          </a:p>
        </p:txBody>
      </p:sp>
    </p:spTree>
    <p:extLst>
      <p:ext uri="{BB962C8B-B14F-4D97-AF65-F5344CB8AC3E}">
        <p14:creationId xmlns:p14="http://schemas.microsoft.com/office/powerpoint/2010/main" xmlns="" val="179435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Discussion</a:t>
            </a:r>
            <a:endParaRPr lang="en-GB"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9</a:t>
            </a:fld>
            <a:endParaRPr lang="en-GB"/>
          </a:p>
        </p:txBody>
      </p:sp>
      <p:sp>
        <p:nvSpPr>
          <p:cNvPr id="6" name="TextBox 5"/>
          <p:cNvSpPr txBox="1"/>
          <p:nvPr/>
        </p:nvSpPr>
        <p:spPr>
          <a:xfrm>
            <a:off x="1991545" y="2326703"/>
            <a:ext cx="7975790" cy="1384995"/>
          </a:xfrm>
          <a:prstGeom prst="rect">
            <a:avLst/>
          </a:prstGeom>
          <a:noFill/>
        </p:spPr>
        <p:txBody>
          <a:bodyPr wrap="square" rtlCol="0">
            <a:spAutoFit/>
          </a:bodyPr>
          <a:lstStyle/>
          <a:p>
            <a:pPr lvl="0"/>
            <a:r>
              <a:rPr lang="en-GB" sz="2800" dirty="0"/>
              <a:t>In groups discuss how improved quality might affect the following aspects of a business:</a:t>
            </a:r>
          </a:p>
          <a:p>
            <a:endParaRPr lang="en-US" sz="2800" dirty="0"/>
          </a:p>
        </p:txBody>
      </p:sp>
      <p:sp>
        <p:nvSpPr>
          <p:cNvPr id="8" name="Rounded Rectangle 7"/>
          <p:cNvSpPr/>
          <p:nvPr/>
        </p:nvSpPr>
        <p:spPr>
          <a:xfrm>
            <a:off x="5519936" y="3573016"/>
            <a:ext cx="2376264"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Price of products</a:t>
            </a:r>
          </a:p>
        </p:txBody>
      </p:sp>
      <p:sp>
        <p:nvSpPr>
          <p:cNvPr id="14" name="Rounded Rectangle 13"/>
          <p:cNvSpPr/>
          <p:nvPr/>
        </p:nvSpPr>
        <p:spPr>
          <a:xfrm>
            <a:off x="2063552" y="3573016"/>
            <a:ext cx="2304256"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Workforce</a:t>
            </a:r>
          </a:p>
        </p:txBody>
      </p:sp>
      <p:sp>
        <p:nvSpPr>
          <p:cNvPr id="15" name="Rounded Rectangle 14"/>
          <p:cNvSpPr/>
          <p:nvPr/>
        </p:nvSpPr>
        <p:spPr>
          <a:xfrm>
            <a:off x="3503712" y="4797152"/>
            <a:ext cx="2592288"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Resistance to economic conditions</a:t>
            </a:r>
          </a:p>
        </p:txBody>
      </p:sp>
      <p:sp>
        <p:nvSpPr>
          <p:cNvPr id="16" name="Rounded Rectangle 15"/>
          <p:cNvSpPr/>
          <p:nvPr/>
        </p:nvSpPr>
        <p:spPr>
          <a:xfrm>
            <a:off x="7536160" y="4869160"/>
            <a:ext cx="2376264"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Reputation</a:t>
            </a:r>
          </a:p>
        </p:txBody>
      </p:sp>
    </p:spTree>
    <p:extLst>
      <p:ext uri="{BB962C8B-B14F-4D97-AF65-F5344CB8AC3E}">
        <p14:creationId xmlns:p14="http://schemas.microsoft.com/office/powerpoint/2010/main" xmlns="" val="2369961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1331</Words>
  <Application>Microsoft Office PowerPoint</Application>
  <PresentationFormat>Custom</PresentationFormat>
  <Paragraphs>142</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Learning outcomes</vt:lpstr>
      <vt:lpstr>Quality assurance</vt:lpstr>
      <vt:lpstr>Quality assurance systems</vt:lpstr>
      <vt:lpstr>Quality assurance systems</vt:lpstr>
      <vt:lpstr>Quality assurance systems</vt:lpstr>
      <vt:lpstr>Benefits of improving quality</vt:lpstr>
      <vt:lpstr>Difficulties of improving quality</vt:lpstr>
      <vt:lpstr>Discussion</vt:lpstr>
      <vt:lpstr>Discussion</vt:lpstr>
      <vt:lpstr>Linking the theory</vt:lpstr>
      <vt:lpstr>Consequences of poor quality</vt:lpstr>
      <vt:lpstr>Slide 13</vt:lpstr>
      <vt:lpstr>Morgan Cars</vt:lpstr>
      <vt:lpstr>Morgan Cars</vt:lpstr>
      <vt:lpstr>Exam-style question with tips</vt:lpstr>
      <vt:lpstr>Exam-style question with tips</vt:lpstr>
      <vt:lpstr>Summary</vt:lpstr>
    </vt:vector>
  </TitlesOfParts>
  <Company>The Compton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Crump</dc:creator>
  <cp:lastModifiedBy>user</cp:lastModifiedBy>
  <cp:revision>12</cp:revision>
  <dcterms:created xsi:type="dcterms:W3CDTF">2016-02-29T11:18:54Z</dcterms:created>
  <dcterms:modified xsi:type="dcterms:W3CDTF">2016-03-07T17:36:23Z</dcterms:modified>
</cp:coreProperties>
</file>